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256" r:id="rId3"/>
    <p:sldId id="263" r:id="rId4"/>
    <p:sldId id="259" r:id="rId5"/>
    <p:sldId id="265" r:id="rId6"/>
    <p:sldId id="268" r:id="rId7"/>
    <p:sldId id="258" r:id="rId8"/>
    <p:sldId id="257" r:id="rId9"/>
    <p:sldId id="267" r:id="rId10"/>
    <p:sldId id="261" r:id="rId11"/>
    <p:sldId id="269" r:id="rId12"/>
    <p:sldId id="262" r:id="rId13"/>
    <p:sldId id="270" r:id="rId14"/>
    <p:sldId id="271" r:id="rId15"/>
    <p:sldId id="264" r:id="rId16"/>
    <p:sldId id="272" r:id="rId17"/>
    <p:sldId id="279" r:id="rId18"/>
    <p:sldId id="266" r:id="rId19"/>
    <p:sldId id="273" r:id="rId20"/>
    <p:sldId id="278" r:id="rId21"/>
    <p:sldId id="280" r:id="rId22"/>
    <p:sldId id="281" r:id="rId23"/>
    <p:sldId id="284" r:id="rId24"/>
    <p:sldId id="283" r:id="rId25"/>
    <p:sldId id="286" r:id="rId26"/>
    <p:sldId id="285" r:id="rId27"/>
    <p:sldId id="287" r:id="rId28"/>
    <p:sldId id="274" r:id="rId29"/>
    <p:sldId id="282" r:id="rId30"/>
    <p:sldId id="277" r:id="rId31"/>
    <p:sldId id="275" r:id="rId32"/>
    <p:sldId id="2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9" autoAdjust="0"/>
    <p:restoredTop sz="94660"/>
  </p:normalViewPr>
  <p:slideViewPr>
    <p:cSldViewPr>
      <p:cViewPr varScale="1">
        <p:scale>
          <a:sx n="118" d="100"/>
          <a:sy n="118" d="100"/>
        </p:scale>
        <p:origin x="-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C6EE7-4203-C94B-833F-76B4BD951B14}" type="datetimeFigureOut">
              <a:rPr lang="en-US" smtClean="0"/>
              <a:t>5/24/13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816778-AA09-0145-BE0A-388A68C49C25}" type="slidenum">
              <a:rPr lang="en-US" smtClean="0"/>
              <a:t>‹#›</a:t>
            </a:fld>
            <a:endParaRPr lang="en-US"/>
          </a:p>
        </p:txBody>
      </p:sp>
    </p:spTree>
    <p:extLst>
      <p:ext uri="{BB962C8B-B14F-4D97-AF65-F5344CB8AC3E}">
        <p14:creationId xmlns:p14="http://schemas.microsoft.com/office/powerpoint/2010/main" val="466623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Soter" TargetMode="External"/><Relationship Id="rId4" Type="http://schemas.openxmlformats.org/officeDocument/2006/relationships/hyperlink" Target="http://en.wikipedia.org/wiki/Pool_of_Bethesda%23cite_note-MurphyOConnor-24"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History:</a:t>
            </a:r>
          </a:p>
          <a:p>
            <a:r>
              <a:rPr lang="en-US" sz="1400" kern="1200" dirty="0" smtClean="0">
                <a:solidFill>
                  <a:schemeClr val="tx1"/>
                </a:solidFill>
                <a:effectLst/>
                <a:latin typeface="Times New Roman"/>
                <a:ea typeface="+mn-ea"/>
                <a:cs typeface="Times New Roman"/>
              </a:rPr>
              <a:t>The pool goes back to the 8th century BC, when a dam was built across the short Beth Zeta valley, turning it into a reservoir for rain water; with a </a:t>
            </a:r>
            <a:r>
              <a:rPr lang="en-US" sz="1400" kern="1200" dirty="0" err="1" smtClean="0">
                <a:solidFill>
                  <a:schemeClr val="tx1"/>
                </a:solidFill>
                <a:effectLst/>
                <a:latin typeface="Times New Roman"/>
                <a:ea typeface="+mn-ea"/>
                <a:cs typeface="Times New Roman"/>
              </a:rPr>
              <a:t>sluice-gate</a:t>
            </a:r>
            <a:r>
              <a:rPr lang="en-US" sz="1400" kern="1200" dirty="0" smtClean="0">
                <a:solidFill>
                  <a:schemeClr val="tx1"/>
                </a:solidFill>
                <a:effectLst/>
                <a:latin typeface="Times New Roman"/>
                <a:ea typeface="+mn-ea"/>
                <a:cs typeface="Times New Roman"/>
              </a:rPr>
              <a:t> in the dam allowing for the height of the water to be controlled. A rock-cut channel brought a steady stream of water from the reservoir into the city. The reservoir became known as the Upper Pool (</a:t>
            </a:r>
            <a:r>
              <a:rPr lang="en-US" sz="1400" kern="1200" dirty="0" err="1" smtClean="0">
                <a:solidFill>
                  <a:schemeClr val="tx1"/>
                </a:solidFill>
                <a:effectLst/>
                <a:latin typeface="Times New Roman"/>
                <a:ea typeface="+mn-ea"/>
                <a:cs typeface="Times New Roman"/>
              </a:rPr>
              <a:t>בריכה</a:t>
            </a:r>
            <a:r>
              <a:rPr lang="en-US" sz="1400" kern="1200" dirty="0" smtClean="0">
                <a:solidFill>
                  <a:schemeClr val="tx1"/>
                </a:solidFill>
                <a:effectLst/>
                <a:latin typeface="Times New Roman"/>
                <a:ea typeface="+mn-ea"/>
                <a:cs typeface="Times New Roman"/>
              </a:rPr>
              <a:t> </a:t>
            </a:r>
            <a:r>
              <a:rPr lang="en-US" sz="1400" kern="1200" dirty="0" err="1" smtClean="0">
                <a:solidFill>
                  <a:schemeClr val="tx1"/>
                </a:solidFill>
                <a:effectLst/>
                <a:latin typeface="Times New Roman"/>
                <a:ea typeface="+mn-ea"/>
                <a:cs typeface="Times New Roman"/>
              </a:rPr>
              <a:t>העליונה</a:t>
            </a:r>
            <a:r>
              <a:rPr lang="en-US" sz="1400" kern="1200" dirty="0" smtClean="0">
                <a:solidFill>
                  <a:schemeClr val="tx1"/>
                </a:solidFill>
                <a:effectLst/>
                <a:latin typeface="Times New Roman"/>
                <a:ea typeface="+mn-ea"/>
                <a:cs typeface="Times New Roman"/>
              </a:rPr>
              <a:t>). The Upper Pool is mentioned in the Book of Kings (2 Ki. 18:17) in a passage repeated in the Book of Isaiah (7:3). </a:t>
            </a:r>
            <a:r>
              <a:rPr lang="en-US" sz="1400" kern="1200" baseline="30000" dirty="0" smtClean="0">
                <a:solidFill>
                  <a:schemeClr val="tx1"/>
                </a:solidFill>
                <a:effectLst/>
                <a:latin typeface="Times New Roman"/>
                <a:ea typeface="+mn-ea"/>
                <a:cs typeface="Times New Roman"/>
              </a:rPr>
              <a:t> </a:t>
            </a:r>
            <a:r>
              <a:rPr lang="en-US" sz="1400" kern="1200" dirty="0" smtClean="0">
                <a:solidFill>
                  <a:schemeClr val="tx1"/>
                </a:solidFill>
                <a:effectLst/>
                <a:latin typeface="Times New Roman"/>
                <a:ea typeface="+mn-ea"/>
                <a:cs typeface="Times New Roman"/>
              </a:rPr>
              <a:t>Around 200 BC a second pool was added on the south side of the dam; with a depth of 13 meters, 39 feet (the word for pool is </a:t>
            </a:r>
            <a:r>
              <a:rPr lang="en-US" sz="1400" i="1" kern="1200" dirty="0" err="1" smtClean="0">
                <a:solidFill>
                  <a:schemeClr val="tx1"/>
                </a:solidFill>
                <a:effectLst/>
                <a:latin typeface="Times New Roman"/>
                <a:ea typeface="+mn-ea"/>
                <a:cs typeface="Times New Roman"/>
              </a:rPr>
              <a:t>kolumbēthron</a:t>
            </a:r>
            <a:r>
              <a:rPr lang="en-US" sz="1400" kern="1200" dirty="0" smtClean="0">
                <a:solidFill>
                  <a:schemeClr val="tx1"/>
                </a:solidFill>
                <a:effectLst/>
                <a:latin typeface="Times New Roman"/>
                <a:ea typeface="+mn-ea"/>
                <a:cs typeface="Times New Roman"/>
              </a:rPr>
              <a:t>, coming from the verb </a:t>
            </a:r>
            <a:r>
              <a:rPr lang="en-US" sz="1400" i="1" kern="1200" dirty="0" err="1" smtClean="0">
                <a:solidFill>
                  <a:schemeClr val="tx1"/>
                </a:solidFill>
                <a:effectLst/>
                <a:latin typeface="Times New Roman"/>
                <a:ea typeface="+mn-ea"/>
                <a:cs typeface="Times New Roman"/>
              </a:rPr>
              <a:t>kolumban</a:t>
            </a:r>
            <a:r>
              <a:rPr lang="en-US" sz="1400" kern="1200" dirty="0" smtClean="0">
                <a:solidFill>
                  <a:schemeClr val="tx1"/>
                </a:solidFill>
                <a:effectLst/>
                <a:latin typeface="Times New Roman"/>
                <a:ea typeface="+mn-ea"/>
                <a:cs typeface="Times New Roman"/>
              </a:rPr>
              <a:t>, to </a:t>
            </a:r>
            <a:r>
              <a:rPr lang="en-US" sz="1400" i="1" kern="1200" dirty="0" smtClean="0">
                <a:solidFill>
                  <a:schemeClr val="tx1"/>
                </a:solidFill>
                <a:effectLst/>
                <a:latin typeface="Times New Roman"/>
                <a:ea typeface="+mn-ea"/>
                <a:cs typeface="Times New Roman"/>
              </a:rPr>
              <a:t>dive.</a:t>
            </a:r>
            <a:r>
              <a:rPr lang="en-US" sz="1400" kern="1200" dirty="0" smtClean="0">
                <a:solidFill>
                  <a:schemeClr val="tx1"/>
                </a:solidFill>
                <a:effectLst/>
                <a:latin typeface="Times New Roman"/>
                <a:ea typeface="+mn-ea"/>
                <a:cs typeface="Times New Roman"/>
              </a:rPr>
              <a:t>).</a:t>
            </a:r>
          </a:p>
          <a:p>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2</a:t>
            </a:fld>
            <a:endParaRPr lang="en-US"/>
          </a:p>
        </p:txBody>
      </p:sp>
    </p:spTree>
    <p:extLst>
      <p:ext uri="{BB962C8B-B14F-4D97-AF65-F5344CB8AC3E}">
        <p14:creationId xmlns:p14="http://schemas.microsoft.com/office/powerpoint/2010/main" val="231727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effectLst/>
                <a:latin typeface="Times New Roman"/>
                <a:ea typeface="+mn-ea"/>
                <a:cs typeface="Times New Roman"/>
              </a:rPr>
              <a:t>“In his joy the man had forgotten that it was the Sabbath; yet he felt no condemnation for obeying the command of One who had such power from God. He answered boldly, "He that made me whole, the same said unto me, Take up thy bed, and walk." They asked who it was that had done this, but he could not tell. These rulers knew well that only One had shown Himself able to perform this miracle; but they wished for direct proof that it was Jesus, that they might condemn Him as a Sabbath-breaker. In their judgment He had not only broken the law in healing the sick man on the Sabbath, but had committed sacrilege in bidding him bear away his bed.”</a:t>
            </a:r>
            <a:r>
              <a:rPr lang="en-US" sz="1400" kern="1200" dirty="0" smtClean="0">
                <a:solidFill>
                  <a:schemeClr val="tx1"/>
                </a:solidFill>
                <a:effectLst/>
                <a:latin typeface="Times New Roman"/>
                <a:ea typeface="+mn-ea"/>
                <a:cs typeface="Times New Roman"/>
              </a:rPr>
              <a:t>  (DA 203.4)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When the religious leaders asked the healed man, “What man is that which said unto thee, Take up thy bed, and walk?” (5:12) He honestly didn’t know (vs. 13) for Jesus had left immediately after healing him. </a:t>
            </a:r>
            <a:endParaRPr lang="en-US" sz="1400" i="1"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effectLst/>
                <a:latin typeface="Times New Roman"/>
                <a:ea typeface="+mn-ea"/>
                <a:cs typeface="Times New Roman"/>
              </a:rPr>
              <a:t>“As he hurried on his way with firm, free step, praising God and rejoicing in his new-found strength, he met several of the Pharisees, and immediately told them of his cure. </a:t>
            </a:r>
            <a:endParaRPr lang="en-US" sz="1400" kern="1200" dirty="0" smtClean="0">
              <a:solidFill>
                <a:schemeClr val="tx1"/>
              </a:solidFill>
              <a:effectLst/>
              <a:latin typeface="Times New Roman"/>
              <a:ea typeface="+mn-ea"/>
              <a:cs typeface="Times New Roman"/>
            </a:endParaRPr>
          </a:p>
          <a:p>
            <a:endParaRPr lang="en-US" sz="1400" dirty="0" smtClean="0">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“With lowering brows they interrupted him, asking why he was carrying his bed on the Sabbath day. They sternly reminded him that it was not lawful to bear burdens on the Lord's day.” (DA 203.4)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constantly confronted the religious leaders regarding their negative, hairsplitting regulations that served effectively to obscure the true purpose of the Sabbath. Such rules made the Sabbath an end in itself, binding men in slavery to it. This rigid Sabbath observance was at high tide during the Lord’s earthly ministry, and at no point did Jesus come into sharper conflict with the leaders of Judaism than on this matter (provoked by their extreme attitudes on this subject). Clearly this story of a Sabbath violation is only a sample of many, a habitual patter for Jesus, because they are all in the imperfect tense (describing repeated action in past time).</a:t>
            </a:r>
            <a:r>
              <a:rPr lang="en-US" dirty="0" smtClean="0">
                <a:effectLst/>
              </a:rPr>
              <a:t> </a:t>
            </a:r>
            <a:r>
              <a:rPr lang="en-US" sz="1200" kern="1200" dirty="0" smtClean="0">
                <a:solidFill>
                  <a:schemeClr val="tx1"/>
                </a:solidFill>
                <a:effectLst/>
                <a:latin typeface="+mn-lt"/>
                <a:ea typeface="+mn-ea"/>
                <a:cs typeface="+mn-cs"/>
              </a:rPr>
              <a:t>  Barclay, ibid, p 183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14</a:t>
            </a:fld>
            <a:endParaRPr lang="en-US"/>
          </a:p>
        </p:txBody>
      </p:sp>
    </p:spTree>
    <p:extLst>
      <p:ext uri="{BB962C8B-B14F-4D97-AF65-F5344CB8AC3E}">
        <p14:creationId xmlns:p14="http://schemas.microsoft.com/office/powerpoint/2010/main" val="240285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imes New Roman"/>
                <a:cs typeface="Times New Roman"/>
              </a:rPr>
              <a:t>See</a:t>
            </a:r>
            <a:r>
              <a:rPr lang="en-US" sz="1400" baseline="0" dirty="0" smtClean="0">
                <a:latin typeface="Times New Roman"/>
                <a:cs typeface="Times New Roman"/>
              </a:rPr>
              <a:t> </a:t>
            </a:r>
            <a:r>
              <a:rPr lang="en-US" sz="1400" dirty="0" smtClean="0">
                <a:latin typeface="Times New Roman"/>
                <a:cs typeface="Times New Roman"/>
              </a:rPr>
              <a:t>DA 203.3; 206.2</a:t>
            </a:r>
          </a:p>
          <a:p>
            <a:endParaRPr lang="en-US" sz="1400" dirty="0" smtClean="0">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That is the reason why, of all those gathered at the pool, Jesus selected just one to heal – to force this debate.  He selected the worst case there to cause people to question what was lawful on the Sabbath, to challenge the Pharisaical restrictions.  (see DA 206.2)  </a:t>
            </a:r>
          </a:p>
          <a:p>
            <a:endParaRPr lang="en-US" sz="1400" dirty="0"/>
          </a:p>
        </p:txBody>
      </p:sp>
      <p:sp>
        <p:nvSpPr>
          <p:cNvPr id="4" name="Slide Number Placeholder 3"/>
          <p:cNvSpPr>
            <a:spLocks noGrp="1"/>
          </p:cNvSpPr>
          <p:nvPr>
            <p:ph type="sldNum" sz="quarter" idx="10"/>
          </p:nvPr>
        </p:nvSpPr>
        <p:spPr/>
        <p:txBody>
          <a:bodyPr/>
          <a:lstStyle/>
          <a:p>
            <a:fld id="{65816778-AA09-0145-BE0A-388A68C49C25}" type="slidenum">
              <a:rPr lang="en-US" smtClean="0"/>
              <a:t>16</a:t>
            </a:fld>
            <a:endParaRPr lang="en-US"/>
          </a:p>
        </p:txBody>
      </p:sp>
    </p:spTree>
    <p:extLst>
      <p:ext uri="{BB962C8B-B14F-4D97-AF65-F5344CB8AC3E}">
        <p14:creationId xmlns:p14="http://schemas.microsoft.com/office/powerpoint/2010/main" val="54173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The paralytic would be the first, outside of Jesus himself, to feel their escalating wrath.</a:t>
            </a:r>
            <a:r>
              <a:rPr lang="en-US" sz="1400" dirty="0" smtClean="0">
                <a:effectLst/>
                <a:latin typeface="Times New Roman"/>
                <a:cs typeface="Times New Roman"/>
              </a:rPr>
              <a:t> </a:t>
            </a:r>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18</a:t>
            </a:fld>
            <a:endParaRPr lang="en-US"/>
          </a:p>
        </p:txBody>
      </p:sp>
    </p:spTree>
    <p:extLst>
      <p:ext uri="{BB962C8B-B14F-4D97-AF65-F5344CB8AC3E}">
        <p14:creationId xmlns:p14="http://schemas.microsoft.com/office/powerpoint/2010/main" val="352104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“Had the rabbis felt any desire to receive light, they would have been convinced that Jesus spoke the truth.” (DA 208.1)</a:t>
            </a:r>
            <a:r>
              <a:rPr lang="en-US" sz="1400" dirty="0" smtClean="0">
                <a:effectLst/>
                <a:latin typeface="Times New Roman"/>
                <a:cs typeface="Times New Roman"/>
              </a:rPr>
              <a:t> </a:t>
            </a:r>
          </a:p>
          <a:p>
            <a:endParaRPr lang="en-US" sz="1400" dirty="0" smtClean="0">
              <a:effectLst/>
              <a:latin typeface="Times New Roman"/>
              <a:cs typeface="Times New Roman"/>
            </a:endParaRPr>
          </a:p>
          <a:p>
            <a:r>
              <a:rPr lang="en-US" sz="1400" kern="1200" dirty="0" smtClean="0">
                <a:solidFill>
                  <a:schemeClr val="tx1"/>
                </a:solidFill>
                <a:effectLst/>
                <a:latin typeface="Times New Roman"/>
                <a:ea typeface="+mn-ea"/>
                <a:cs typeface="Times New Roman"/>
              </a:rPr>
              <a:t>while claiming faithfulness to God they were getting their directions from Satan (see DA 205, 206). </a:t>
            </a:r>
          </a:p>
          <a:p>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“The fury of the rulers knew no bounds. Had they not feared the people, the priests and rabbis would have slain Jesus on the spot.” (DA 208.1)  Jesus’ popularity came partly because the people knew him as their friend, who healed their diseases and comforted their sorrows. (DA 208.1) So shall it be with us today.  Decisions about us are based upon how well we care for and about others, whether we are true friends. It is the same now as then.  </a:t>
            </a:r>
          </a:p>
          <a:p>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19</a:t>
            </a:fld>
            <a:endParaRPr lang="en-US"/>
          </a:p>
        </p:txBody>
      </p:sp>
    </p:spTree>
    <p:extLst>
      <p:ext uri="{BB962C8B-B14F-4D97-AF65-F5344CB8AC3E}">
        <p14:creationId xmlns:p14="http://schemas.microsoft.com/office/powerpoint/2010/main" val="216714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The spiritually dead are those who have </a:t>
            </a:r>
            <a:r>
              <a:rPr lang="en-US" sz="1400" i="1" kern="1200" dirty="0" smtClean="0">
                <a:solidFill>
                  <a:schemeClr val="tx1"/>
                </a:solidFill>
                <a:effectLst/>
                <a:latin typeface="Times New Roman"/>
                <a:ea typeface="+mn-ea"/>
                <a:cs typeface="Times New Roman"/>
              </a:rPr>
              <a:t>stopped trying</a:t>
            </a:r>
            <a:r>
              <a:rPr lang="en-US" sz="1400" kern="1200" dirty="0" smtClean="0">
                <a:solidFill>
                  <a:schemeClr val="tx1"/>
                </a:solidFill>
                <a:effectLst/>
                <a:latin typeface="Times New Roman"/>
                <a:ea typeface="+mn-ea"/>
                <a:cs typeface="Times New Roman"/>
              </a:rPr>
              <a:t>.  They look on all faults as ineradicable and all virtues as unattainable. They have also </a:t>
            </a:r>
            <a:r>
              <a:rPr lang="en-US" sz="1400" i="1" kern="1200" dirty="0" smtClean="0">
                <a:solidFill>
                  <a:schemeClr val="tx1"/>
                </a:solidFill>
                <a:effectLst/>
                <a:latin typeface="Times New Roman"/>
                <a:ea typeface="+mn-ea"/>
                <a:cs typeface="Times New Roman"/>
              </a:rPr>
              <a:t>stopped feeling</a:t>
            </a:r>
            <a:r>
              <a:rPr lang="en-US" sz="1400" kern="1200" dirty="0" smtClean="0">
                <a:solidFill>
                  <a:schemeClr val="tx1"/>
                </a:solidFill>
                <a:effectLst/>
                <a:latin typeface="Times New Roman"/>
                <a:ea typeface="+mn-ea"/>
                <a:cs typeface="Times New Roman"/>
              </a:rPr>
              <a:t>, becoming desensitized to evil, sorrow and suffering, feeling no grief and pity.  When compassion (our ability to feel) goes the heart is dead. The trio is completed when </a:t>
            </a:r>
            <a:r>
              <a:rPr lang="en-US" sz="1400" i="1" kern="1200" dirty="0" smtClean="0">
                <a:solidFill>
                  <a:schemeClr val="tx1"/>
                </a:solidFill>
                <a:effectLst/>
                <a:latin typeface="Times New Roman"/>
                <a:ea typeface="+mn-ea"/>
                <a:cs typeface="Times New Roman"/>
              </a:rPr>
              <a:t>thinking stops</a:t>
            </a:r>
            <a:r>
              <a:rPr lang="en-US" sz="1400" kern="1200" dirty="0" smtClean="0">
                <a:solidFill>
                  <a:schemeClr val="tx1"/>
                </a:solidFill>
                <a:effectLst/>
                <a:latin typeface="Times New Roman"/>
                <a:ea typeface="+mn-ea"/>
                <a:cs typeface="Times New Roman"/>
              </a:rPr>
              <a:t>; the desire to learn leaves, new truth, new methods, new thought become simply a disturbance which we cannot bear, that is the day we die spiritually. To be spiritually dead is to have stopped repenting, so we can sin in peace. To avoid spiritual death we must keep sensitive to sin by keeping sensitive to the presence of Jesus.</a:t>
            </a: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22</a:t>
            </a:fld>
            <a:endParaRPr lang="en-US"/>
          </a:p>
        </p:txBody>
      </p:sp>
    </p:spTree>
    <p:extLst>
      <p:ext uri="{BB962C8B-B14F-4D97-AF65-F5344CB8AC3E}">
        <p14:creationId xmlns:p14="http://schemas.microsoft.com/office/powerpoint/2010/main" val="12232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Times New Roman"/>
              </a:rPr>
              <a:t>“He who opens his heart to the Spirit of Christ becomes a partaker of that mighty power which shall bring forth his body from the grave.”  (DA 209.3)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 One scholar reported that Jewish historians counted no less than sixty-four messianic claimants in and around the 1</a:t>
            </a:r>
            <a:r>
              <a:rPr lang="en-US" sz="1400" baseline="30000" dirty="0" smtClean="0">
                <a:latin typeface="Times New Roman"/>
                <a:cs typeface="Times New Roman"/>
              </a:rPr>
              <a:t>st</a:t>
            </a:r>
            <a:r>
              <a:rPr lang="en-US" sz="1400" dirty="0" smtClean="0">
                <a:latin typeface="Times New Roman"/>
                <a:cs typeface="Times New Roman"/>
              </a:rPr>
              <a:t> century AD. Between the Old and New Testaments there arose a whole literature which dealt with the golden age which was to come. Especially influential was the </a:t>
            </a:r>
            <a:r>
              <a:rPr lang="en-US" sz="1400" i="1" dirty="0" smtClean="0">
                <a:latin typeface="Times New Roman"/>
                <a:cs typeface="Times New Roman"/>
              </a:rPr>
              <a:t>Book of Enoch</a:t>
            </a:r>
            <a:r>
              <a:rPr lang="en-US" sz="1400" dirty="0" smtClean="0">
                <a:latin typeface="Times New Roman"/>
                <a:cs typeface="Times New Roman"/>
              </a:rPr>
              <a:t> where again and again a great figure called the Son of Man appears, who is waiting in heaven until God sends him to earth to usher in his kingdom and rule over it.</a:t>
            </a:r>
            <a:endParaRPr lang="en-US" sz="1400" kern="1200" dirty="0" smtClean="0">
              <a:solidFill>
                <a:schemeClr val="tx1"/>
              </a:solidFill>
              <a:effectLst/>
              <a:latin typeface="Times New Roman"/>
              <a:ea typeface="+mn-ea"/>
              <a:cs typeface="Times New Roman"/>
            </a:endParaRP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23</a:t>
            </a:fld>
            <a:endParaRPr lang="en-US"/>
          </a:p>
        </p:txBody>
      </p:sp>
    </p:spTree>
    <p:extLst>
      <p:ext uri="{BB962C8B-B14F-4D97-AF65-F5344CB8AC3E}">
        <p14:creationId xmlns:p14="http://schemas.microsoft.com/office/powerpoint/2010/main" val="1740663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24</a:t>
            </a:fld>
            <a:endParaRPr lang="en-US"/>
          </a:p>
        </p:txBody>
      </p:sp>
    </p:spTree>
    <p:extLst>
      <p:ext uri="{BB962C8B-B14F-4D97-AF65-F5344CB8AC3E}">
        <p14:creationId xmlns:p14="http://schemas.microsoft.com/office/powerpoint/2010/main" val="174066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a:cs typeface="Times New Roman"/>
              </a:rPr>
              <a:t>see also Dt. 17:6; 2 Cor. 13:1; Matthew 18:16; 1 Tim. 5:19. Rabbinic sayings in </a:t>
            </a:r>
            <a:r>
              <a:rPr lang="en-US" sz="1200" i="1" dirty="0" err="1" smtClean="0">
                <a:latin typeface="Times New Roman"/>
                <a:cs typeface="Times New Roman"/>
              </a:rPr>
              <a:t>Ket</a:t>
            </a:r>
            <a:r>
              <a:rPr lang="en-US" sz="1200" dirty="0" smtClean="0">
                <a:latin typeface="Times New Roman"/>
                <a:cs typeface="Times New Roman"/>
              </a:rPr>
              <a:t>. 2:9 say “none may be believed when he testifies of himself… None may testify of himself” in Morris, p. 24, footnote 91. The Mishnah said: “A man is not worthy of belief when he is speaking about himself.” Ancient law knew that self-interest had an effect on a man’s statements about himself.  Morris, p. 328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a:ea typeface="+mn-ea"/>
                <a:cs typeface="Times New Roman"/>
              </a:rPr>
              <a:t>“He who opens his heart to the Spirit of Christ becomes a partaker of that mighty power which shall bring forth his body from the grave.”  (DA 209.3)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 One scholar reported that Jewish historians counted no less than sixty-four messianic claimants in and around the 1</a:t>
            </a:r>
            <a:r>
              <a:rPr lang="en-US" sz="1400" baseline="30000" dirty="0" smtClean="0">
                <a:latin typeface="Times New Roman"/>
                <a:cs typeface="Times New Roman"/>
              </a:rPr>
              <a:t>st</a:t>
            </a:r>
            <a:r>
              <a:rPr lang="en-US" sz="1400" dirty="0" smtClean="0">
                <a:latin typeface="Times New Roman"/>
                <a:cs typeface="Times New Roman"/>
              </a:rPr>
              <a:t> century AD. Between the Old and New Testaments there arose a whole literature which dealt with the golden age which was to come. Especially influential was the </a:t>
            </a:r>
            <a:r>
              <a:rPr lang="en-US" sz="1400" i="1" dirty="0" smtClean="0">
                <a:latin typeface="Times New Roman"/>
                <a:cs typeface="Times New Roman"/>
              </a:rPr>
              <a:t>Book of Enoch</a:t>
            </a:r>
            <a:r>
              <a:rPr lang="en-US" sz="1400" dirty="0" smtClean="0">
                <a:latin typeface="Times New Roman"/>
                <a:cs typeface="Times New Roman"/>
              </a:rPr>
              <a:t> where again and again a great figure called the Son of Man appears, who is waiting in heaven until God sends him to earth to usher in his kingdom and rule over it.</a:t>
            </a:r>
            <a:endParaRPr lang="en-US" sz="1400" kern="1200" dirty="0" smtClean="0">
              <a:solidFill>
                <a:schemeClr val="tx1"/>
              </a:solidFill>
              <a:effectLst/>
              <a:latin typeface="Times New Roman"/>
              <a:ea typeface="+mn-ea"/>
              <a:cs typeface="Times New Roman"/>
            </a:endParaRP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25</a:t>
            </a:fld>
            <a:endParaRPr lang="en-US"/>
          </a:p>
        </p:txBody>
      </p:sp>
    </p:spTree>
    <p:extLst>
      <p:ext uri="{BB962C8B-B14F-4D97-AF65-F5344CB8AC3E}">
        <p14:creationId xmlns:p14="http://schemas.microsoft.com/office/powerpoint/2010/main" val="174066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In the 1st century BC, natural caves to the east of the two pools were turned into small baths, as part of an </a:t>
            </a:r>
            <a:r>
              <a:rPr lang="en-US" sz="1400" kern="1200" dirty="0" err="1" smtClean="0">
                <a:solidFill>
                  <a:schemeClr val="tx1"/>
                </a:solidFill>
                <a:effectLst/>
                <a:latin typeface="Times New Roman"/>
                <a:ea typeface="+mn-ea"/>
                <a:cs typeface="Times New Roman"/>
              </a:rPr>
              <a:t>asclepieion</a:t>
            </a:r>
            <a:r>
              <a:rPr lang="en-US" sz="1400" kern="1200" dirty="0" smtClean="0">
                <a:solidFill>
                  <a:schemeClr val="tx1"/>
                </a:solidFill>
                <a:effectLst/>
                <a:latin typeface="Times New Roman"/>
                <a:ea typeface="+mn-ea"/>
                <a:cs typeface="Times New Roman"/>
              </a:rPr>
              <a:t> (a place of healing by the Roman God of healing, Asclepius (worshipped as </a:t>
            </a:r>
            <a:r>
              <a:rPr lang="en-US" sz="1400" i="1" kern="1200" dirty="0" err="1" smtClean="0">
                <a:solidFill>
                  <a:schemeClr val="tx1"/>
                </a:solidFill>
                <a:effectLst/>
                <a:latin typeface="Times New Roman"/>
                <a:ea typeface="+mn-ea"/>
                <a:cs typeface="Times New Roman"/>
              </a:rPr>
              <a:t>Saviour</a:t>
            </a:r>
            <a:r>
              <a:rPr lang="en-US" sz="1400" kern="1200" dirty="0" smtClean="0">
                <a:solidFill>
                  <a:schemeClr val="tx1"/>
                </a:solidFill>
                <a:effectLst/>
                <a:latin typeface="Times New Roman"/>
                <a:ea typeface="+mn-ea"/>
                <a:cs typeface="Times New Roman"/>
              </a:rPr>
              <a:t> (Greek: </a:t>
            </a:r>
            <a:r>
              <a:rPr lang="en-US" sz="1400" i="1" u="sng" kern="1200" dirty="0" smtClean="0">
                <a:solidFill>
                  <a:schemeClr val="tx1"/>
                </a:solidFill>
                <a:effectLst/>
                <a:latin typeface="Times New Roman"/>
                <a:ea typeface="+mn-ea"/>
                <a:cs typeface="Times New Roman"/>
                <a:hlinkClick r:id="rId3" tooltip="Soter"/>
              </a:rPr>
              <a:t>Soter</a:t>
            </a:r>
            <a:r>
              <a:rPr lang="en-US" sz="1400" kern="1200" dirty="0" smtClean="0">
                <a:solidFill>
                  <a:schemeClr val="tx1"/>
                </a:solidFill>
                <a:effectLst/>
                <a:latin typeface="Times New Roman"/>
                <a:ea typeface="+mn-ea"/>
                <a:cs typeface="Times New Roman"/>
              </a:rPr>
              <a:t>), in reference to his healing attributes).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At mid 1st century AD, Herod Agrippa expanded the city walls, bringing the </a:t>
            </a:r>
            <a:r>
              <a:rPr lang="en-US" sz="1400" kern="1200" dirty="0" err="1" smtClean="0">
                <a:solidFill>
                  <a:schemeClr val="tx1"/>
                </a:solidFill>
                <a:effectLst/>
                <a:latin typeface="Times New Roman"/>
                <a:ea typeface="+mn-ea"/>
                <a:cs typeface="Times New Roman"/>
              </a:rPr>
              <a:t>asclepieion</a:t>
            </a:r>
            <a:r>
              <a:rPr lang="en-US" sz="1400" kern="1200" dirty="0" smtClean="0">
                <a:solidFill>
                  <a:schemeClr val="tx1"/>
                </a:solidFill>
                <a:effectLst/>
                <a:latin typeface="Times New Roman"/>
                <a:ea typeface="+mn-ea"/>
                <a:cs typeface="Times New Roman"/>
              </a:rPr>
              <a:t> within the city. When Hadrian rebuilt Jerusalem as </a:t>
            </a:r>
            <a:r>
              <a:rPr lang="en-US" sz="1400" kern="1200" dirty="0" err="1" smtClean="0">
                <a:solidFill>
                  <a:schemeClr val="tx1"/>
                </a:solidFill>
                <a:effectLst/>
                <a:latin typeface="Times New Roman"/>
                <a:ea typeface="+mn-ea"/>
                <a:cs typeface="Times New Roman"/>
              </a:rPr>
              <a:t>Aelia</a:t>
            </a:r>
            <a:r>
              <a:rPr lang="en-US" sz="1400" kern="1200" dirty="0" smtClean="0">
                <a:solidFill>
                  <a:schemeClr val="tx1"/>
                </a:solidFill>
                <a:effectLst/>
                <a:latin typeface="Times New Roman"/>
                <a:ea typeface="+mn-ea"/>
                <a:cs typeface="Times New Roman"/>
              </a:rPr>
              <a:t> </a:t>
            </a:r>
            <a:r>
              <a:rPr lang="en-US" sz="1400" kern="1200" dirty="0" err="1" smtClean="0">
                <a:solidFill>
                  <a:schemeClr val="tx1"/>
                </a:solidFill>
                <a:effectLst/>
                <a:latin typeface="Times New Roman"/>
                <a:ea typeface="+mn-ea"/>
                <a:cs typeface="Times New Roman"/>
              </a:rPr>
              <a:t>Capitolina</a:t>
            </a:r>
            <a:r>
              <a:rPr lang="en-US" sz="1400" kern="1200" dirty="0" smtClean="0">
                <a:solidFill>
                  <a:schemeClr val="tx1"/>
                </a:solidFill>
                <a:effectLst/>
                <a:latin typeface="Times New Roman"/>
                <a:ea typeface="+mn-ea"/>
                <a:cs typeface="Times New Roman"/>
              </a:rPr>
              <a:t>, he placed a roadway along the dam, and expanded the </a:t>
            </a:r>
            <a:r>
              <a:rPr lang="en-US" sz="1400" kern="1200" dirty="0" err="1" smtClean="0">
                <a:solidFill>
                  <a:schemeClr val="tx1"/>
                </a:solidFill>
                <a:effectLst/>
                <a:latin typeface="Times New Roman"/>
                <a:ea typeface="+mn-ea"/>
                <a:cs typeface="Times New Roman"/>
              </a:rPr>
              <a:t>asclepieion</a:t>
            </a:r>
            <a:r>
              <a:rPr lang="en-US" sz="1400" kern="1200" dirty="0" smtClean="0">
                <a:solidFill>
                  <a:schemeClr val="tx1"/>
                </a:solidFill>
                <a:effectLst/>
                <a:latin typeface="Times New Roman"/>
                <a:ea typeface="+mn-ea"/>
                <a:cs typeface="Times New Roman"/>
              </a:rPr>
              <a:t> into a large temple to Asclepius and </a:t>
            </a:r>
            <a:r>
              <a:rPr lang="en-US" sz="1400" kern="1200" dirty="0" err="1" smtClean="0">
                <a:solidFill>
                  <a:schemeClr val="tx1"/>
                </a:solidFill>
                <a:effectLst/>
                <a:latin typeface="Times New Roman"/>
                <a:ea typeface="+mn-ea"/>
                <a:cs typeface="Times New Roman"/>
              </a:rPr>
              <a:t>Serapis</a:t>
            </a:r>
            <a:r>
              <a:rPr lang="en-US" sz="1400" kern="1200" dirty="0" smtClean="0">
                <a:solidFill>
                  <a:schemeClr val="tx1"/>
                </a:solidFill>
                <a:effectLst/>
                <a:latin typeface="Times New Roman"/>
                <a:ea typeface="+mn-ea"/>
                <a:cs typeface="Times New Roman"/>
              </a:rPr>
              <a:t>.</a:t>
            </a:r>
            <a:r>
              <a:rPr lang="en-US" sz="1400" u="sng" kern="1200" baseline="30000" dirty="0" smtClean="0">
                <a:solidFill>
                  <a:schemeClr val="tx1"/>
                </a:solidFill>
                <a:effectLst/>
                <a:latin typeface="Times New Roman"/>
                <a:ea typeface="+mn-ea"/>
                <a:cs typeface="Times New Roman"/>
                <a:hlinkClick r:id="rId4"/>
              </a:rPr>
              <a:t>[24]</a:t>
            </a:r>
            <a:endParaRPr lang="en-US" sz="1400" kern="1200" dirty="0" smtClean="0">
              <a:solidFill>
                <a:schemeClr val="tx1"/>
              </a:solidFill>
              <a:effectLst/>
              <a:latin typeface="Times New Roman"/>
              <a:ea typeface="+mn-ea"/>
              <a:cs typeface="Times New Roman"/>
            </a:endParaRPr>
          </a:p>
          <a:p>
            <a:endParaRPr lang="en-US" sz="1400" kern="1200" dirty="0" smtClean="0">
              <a:solidFill>
                <a:schemeClr val="tx1"/>
              </a:solidFill>
              <a:effectLst/>
              <a:latin typeface="Times New Roman"/>
              <a:ea typeface="+mn-ea"/>
              <a:cs typeface="Times New Roman"/>
            </a:endParaRPr>
          </a:p>
          <a:p>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3</a:t>
            </a:fld>
            <a:endParaRPr lang="en-US"/>
          </a:p>
        </p:txBody>
      </p:sp>
    </p:spTree>
    <p:extLst>
      <p:ext uri="{BB962C8B-B14F-4D97-AF65-F5344CB8AC3E}">
        <p14:creationId xmlns:p14="http://schemas.microsoft.com/office/powerpoint/2010/main" val="384603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After the Crusader conquest of Jerusalem, the church buildings were rebuilt on a smaller scale with a new church named in honor of Saint Anne (completed in 1138 AD) was erected nearby. It was built over the site of a grotto believed by the Crusaders to be the birthplace of Anne, grandmother of Jesus.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After the conquest of Jerusalem by Saladin it was transformed into a school, gradually the buildings fell into ruin. In the early 19th century, the Ottoman Empire in 1856 gave the site to France who constructed the </a:t>
            </a:r>
            <a:r>
              <a:rPr lang="en-US" sz="1400" i="1" kern="1200" dirty="0" smtClean="0">
                <a:solidFill>
                  <a:schemeClr val="tx1"/>
                </a:solidFill>
                <a:effectLst/>
                <a:latin typeface="Times New Roman"/>
                <a:ea typeface="+mn-ea"/>
                <a:cs typeface="Times New Roman"/>
              </a:rPr>
              <a:t>Church of Saint Anne</a:t>
            </a:r>
            <a:r>
              <a:rPr lang="en-US" sz="1400" kern="1200" dirty="0" smtClean="0">
                <a:solidFill>
                  <a:schemeClr val="tx1"/>
                </a:solidFill>
                <a:effectLst/>
                <a:latin typeface="Times New Roman"/>
                <a:ea typeface="+mn-ea"/>
                <a:cs typeface="Times New Roman"/>
              </a:rPr>
              <a:t>, at the south east corner of the site, leaving the ancient ruins untouched. </a:t>
            </a: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The pool is located to the north part of the Temple Mount, near what is now called St. Stephen's Gate, which is, in fact, the site of the Sheep Gate mentioned here. In these porches, set at various levels around the pool, during our Lord's time it was the habit of many to gather during feast days, hoping for a healing miracle.</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Archeological digs conducted in the 19th century, Schick discovered a large tank situated about 100 feet north-west of St. Anne's Church which he contended was the Pool of Bethesda. Further archaeological excavation in the area, in 1964, discovered he was correct.</a:t>
            </a:r>
            <a:r>
              <a:rPr lang="en-US" sz="1400" kern="1200" baseline="30000" dirty="0" smtClean="0">
                <a:solidFill>
                  <a:schemeClr val="tx1"/>
                </a:solidFill>
                <a:effectLst/>
                <a:latin typeface="Times New Roman"/>
                <a:ea typeface="+mn-ea"/>
                <a:cs typeface="Times New Roman"/>
              </a:rPr>
              <a:t>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Also </a:t>
            </a:r>
            <a:r>
              <a:rPr lang="en-US" sz="1400" i="1" kern="1200" dirty="0" smtClean="0">
                <a:solidFill>
                  <a:schemeClr val="tx1"/>
                </a:solidFill>
                <a:effectLst/>
                <a:latin typeface="Times New Roman"/>
                <a:ea typeface="+mn-ea"/>
                <a:cs typeface="Times New Roman"/>
              </a:rPr>
              <a:t>Lion’s Gate</a:t>
            </a:r>
            <a:r>
              <a:rPr lang="en-US" sz="1400" kern="1200" dirty="0" smtClean="0">
                <a:solidFill>
                  <a:schemeClr val="tx1"/>
                </a:solidFill>
                <a:effectLst/>
                <a:latin typeface="Times New Roman"/>
                <a:ea typeface="+mn-ea"/>
                <a:cs typeface="Times New Roman"/>
              </a:rPr>
              <a:t> or </a:t>
            </a:r>
            <a:r>
              <a:rPr lang="en-US" sz="1400" i="1" kern="1200" dirty="0" smtClean="0">
                <a:solidFill>
                  <a:schemeClr val="tx1"/>
                </a:solidFill>
                <a:effectLst/>
                <a:latin typeface="Times New Roman"/>
                <a:ea typeface="+mn-ea"/>
                <a:cs typeface="Times New Roman"/>
              </a:rPr>
              <a:t>Sheep Gate</a:t>
            </a:r>
            <a:r>
              <a:rPr lang="en-US" sz="1400" kern="1200" dirty="0" smtClean="0">
                <a:solidFill>
                  <a:schemeClr val="tx1"/>
                </a:solidFill>
                <a:effectLst/>
                <a:latin typeface="Times New Roman"/>
                <a:ea typeface="+mn-ea"/>
                <a:cs typeface="Times New Roman"/>
              </a:rPr>
              <a:t>) is located in the Old City Walls of Jerusalem, one of seven open gates in Old Jerusalem’s Walls. It’s entrance marks the beginning of the traditional Christian observance of the last walk of Jesus from prison to crucifixion (the Via Dolorosa).</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All together, the Old City walls contain 43 surveillance towers and 11 gates, seven of which are presently open.</a:t>
            </a:r>
          </a:p>
          <a:p>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4</a:t>
            </a:fld>
            <a:endParaRPr lang="en-US"/>
          </a:p>
        </p:txBody>
      </p:sp>
    </p:spTree>
    <p:extLst>
      <p:ext uri="{BB962C8B-B14F-4D97-AF65-F5344CB8AC3E}">
        <p14:creationId xmlns:p14="http://schemas.microsoft.com/office/powerpoint/2010/main" val="12554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After his ministry in Galilee. The year is AD 29 likely the Passover</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The sheep gate was the one through which the sacrificial animals were brought into the temple.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[omitting “waiting for the moving of the water. For an angel went down at a certain season into the pool, and troubled the water: whosoever then first after the troubling of the water stepped in was made whole of whatsoever disease he had]</a:t>
            </a:r>
            <a:r>
              <a:rPr lang="en-US" sz="1400" dirty="0" smtClean="0">
                <a:effectLst/>
                <a:latin typeface="Times New Roman"/>
                <a:cs typeface="Times New Roman"/>
              </a:rPr>
              <a:t> </a:t>
            </a:r>
          </a:p>
          <a:p>
            <a:endParaRPr lang="en-US" sz="1400" dirty="0" smtClean="0">
              <a:effectLst/>
              <a:latin typeface="Times New Roman"/>
              <a:cs typeface="Times New Roman"/>
            </a:endParaRPr>
          </a:p>
          <a:p>
            <a:r>
              <a:rPr lang="en-US" sz="1400" kern="1200" dirty="0" smtClean="0">
                <a:solidFill>
                  <a:schemeClr val="tx1"/>
                </a:solidFill>
                <a:effectLst/>
                <a:latin typeface="Times New Roman"/>
                <a:ea typeface="+mn-ea"/>
                <a:cs typeface="Times New Roman"/>
              </a:rPr>
              <a:t>If you have any Bible other than the King James Version you will notice that the last part of verse 3 and all of verse 4 is missing. Many versions include the verse in a footnote with explanations. It was superstitiously believed that from time to time when the water was troubled -- when it would rise rapidly and then sink again -- this was caused by an angel who visited the pool, and the first man who got into it when it was so troubled would be healed. </a:t>
            </a:r>
          </a:p>
          <a:p>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This is akin to what is found in Lourdes, in southern France, where there is a spa which many believe has healing capacities. The shrine of Guadalupe, in Mexico City, has thousands of crutches stacked along its walls where people have been healed in this special place where they thought they could receive a blessing from God.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Like many similar pools in the Jerusalem area, an intermittent spring releases water in surges from hidden reservoirs in the hills around the city, causing these springs to rise and fall suddenly. This gave rise to the superstition about an angel troubling the pool. Undoubtedly healings did occur there. Even today healings take place in these special areas where people go, believing they can be healed. When people believe they are going to be healed, and they are in a place where healings supposedly occur, and they do the expected thing, many of them are healed. Thus the pool at Bethesda had established a reputation as a place where people could be healed. </a:t>
            </a:r>
          </a:p>
          <a:p>
            <a:endParaRPr lang="en-US" sz="1400" i="1" kern="1200" dirty="0" smtClean="0">
              <a:solidFill>
                <a:schemeClr val="tx1"/>
              </a:solidFill>
              <a:effectLst/>
              <a:latin typeface="Times New Roman"/>
              <a:ea typeface="+mn-ea"/>
              <a:cs typeface="Times New Roman"/>
            </a:endParaRPr>
          </a:p>
          <a:p>
            <a:r>
              <a:rPr lang="en-US" sz="1400" i="1" kern="1200" dirty="0" smtClean="0">
                <a:solidFill>
                  <a:schemeClr val="tx1"/>
                </a:solidFill>
                <a:effectLst/>
                <a:latin typeface="Times New Roman"/>
                <a:ea typeface="+mn-ea"/>
                <a:cs typeface="Times New Roman"/>
              </a:rPr>
              <a:t>“Hundreds of sufferers visited the place; but so great was the crowd when the water was troubled that they rushed forward, trampling underfoot men, women, and children, weaker than themselves. Many could not get near the pool. Many who had succeeded in reaching it died upon its brink. Shelters had been erected about the place, that the sick might be protected from the heat by day and the chilliness of the night. There were some who spent the night in these porches, creeping to the edge of the pool day after day, in the vain hope of relief.”</a:t>
            </a:r>
            <a:r>
              <a:rPr lang="en-US" sz="1400" kern="1200" dirty="0" smtClean="0">
                <a:solidFill>
                  <a:schemeClr val="tx1"/>
                </a:solidFill>
                <a:effectLst/>
                <a:latin typeface="Times New Roman"/>
                <a:ea typeface="+mn-ea"/>
                <a:cs typeface="Times New Roman"/>
              </a:rPr>
              <a:t>  (DA 201.2)  </a:t>
            </a:r>
          </a:p>
          <a:p>
            <a:endParaRPr lang="en-US" sz="1400" kern="1200" dirty="0" smtClean="0">
              <a:solidFill>
                <a:schemeClr val="tx1"/>
              </a:solidFill>
              <a:effectLst/>
              <a:latin typeface="Times New Roman"/>
              <a:ea typeface="+mn-ea"/>
              <a:cs typeface="Times New Roman"/>
            </a:endParaRPr>
          </a:p>
          <a:p>
            <a:r>
              <a:rPr lang="en-US" sz="1400" i="1" kern="1200" dirty="0" smtClean="0">
                <a:solidFill>
                  <a:schemeClr val="tx1"/>
                </a:solidFill>
                <a:effectLst/>
                <a:latin typeface="Times New Roman"/>
                <a:ea typeface="+mn-ea"/>
                <a:cs typeface="Times New Roman"/>
              </a:rPr>
              <a:t>“Jesus was again at Jerusalem. Walking alone, in apparent meditation and prayer, He came to the pool. He saw the wretched sufferers watching for that which they supposed to be their only chance of cure. He longed to exercise His healing power, and make every sufferer whole. But it was the Sabbath day. Multitudes were going to the temple for worship, and He knew that such an act of healing would so excite the prejudice of the Jews as to cut short His work.”</a:t>
            </a:r>
            <a:r>
              <a:rPr lang="en-US" sz="1400" kern="1200" dirty="0" smtClean="0">
                <a:solidFill>
                  <a:schemeClr val="tx1"/>
                </a:solidFill>
                <a:effectLst/>
                <a:latin typeface="Times New Roman"/>
                <a:ea typeface="+mn-ea"/>
                <a:cs typeface="Times New Roman"/>
              </a:rPr>
              <a:t>  (DA 201.3) </a:t>
            </a:r>
          </a:p>
          <a:p>
            <a:endParaRPr lang="en-US" sz="1400" dirty="0" smtClean="0">
              <a:latin typeface="Times New Roman"/>
              <a:cs typeface="Times New Roman"/>
            </a:endParaRPr>
          </a:p>
          <a:p>
            <a:r>
              <a:rPr lang="en-US" sz="1400" kern="1200" dirty="0" smtClean="0">
                <a:solidFill>
                  <a:schemeClr val="tx1"/>
                </a:solidFill>
                <a:effectLst/>
                <a:latin typeface="Times New Roman"/>
                <a:ea typeface="+mn-ea"/>
                <a:cs typeface="Times New Roman"/>
              </a:rPr>
              <a:t>He did not empty the five porches, healing everybody. He did not invite them all to come down so that he might lay hands on them; nothing of that sort. He went to only one man. (Stedman)</a:t>
            </a:r>
          </a:p>
          <a:p>
            <a:endParaRPr lang="en-US" sz="1400" i="1" kern="1200" dirty="0" smtClean="0">
              <a:solidFill>
                <a:schemeClr val="tx1"/>
              </a:solidFill>
              <a:effectLst/>
              <a:latin typeface="Times New Roman"/>
              <a:ea typeface="+mn-ea"/>
              <a:cs typeface="Times New Roman"/>
            </a:endParaRPr>
          </a:p>
          <a:p>
            <a:r>
              <a:rPr lang="en-US" sz="1400" i="1" kern="1200" dirty="0" smtClean="0">
                <a:solidFill>
                  <a:schemeClr val="tx1"/>
                </a:solidFill>
                <a:effectLst/>
                <a:latin typeface="Times New Roman"/>
                <a:ea typeface="+mn-ea"/>
                <a:cs typeface="Times New Roman"/>
              </a:rPr>
              <a:t>“But the </a:t>
            </a:r>
            <a:r>
              <a:rPr lang="en-US" sz="1400" i="1" kern="1200" dirty="0" err="1" smtClean="0">
                <a:solidFill>
                  <a:schemeClr val="tx1"/>
                </a:solidFill>
                <a:effectLst/>
                <a:latin typeface="Times New Roman"/>
                <a:ea typeface="+mn-ea"/>
                <a:cs typeface="Times New Roman"/>
              </a:rPr>
              <a:t>Saviour</a:t>
            </a:r>
            <a:r>
              <a:rPr lang="en-US" sz="1400" i="1" kern="1200" dirty="0" smtClean="0">
                <a:solidFill>
                  <a:schemeClr val="tx1"/>
                </a:solidFill>
                <a:effectLst/>
                <a:latin typeface="Times New Roman"/>
                <a:ea typeface="+mn-ea"/>
                <a:cs typeface="Times New Roman"/>
              </a:rPr>
              <a:t> saw one case of supreme wretchedness. It was that of a man who had been a helpless cripple for thirty-eight years. His disease was in a great degree the result of his own sin, and was looked upon as a judgment from God. Alone and friendless, feeling that he was shut out from God's mercy, the sufferer had passed long years of misery. At the time when it was expected that the waters would be troubled, those who pitied his helplessness would bear him to the porches. But at the favored moment he had no one to help him in. He had seen the rippling of the water, but had never been able to get farther than the edge of the pool. Others stronger than he would plunge in before him. He could not contend successfully with the selfish, scrambling crowd. His persistent efforts toward the one object, and his anxiety and continual disappointment, were fast wearing away the remnant of his strength.”</a:t>
            </a:r>
            <a:r>
              <a:rPr lang="en-US" sz="1400" kern="1200" dirty="0" smtClean="0">
                <a:solidFill>
                  <a:schemeClr val="tx1"/>
                </a:solidFill>
                <a:effectLst/>
                <a:latin typeface="Times New Roman"/>
                <a:ea typeface="+mn-ea"/>
                <a:cs typeface="Times New Roman"/>
              </a:rPr>
              <a:t> (DA 202.1)  </a:t>
            </a: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6</a:t>
            </a:fld>
            <a:endParaRPr lang="en-US"/>
          </a:p>
        </p:txBody>
      </p:sp>
    </p:spTree>
    <p:extLst>
      <p:ext uri="{BB962C8B-B14F-4D97-AF65-F5344CB8AC3E}">
        <p14:creationId xmlns:p14="http://schemas.microsoft.com/office/powerpoint/2010/main" val="265466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Times New Roman"/>
                <a:ea typeface="+mn-ea"/>
                <a:cs typeface="Times New Roman"/>
              </a:rPr>
              <a:t>What a strange question to ask of a man who had been sick for 38 years! "Do you want to be healed? But Jesus never asked a foolish question in his life. Obviously it was important for this man to answer (at least to himself) the question, "Do I want to be healed?" (Stedman)</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You cannot help somebody who does not want to be helped. They are not ready to admit they cannot make it on their own. They are determined to get into the water when it is troubled, to not look elsewhere for help. Jesus can do nothing for them.  (Stedman) Recently I told my wife and others, “I am ready to die.”  Life is too hard, too filled with problems, just work, work, work!  Depressed people would understand the need for this question. Do they really want to face the challenges of life?  If not, then the cruelest thing to do would be heal them…</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Jesus always comes offering the impossible… </a:t>
            </a:r>
          </a:p>
          <a:p>
            <a:endParaRPr lang="en-US" sz="1400" i="1" kern="1200" dirty="0" smtClean="0">
              <a:solidFill>
                <a:schemeClr val="tx1"/>
              </a:solidFill>
              <a:effectLst/>
              <a:latin typeface="Times New Roman"/>
              <a:ea typeface="+mn-ea"/>
              <a:cs typeface="Times New Roman"/>
            </a:endParaRPr>
          </a:p>
          <a:p>
            <a:r>
              <a:rPr lang="en-US" sz="1400" i="1" kern="1200" dirty="0" smtClean="0">
                <a:solidFill>
                  <a:schemeClr val="tx1"/>
                </a:solidFill>
                <a:effectLst/>
                <a:latin typeface="Times New Roman"/>
                <a:ea typeface="+mn-ea"/>
                <a:cs typeface="Times New Roman"/>
              </a:rPr>
              <a:t>“The sick man was lying on his mat, and occasionally lifting his head to gaze at the pool, when a tender, compassionate face bent over him, and the words, ‘Wilt thou be made whole?’ arrested his attention. Hope came to his heart. He felt that in some way he was to have help.” </a:t>
            </a:r>
            <a:r>
              <a:rPr lang="en-US" sz="1400" kern="1200" dirty="0" smtClean="0">
                <a:solidFill>
                  <a:schemeClr val="tx1"/>
                </a:solidFill>
                <a:effectLst/>
                <a:latin typeface="Times New Roman"/>
                <a:ea typeface="+mn-ea"/>
                <a:cs typeface="Times New Roman"/>
              </a:rPr>
              <a:t>(DA, 202.2)</a:t>
            </a:r>
          </a:p>
          <a:p>
            <a:endParaRPr lang="en-US" sz="1400" i="1" kern="1200" dirty="0" smtClean="0">
              <a:solidFill>
                <a:schemeClr val="tx1"/>
              </a:solidFill>
              <a:effectLst/>
              <a:latin typeface="Times New Roman"/>
              <a:ea typeface="+mn-ea"/>
              <a:cs typeface="Times New Roman"/>
            </a:endParaRPr>
          </a:p>
          <a:p>
            <a:r>
              <a:rPr lang="en-US" sz="1400" i="1" kern="1200" dirty="0" smtClean="0">
                <a:solidFill>
                  <a:schemeClr val="tx1"/>
                </a:solidFill>
                <a:effectLst/>
                <a:latin typeface="Times New Roman"/>
                <a:ea typeface="+mn-ea"/>
                <a:cs typeface="Times New Roman"/>
              </a:rPr>
              <a:t>“the glow of encouragement soon faded. He remembered how often he had tried to reach the pool, and now he had little prospect of living till it should again be troubled. He turned away wearily, saying,”</a:t>
            </a:r>
            <a:r>
              <a:rPr lang="en-US" sz="1400" kern="1200" dirty="0" smtClean="0">
                <a:solidFill>
                  <a:schemeClr val="tx1"/>
                </a:solidFill>
                <a:effectLst/>
                <a:latin typeface="Times New Roman"/>
                <a:ea typeface="+mn-ea"/>
                <a:cs typeface="Times New Roman"/>
              </a:rPr>
              <a:t>  (DA 202.2)</a:t>
            </a:r>
          </a:p>
          <a:p>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7</a:t>
            </a:fld>
            <a:endParaRPr lang="en-US"/>
          </a:p>
        </p:txBody>
      </p:sp>
    </p:spTree>
    <p:extLst>
      <p:ext uri="{BB962C8B-B14F-4D97-AF65-F5344CB8AC3E}">
        <p14:creationId xmlns:p14="http://schemas.microsoft.com/office/powerpoint/2010/main" val="204067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0" kern="1200" dirty="0" smtClean="0">
                <a:solidFill>
                  <a:schemeClr val="tx1"/>
                </a:solidFill>
                <a:effectLst/>
                <a:latin typeface="Times New Roman"/>
                <a:ea typeface="+mn-ea"/>
                <a:cs typeface="Times New Roman"/>
              </a:rPr>
              <a:t>Yet </a:t>
            </a:r>
            <a:r>
              <a:rPr lang="en-US" sz="1400" i="1" kern="1200" dirty="0" smtClean="0">
                <a:solidFill>
                  <a:schemeClr val="tx1"/>
                </a:solidFill>
                <a:effectLst/>
                <a:latin typeface="Times New Roman"/>
                <a:ea typeface="+mn-ea"/>
                <a:cs typeface="Times New Roman"/>
              </a:rPr>
              <a:t>“Jesus does not ask this sufferer to exercise faith in Him.” </a:t>
            </a:r>
            <a:r>
              <a:rPr lang="en-US" sz="1400" kern="1200" dirty="0" smtClean="0">
                <a:solidFill>
                  <a:schemeClr val="tx1"/>
                </a:solidFill>
                <a:effectLst/>
                <a:latin typeface="Times New Roman"/>
                <a:ea typeface="+mn-ea"/>
                <a:cs typeface="Times New Roman"/>
              </a:rPr>
              <a:t>(DA 202.3)</a:t>
            </a: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8</a:t>
            </a:fld>
            <a:endParaRPr lang="en-US"/>
          </a:p>
        </p:txBody>
      </p:sp>
    </p:spTree>
    <p:extLst>
      <p:ext uri="{BB962C8B-B14F-4D97-AF65-F5344CB8AC3E}">
        <p14:creationId xmlns:p14="http://schemas.microsoft.com/office/powerpoint/2010/main" val="204751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This man wanted healing. Notice his answer: </a:t>
            </a:r>
            <a:r>
              <a:rPr lang="en-US" sz="1400" b="1" kern="1200" dirty="0" smtClean="0">
                <a:solidFill>
                  <a:schemeClr val="tx1"/>
                </a:solidFill>
                <a:effectLst/>
                <a:latin typeface="Times New Roman"/>
                <a:ea typeface="+mn-ea"/>
                <a:cs typeface="Times New Roman"/>
              </a:rPr>
              <a:t>"Sir, I have no man to put me into the pool when the water is troubled, and while I am going another steps down before me." {John 5:7 RSV}  </a:t>
            </a:r>
            <a:r>
              <a:rPr lang="en-US" sz="1400" kern="1200" dirty="0" smtClean="0">
                <a:solidFill>
                  <a:schemeClr val="tx1"/>
                </a:solidFill>
                <a:effectLst/>
                <a:latin typeface="Times New Roman"/>
                <a:ea typeface="+mn-ea"/>
                <a:cs typeface="Times New Roman"/>
              </a:rPr>
              <a:t>“I want to be healed, but I cannot. I've tried, I've done everything I know how. I want to get into that water, I want to be healed, but I lack the ability; I've no one to help me. I've given up. I have no hope."</a:t>
            </a:r>
          </a:p>
          <a:p>
            <a:endParaRPr lang="en-US" sz="1400" dirty="0" smtClean="0">
              <a:latin typeface="Times New Roman"/>
              <a:cs typeface="Times New Roman"/>
            </a:endParaRPr>
          </a:p>
          <a:p>
            <a:r>
              <a:rPr lang="en-US" sz="1400" kern="1200" dirty="0" smtClean="0">
                <a:solidFill>
                  <a:schemeClr val="tx1"/>
                </a:solidFill>
                <a:effectLst/>
                <a:latin typeface="Times New Roman"/>
                <a:ea typeface="+mn-ea"/>
                <a:cs typeface="Times New Roman"/>
              </a:rPr>
              <a:t>Matthew only uses the verb faith 11 times, Mark 10 times (plus 4 more in the ending of </a:t>
            </a:r>
            <a:r>
              <a:rPr lang="en-US" sz="1400" kern="1200" dirty="0" err="1" smtClean="0">
                <a:solidFill>
                  <a:schemeClr val="tx1"/>
                </a:solidFill>
                <a:effectLst/>
                <a:latin typeface="Times New Roman"/>
                <a:ea typeface="+mn-ea"/>
                <a:cs typeface="Times New Roman"/>
              </a:rPr>
              <a:t>chapt</a:t>
            </a:r>
            <a:r>
              <a:rPr lang="en-US" sz="1400" kern="1200" dirty="0" smtClean="0">
                <a:solidFill>
                  <a:schemeClr val="tx1"/>
                </a:solidFill>
                <a:effectLst/>
                <a:latin typeface="Times New Roman"/>
                <a:ea typeface="+mn-ea"/>
                <a:cs typeface="Times New Roman"/>
              </a:rPr>
              <a:t>. 16), Luke uses it 9 times, so John’s use is remarkable. Faith for John takes men right out of themselves making them one with Christ.</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Jesus invited this man to become one of a long list of faithful souls throughout the history of sin.  </a:t>
            </a:r>
            <a:r>
              <a:rPr lang="en-US" sz="1400" i="1" kern="1200" dirty="0" smtClean="0">
                <a:solidFill>
                  <a:schemeClr val="tx1"/>
                </a:solidFill>
                <a:effectLst/>
                <a:latin typeface="Times New Roman"/>
                <a:ea typeface="+mn-ea"/>
                <a:cs typeface="Times New Roman"/>
              </a:rPr>
              <a:t>“Jesus [gave] him no assurance of divine help. The man might have stopped to doubt, and lost his one chance of healing. But he believed Christ's word, and in acting upon it he received strength.” </a:t>
            </a:r>
            <a:r>
              <a:rPr lang="en-US" sz="1400" kern="1200" dirty="0" smtClean="0">
                <a:solidFill>
                  <a:schemeClr val="tx1"/>
                </a:solidFill>
                <a:effectLst/>
                <a:latin typeface="Times New Roman"/>
                <a:ea typeface="+mn-ea"/>
                <a:cs typeface="Times New Roman"/>
              </a:rPr>
              <a:t> (DA 203.1)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Jesus does not say, "Try to build up faith in your mind. Try to fasten your thoughts on this or that." He tells them to do something: "Rise! Stand up!"… The moment the man's will agreed with the Lord's will the power was there. He knew he could stand, and he did. (Stedman)</a:t>
            </a:r>
          </a:p>
          <a:p>
            <a:r>
              <a:rPr lang="en-US" sz="1400" dirty="0" smtClean="0">
                <a:effectLst/>
                <a:latin typeface="Times New Roman"/>
                <a:cs typeface="Times New Roman"/>
              </a:rPr>
              <a:t> </a:t>
            </a:r>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9</a:t>
            </a:fld>
            <a:endParaRPr lang="en-US"/>
          </a:p>
        </p:txBody>
      </p:sp>
    </p:spTree>
    <p:extLst>
      <p:ext uri="{BB962C8B-B14F-4D97-AF65-F5344CB8AC3E}">
        <p14:creationId xmlns:p14="http://schemas.microsoft.com/office/powerpoint/2010/main" val="79301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This man wanted healing. Notice his answer: </a:t>
            </a:r>
            <a:r>
              <a:rPr lang="en-US" sz="1400" b="1" kern="1200" dirty="0" smtClean="0">
                <a:solidFill>
                  <a:schemeClr val="tx1"/>
                </a:solidFill>
                <a:effectLst/>
                <a:latin typeface="Times New Roman"/>
                <a:ea typeface="+mn-ea"/>
                <a:cs typeface="Times New Roman"/>
              </a:rPr>
              <a:t>"Sir, I have no man to put me into the pool when the water is troubled, and while I am going another steps down before me." {John 5:7 RSV}  </a:t>
            </a:r>
            <a:r>
              <a:rPr lang="en-US" sz="1400" kern="1200" dirty="0" smtClean="0">
                <a:solidFill>
                  <a:schemeClr val="tx1"/>
                </a:solidFill>
                <a:effectLst/>
                <a:latin typeface="Times New Roman"/>
                <a:ea typeface="+mn-ea"/>
                <a:cs typeface="Times New Roman"/>
              </a:rPr>
              <a:t>“I want to be healed, but I cannot. I've tried, I've done everything I know how. I want to get into that water, I want to be healed, but I lack the ability; I've no one to help me. I've given up. I have no hope."</a:t>
            </a:r>
          </a:p>
          <a:p>
            <a:endParaRPr lang="en-US" sz="1400" dirty="0" smtClean="0">
              <a:latin typeface="Times New Roman"/>
              <a:cs typeface="Times New Roman"/>
            </a:endParaRPr>
          </a:p>
          <a:p>
            <a:r>
              <a:rPr lang="en-US" sz="1400" kern="1200" dirty="0" smtClean="0">
                <a:solidFill>
                  <a:schemeClr val="tx1"/>
                </a:solidFill>
                <a:effectLst/>
                <a:latin typeface="Times New Roman"/>
                <a:ea typeface="+mn-ea"/>
                <a:cs typeface="Times New Roman"/>
              </a:rPr>
              <a:t>Matthew only uses the verb faith 11 times, Mark 10 times (plus 4 more in the ending of </a:t>
            </a:r>
            <a:r>
              <a:rPr lang="en-US" sz="1400" kern="1200" dirty="0" err="1" smtClean="0">
                <a:solidFill>
                  <a:schemeClr val="tx1"/>
                </a:solidFill>
                <a:effectLst/>
                <a:latin typeface="Times New Roman"/>
                <a:ea typeface="+mn-ea"/>
                <a:cs typeface="Times New Roman"/>
              </a:rPr>
              <a:t>chapt</a:t>
            </a:r>
            <a:r>
              <a:rPr lang="en-US" sz="1400" kern="1200" dirty="0" smtClean="0">
                <a:solidFill>
                  <a:schemeClr val="tx1"/>
                </a:solidFill>
                <a:effectLst/>
                <a:latin typeface="Times New Roman"/>
                <a:ea typeface="+mn-ea"/>
                <a:cs typeface="Times New Roman"/>
              </a:rPr>
              <a:t>. 16), Luke uses it 9 times, so John’s use is remarkable. Faith for John takes men right out of themselves making them one with Christ.</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Jesus invited this man to become one of a long list of faithful souls throughout the history of sin.  </a:t>
            </a:r>
            <a:r>
              <a:rPr lang="en-US" sz="1400" i="1" kern="1200" dirty="0" smtClean="0">
                <a:solidFill>
                  <a:schemeClr val="tx1"/>
                </a:solidFill>
                <a:effectLst/>
                <a:latin typeface="Times New Roman"/>
                <a:ea typeface="+mn-ea"/>
                <a:cs typeface="Times New Roman"/>
              </a:rPr>
              <a:t>“Jesus [gave] him no assurance of divine help. The man might have stopped to doubt, and lost his one chance of healing. But he believed Christ's word, and in acting upon it he received strength.” </a:t>
            </a:r>
            <a:r>
              <a:rPr lang="en-US" sz="1400" kern="1200" dirty="0" smtClean="0">
                <a:solidFill>
                  <a:schemeClr val="tx1"/>
                </a:solidFill>
                <a:effectLst/>
                <a:latin typeface="Times New Roman"/>
                <a:ea typeface="+mn-ea"/>
                <a:cs typeface="Times New Roman"/>
              </a:rPr>
              <a:t> (DA 203.1) </a:t>
            </a:r>
          </a:p>
          <a:p>
            <a:endParaRPr lang="en-US" sz="1400" kern="1200" dirty="0" smtClean="0">
              <a:solidFill>
                <a:schemeClr val="tx1"/>
              </a:solidFill>
              <a:effectLst/>
              <a:latin typeface="Times New Roman"/>
              <a:ea typeface="+mn-ea"/>
              <a:cs typeface="Times New Roman"/>
            </a:endParaRPr>
          </a:p>
          <a:p>
            <a:r>
              <a:rPr lang="en-US" sz="1400" kern="1200" dirty="0" smtClean="0">
                <a:solidFill>
                  <a:schemeClr val="tx1"/>
                </a:solidFill>
                <a:effectLst/>
                <a:latin typeface="Times New Roman"/>
                <a:ea typeface="+mn-ea"/>
                <a:cs typeface="Times New Roman"/>
              </a:rPr>
              <a:t>Jesus does not say, "Try to build up faith in your mind. Try to fasten your thoughts on this or that." He tells them to do something: "Rise! Stand up!"… The moment the man's will agreed with the Lord's will the power was there. He knew he could stand, and he did. (Stedman)</a:t>
            </a:r>
          </a:p>
          <a:p>
            <a:r>
              <a:rPr lang="en-US" sz="1400" dirty="0" smtClean="0">
                <a:effectLst/>
                <a:latin typeface="Times New Roman"/>
                <a:cs typeface="Times New Roman"/>
              </a:rPr>
              <a:t> </a:t>
            </a:r>
            <a:endParaRPr lang="en-US" sz="1400" dirty="0">
              <a:latin typeface="Times New Roman"/>
              <a:cs typeface="Times New Roman"/>
            </a:endParaRPr>
          </a:p>
        </p:txBody>
      </p:sp>
      <p:sp>
        <p:nvSpPr>
          <p:cNvPr id="4" name="Slide Number Placeholder 3"/>
          <p:cNvSpPr>
            <a:spLocks noGrp="1"/>
          </p:cNvSpPr>
          <p:nvPr>
            <p:ph type="sldNum" sz="quarter" idx="10"/>
          </p:nvPr>
        </p:nvSpPr>
        <p:spPr/>
        <p:txBody>
          <a:bodyPr/>
          <a:lstStyle/>
          <a:p>
            <a:fld id="{65816778-AA09-0145-BE0A-388A68C49C25}" type="slidenum">
              <a:rPr lang="en-US" smtClean="0"/>
              <a:t>10</a:t>
            </a:fld>
            <a:endParaRPr lang="en-US"/>
          </a:p>
        </p:txBody>
      </p:sp>
    </p:spTree>
    <p:extLst>
      <p:ext uri="{BB962C8B-B14F-4D97-AF65-F5344CB8AC3E}">
        <p14:creationId xmlns:p14="http://schemas.microsoft.com/office/powerpoint/2010/main" val="79301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effectLst/>
                <a:latin typeface="Times New Roman"/>
                <a:ea typeface="+mn-ea"/>
                <a:cs typeface="Times New Roman"/>
              </a:rPr>
              <a:t>“Jesus does not ask this sufferer to exercise faith in Him.” </a:t>
            </a:r>
            <a:r>
              <a:rPr lang="en-US" sz="1400" kern="1200" dirty="0" smtClean="0">
                <a:solidFill>
                  <a:schemeClr val="tx1"/>
                </a:solidFill>
                <a:effectLst/>
                <a:latin typeface="Times New Roman"/>
                <a:ea typeface="+mn-ea"/>
                <a:cs typeface="Times New Roman"/>
              </a:rPr>
              <a:t>(DA 202.3)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Jesus invited this man to become one of a long list of faithful souls throughout the history of sin.  </a:t>
            </a:r>
            <a:r>
              <a:rPr lang="en-US" sz="1400" i="1" kern="1200" dirty="0" smtClean="0">
                <a:solidFill>
                  <a:schemeClr val="tx1"/>
                </a:solidFill>
                <a:effectLst/>
                <a:latin typeface="Times New Roman"/>
                <a:ea typeface="+mn-ea"/>
                <a:cs typeface="Times New Roman"/>
              </a:rPr>
              <a:t>“Jesus [gave] him no assurance of divine help. The man might have stopped to doubt, and lost his one chance of healing. But he believed Christ's word, and in acting upon it he received strength.” </a:t>
            </a:r>
            <a:r>
              <a:rPr lang="en-US" sz="1400" kern="1200" dirty="0" smtClean="0">
                <a:solidFill>
                  <a:schemeClr val="tx1"/>
                </a:solidFill>
                <a:effectLst/>
                <a:latin typeface="Times New Roman"/>
                <a:ea typeface="+mn-ea"/>
                <a:cs typeface="Times New Roman"/>
              </a:rPr>
              <a:t> (DA 203.1)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dirty="0" smtClean="0">
                <a:solidFill>
                  <a:schemeClr val="tx1"/>
                </a:solidFill>
                <a:effectLst/>
                <a:latin typeface="Times New Roman"/>
                <a:ea typeface="+mn-ea"/>
                <a:cs typeface="Times New Roman"/>
              </a:rPr>
              <a:t>“the man's </a:t>
            </a:r>
            <a:r>
              <a:rPr lang="en-US" sz="1400" i="1" u="sng" kern="1200" dirty="0" smtClean="0">
                <a:solidFill>
                  <a:schemeClr val="tx1"/>
                </a:solidFill>
                <a:effectLst/>
                <a:latin typeface="Times New Roman"/>
                <a:ea typeface="+mn-ea"/>
                <a:cs typeface="Times New Roman"/>
              </a:rPr>
              <a:t>faith takes hold upon that word</a:t>
            </a:r>
            <a:r>
              <a:rPr lang="en-US" sz="1400" i="1" kern="1200" dirty="0" smtClean="0">
                <a:solidFill>
                  <a:schemeClr val="tx1"/>
                </a:solidFill>
                <a:effectLst/>
                <a:latin typeface="Times New Roman"/>
                <a:ea typeface="+mn-ea"/>
                <a:cs typeface="Times New Roman"/>
              </a:rPr>
              <a:t>. Every nerve and muscle thrills with new life, and healthful action comes to his crippled limbs. Without question he sets his will to obey the command of Christ, and all his muscles respond to his will. Springing to his feet, he finds himself an active man.” </a:t>
            </a:r>
            <a:r>
              <a:rPr lang="en-US" sz="1400" kern="1200" dirty="0" smtClean="0">
                <a:solidFill>
                  <a:schemeClr val="tx1"/>
                </a:solidFill>
                <a:effectLst/>
                <a:latin typeface="Times New Roman"/>
                <a:ea typeface="+mn-ea"/>
                <a:cs typeface="Times New Roman"/>
              </a:rPr>
              <a:t> (DA 202.3)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Jesus wants us to live the impossible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This man did what his religious leaders wouldn’t.  He listened to the words of Jesus and acted upon them, no matter how impossible or ridiculous</a:t>
            </a:r>
            <a:r>
              <a:rPr lang="en-US" sz="1400" kern="1200" baseline="0" dirty="0" smtClean="0">
                <a:solidFill>
                  <a:schemeClr val="tx1"/>
                </a:solidFill>
                <a:effectLst/>
                <a:latin typeface="Times New Roman"/>
                <a:ea typeface="+mn-ea"/>
                <a:cs typeface="Times New Roman"/>
              </a:rPr>
              <a:t> those words sounded.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Times New Roman"/>
                <a:ea typeface="+mn-ea"/>
                <a:cs typeface="Times New Roman"/>
              </a:rPr>
              <a:t>Sin severs us from the life of God. Our souls are palsied (DA 203.2.  Rather than being filled with the spirit, and empowered to live beyond limitations, we stay on familiar ground. Wanting desperately to believe God is okay with that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restored paralytic stooped to take up his bed, which was only a rug and a blanket, and as he straightened himself again with a sense of delight, he looked around for his Deliverer; but Jesus was lost in the crowd. The man feared that he would not know Him if he should see Him again.”</a:t>
            </a:r>
            <a:r>
              <a:rPr lang="en-US" sz="1200" kern="1200" dirty="0" smtClean="0">
                <a:solidFill>
                  <a:schemeClr val="tx1"/>
                </a:solidFill>
                <a:effectLst/>
                <a:latin typeface="+mn-lt"/>
                <a:ea typeface="+mn-ea"/>
                <a:cs typeface="+mn-cs"/>
              </a:rPr>
              <a:t> (DA 203.3)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Times New Roman"/>
                <a:ea typeface="+mn-ea"/>
                <a:cs typeface="Times New Roman"/>
              </a:rPr>
              <a:t> </a:t>
            </a: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Times New Roman"/>
              <a:ea typeface="+mn-ea"/>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Times New Roman"/>
                <a:ea typeface="+mn-ea"/>
                <a:cs typeface="Times New Roman"/>
              </a:rPr>
              <a:t>Why does the report say “he took up his pallet and walked.”? G. Campbell Morgan suggests that it was "In order to make no provision for a relapse." The man might have said to himself, "I'm healed, but I had better leave my bed here; I may need it tomorrow." If he had said that he would have been back in it the next day. But he did not. Jesus said, "Take up your bed. Get rid of it; don't leave it there." Jesus’ words remove the possibility of relapse, expecting continued success. (Stedman)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816778-AA09-0145-BE0A-388A68C49C25}" type="slidenum">
              <a:rPr lang="en-US" smtClean="0"/>
              <a:t>11</a:t>
            </a:fld>
            <a:endParaRPr lang="en-US"/>
          </a:p>
        </p:txBody>
      </p:sp>
    </p:spTree>
    <p:extLst>
      <p:ext uri="{BB962C8B-B14F-4D97-AF65-F5344CB8AC3E}">
        <p14:creationId xmlns:p14="http://schemas.microsoft.com/office/powerpoint/2010/main" val="589649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685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1295400"/>
            <a:ext cx="4724400" cy="3222625"/>
          </a:xfrm>
        </p:spPr>
        <p:txBody>
          <a:bodyPr/>
          <a:lstStyle/>
          <a:p>
            <a:r>
              <a:rPr lang="en-US" dirty="0" smtClean="0">
                <a:latin typeface="Times New Roman"/>
                <a:cs typeface="Times New Roman"/>
              </a:rPr>
              <a:t>“Take up thy bed and walk”</a:t>
            </a:r>
            <a:endParaRPr lang="en-US" dirty="0">
              <a:latin typeface="Times New Roman"/>
              <a:cs typeface="Times New Roman"/>
            </a:endParaRPr>
          </a:p>
        </p:txBody>
      </p:sp>
      <p:sp>
        <p:nvSpPr>
          <p:cNvPr id="3" name="Subtitle 2"/>
          <p:cNvSpPr>
            <a:spLocks noGrp="1"/>
          </p:cNvSpPr>
          <p:nvPr>
            <p:ph type="subTitle" idx="1"/>
          </p:nvPr>
        </p:nvSpPr>
        <p:spPr>
          <a:xfrm>
            <a:off x="7086600" y="6324600"/>
            <a:ext cx="2057400" cy="533400"/>
          </a:xfrm>
        </p:spPr>
        <p:txBody>
          <a:bodyPr>
            <a:normAutofit/>
          </a:bodyPr>
          <a:lstStyle/>
          <a:p>
            <a:pPr algn="l"/>
            <a:r>
              <a:rPr lang="en-US" sz="1200" dirty="0" smtClean="0">
                <a:latin typeface="Times New Roman"/>
                <a:cs typeface="Times New Roman"/>
              </a:rPr>
              <a:t>Fort Bragg, 5-25-2013</a:t>
            </a:r>
            <a:endParaRPr lang="en-US" sz="1200" dirty="0">
              <a:latin typeface="Times New Roman"/>
              <a:cs typeface="Times New Roman"/>
            </a:endParaRPr>
          </a:p>
        </p:txBody>
      </p:sp>
      <p:pic>
        <p:nvPicPr>
          <p:cNvPr id="4" name="Picture 3"/>
          <p:cNvPicPr>
            <a:picLocks noChangeAspect="1"/>
          </p:cNvPicPr>
          <p:nvPr/>
        </p:nvPicPr>
        <p:blipFill rotWithShape="1">
          <a:blip r:embed="rId2"/>
          <a:srcRect b="2963"/>
          <a:stretch/>
        </p:blipFill>
        <p:spPr>
          <a:xfrm>
            <a:off x="609600" y="533400"/>
            <a:ext cx="3735068" cy="598932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en-US" sz="3200" dirty="0">
                <a:latin typeface="Times New Roman"/>
                <a:cs typeface="Times New Roman"/>
              </a:rPr>
              <a:t>Vs. 7</a:t>
            </a:r>
            <a:r>
              <a:rPr lang="en-US" sz="3200" baseline="30000" dirty="0">
                <a:latin typeface="Times New Roman"/>
                <a:cs typeface="Times New Roman"/>
              </a:rPr>
              <a:t>   The sick man said, “Sir, when the water is stirred, I don’t have anybody to put me in the pool. By the time I get there, somebody else is already in.”</a:t>
            </a:r>
            <a:br>
              <a:rPr lang="en-US" sz="3200" baseline="30000" dirty="0">
                <a:latin typeface="Times New Roman"/>
                <a:cs typeface="Times New Roman"/>
              </a:rPr>
            </a:br>
            <a:endParaRPr lang="en-US" sz="3200" dirty="0"/>
          </a:p>
        </p:txBody>
      </p:sp>
      <p:sp>
        <p:nvSpPr>
          <p:cNvPr id="3" name="Content Placeholder 2"/>
          <p:cNvSpPr>
            <a:spLocks noGrp="1"/>
          </p:cNvSpPr>
          <p:nvPr>
            <p:ph idx="1"/>
          </p:nvPr>
        </p:nvSpPr>
        <p:spPr>
          <a:xfrm>
            <a:off x="152400" y="990600"/>
            <a:ext cx="4495800" cy="5715000"/>
          </a:xfrm>
        </p:spPr>
        <p:txBody>
          <a:bodyPr/>
          <a:lstStyle/>
          <a:p>
            <a:r>
              <a:rPr lang="en-US" dirty="0" smtClean="0">
                <a:latin typeface="Times New Roman"/>
                <a:cs typeface="Times New Roman"/>
              </a:rPr>
              <a:t>In </a:t>
            </a:r>
            <a:r>
              <a:rPr lang="en-US" dirty="0">
                <a:latin typeface="Times New Roman"/>
                <a:cs typeface="Times New Roman"/>
              </a:rPr>
              <a:t>the Gospel of John the verb faith </a:t>
            </a:r>
            <a:r>
              <a:rPr lang="en-US" dirty="0" smtClean="0">
                <a:latin typeface="Times New Roman"/>
                <a:cs typeface="Times New Roman"/>
              </a:rPr>
              <a:t>(</a:t>
            </a:r>
            <a:r>
              <a:rPr lang="el-GR" dirty="0" smtClean="0">
                <a:latin typeface="Times New Roman"/>
                <a:cs typeface="Times New Roman"/>
              </a:rPr>
              <a:t>πιστεύω</a:t>
            </a:r>
            <a:r>
              <a:rPr lang="en-US" dirty="0" smtClean="0">
                <a:latin typeface="Times New Roman"/>
                <a:cs typeface="Times New Roman"/>
              </a:rPr>
              <a:t>)</a:t>
            </a:r>
            <a:r>
              <a:rPr lang="en-US" dirty="0" smtClean="0"/>
              <a:t> </a:t>
            </a:r>
            <a:r>
              <a:rPr lang="en-US" dirty="0" smtClean="0">
                <a:latin typeface="Times New Roman"/>
                <a:cs typeface="Times New Roman"/>
              </a:rPr>
              <a:t>is </a:t>
            </a:r>
            <a:r>
              <a:rPr lang="en-US" dirty="0">
                <a:latin typeface="Times New Roman"/>
                <a:cs typeface="Times New Roman"/>
              </a:rPr>
              <a:t>found 98 times, while the corresponding noun faith </a:t>
            </a:r>
            <a:r>
              <a:rPr lang="en-US" dirty="0" smtClean="0">
                <a:latin typeface="Times New Roman"/>
                <a:cs typeface="Times New Roman"/>
              </a:rPr>
              <a:t>(</a:t>
            </a:r>
            <a:r>
              <a:rPr lang="el-GR" dirty="0" smtClean="0">
                <a:latin typeface="Times New Roman"/>
                <a:cs typeface="Times New Roman"/>
              </a:rPr>
              <a:t>πίστις</a:t>
            </a:r>
            <a:r>
              <a:rPr lang="en-US" dirty="0" smtClean="0">
                <a:latin typeface="Times New Roman"/>
                <a:cs typeface="Times New Roman"/>
              </a:rPr>
              <a:t>)</a:t>
            </a:r>
            <a:r>
              <a:rPr lang="en-US" dirty="0" smtClean="0"/>
              <a:t> </a:t>
            </a:r>
            <a:r>
              <a:rPr lang="en-US" dirty="0" smtClean="0">
                <a:latin typeface="Times New Roman"/>
                <a:cs typeface="Times New Roman"/>
              </a:rPr>
              <a:t>is </a:t>
            </a:r>
            <a:r>
              <a:rPr lang="en-US" dirty="0">
                <a:latin typeface="Times New Roman"/>
                <a:cs typeface="Times New Roman"/>
              </a:rPr>
              <a:t>completely absent. </a:t>
            </a:r>
            <a:endParaRPr lang="en-US" dirty="0"/>
          </a:p>
        </p:txBody>
      </p:sp>
      <p:pic>
        <p:nvPicPr>
          <p:cNvPr id="4" name="Content Placeholder 3"/>
          <p:cNvPicPr>
            <a:picLocks noChangeAspect="1"/>
          </p:cNvPicPr>
          <p:nvPr/>
        </p:nvPicPr>
        <p:blipFill>
          <a:blip r:embed="rId3"/>
          <a:srcRect t="10336" b="10336"/>
          <a:stretch>
            <a:fillRect/>
          </a:stretch>
        </p:blipFill>
        <p:spPr>
          <a:xfrm>
            <a:off x="4724400" y="1066800"/>
            <a:ext cx="4038600" cy="4525963"/>
          </a:xfrm>
          <a:prstGeom prst="rect">
            <a:avLst/>
          </a:prstGeom>
        </p:spPr>
      </p:pic>
    </p:spTree>
    <p:extLst>
      <p:ext uri="{BB962C8B-B14F-4D97-AF65-F5344CB8AC3E}">
        <p14:creationId xmlns:p14="http://schemas.microsoft.com/office/powerpoint/2010/main" val="2176797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latin typeface="Times New Roman"/>
                <a:cs typeface="Times New Roman"/>
              </a:rPr>
              <a:t>Vss. </a:t>
            </a:r>
            <a:r>
              <a:rPr lang="en-US" sz="3600" baseline="30000" dirty="0">
                <a:latin typeface="Times New Roman"/>
                <a:cs typeface="Times New Roman"/>
              </a:rPr>
              <a:t>8–9  Jesus said, “Get up, take your bedroll, start walking.” The man was healed on the spot</a:t>
            </a:r>
            <a:r>
              <a:rPr lang="en-US" baseline="30000" dirty="0">
                <a:latin typeface="Times New Roman"/>
                <a:cs typeface="Times New Roman"/>
              </a:rPr>
              <a:t>. He picked up his bedroll and walked off</a:t>
            </a:r>
            <a:r>
              <a:rPr lang="en-US" baseline="30000" dirty="0" smtClean="0">
                <a:latin typeface="Times New Roman"/>
                <a:cs typeface="Times New Roman"/>
              </a:rPr>
              <a:t>.</a:t>
            </a:r>
            <a:endParaRPr lang="en-US" dirty="0"/>
          </a:p>
        </p:txBody>
      </p:sp>
      <p:sp>
        <p:nvSpPr>
          <p:cNvPr id="3" name="Content Placeholder 2"/>
          <p:cNvSpPr>
            <a:spLocks noGrp="1"/>
          </p:cNvSpPr>
          <p:nvPr>
            <p:ph idx="1"/>
          </p:nvPr>
        </p:nvSpPr>
        <p:spPr>
          <a:xfrm>
            <a:off x="533400" y="1371600"/>
            <a:ext cx="4191000" cy="4343400"/>
          </a:xfrm>
        </p:spPr>
        <p:txBody>
          <a:bodyPr>
            <a:normAutofit fontScale="85000" lnSpcReduction="20000"/>
          </a:bodyPr>
          <a:lstStyle/>
          <a:p>
            <a:r>
              <a:rPr lang="en-US" dirty="0" smtClean="0">
                <a:latin typeface="Times New Roman"/>
                <a:cs typeface="Times New Roman"/>
              </a:rPr>
              <a:t>What does Jesus do?</a:t>
            </a:r>
          </a:p>
          <a:p>
            <a:pPr lvl="1"/>
            <a:r>
              <a:rPr lang="en-US" dirty="0" smtClean="0">
                <a:latin typeface="Times New Roman"/>
                <a:cs typeface="Times New Roman"/>
              </a:rPr>
              <a:t>A pep talk?</a:t>
            </a:r>
          </a:p>
          <a:p>
            <a:pPr lvl="1"/>
            <a:r>
              <a:rPr lang="en-US" dirty="0" smtClean="0">
                <a:latin typeface="Times New Roman"/>
                <a:cs typeface="Times New Roman"/>
              </a:rPr>
              <a:t>Encouragement?</a:t>
            </a:r>
          </a:p>
          <a:p>
            <a:r>
              <a:rPr lang="en-US" dirty="0" smtClean="0">
                <a:latin typeface="Times New Roman"/>
                <a:cs typeface="Times New Roman"/>
              </a:rPr>
              <a:t>No!</a:t>
            </a:r>
          </a:p>
          <a:p>
            <a:pPr lvl="1"/>
            <a:r>
              <a:rPr lang="en-US" dirty="0" smtClean="0">
                <a:latin typeface="Times New Roman"/>
                <a:cs typeface="Times New Roman"/>
              </a:rPr>
              <a:t>He doesn’t ask him to exercise faith</a:t>
            </a:r>
          </a:p>
          <a:p>
            <a:pPr lvl="1"/>
            <a:r>
              <a:rPr lang="en-US" dirty="0" smtClean="0">
                <a:latin typeface="Times New Roman"/>
                <a:cs typeface="Times New Roman"/>
              </a:rPr>
              <a:t>He gives him no assurance of divine help</a:t>
            </a:r>
            <a:endParaRPr lang="en-US" dirty="0" smtClean="0">
              <a:latin typeface="Times New Roman"/>
              <a:cs typeface="Times New Roman"/>
            </a:endParaRPr>
          </a:p>
          <a:p>
            <a:r>
              <a:rPr lang="en-US" dirty="0" smtClean="0">
                <a:latin typeface="Times New Roman"/>
                <a:cs typeface="Times New Roman"/>
              </a:rPr>
              <a:t>He asks him to walk!</a:t>
            </a:r>
          </a:p>
          <a:p>
            <a:pPr lvl="1"/>
            <a:r>
              <a:rPr lang="en-US" dirty="0" smtClean="0">
                <a:latin typeface="Times New Roman"/>
                <a:cs typeface="Times New Roman"/>
              </a:rPr>
              <a:t>As he acted upon it he received strength</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4952650" y="1600200"/>
            <a:ext cx="4037202" cy="3810000"/>
          </a:xfrm>
          <a:prstGeom prst="rect">
            <a:avLst/>
          </a:prstGeom>
        </p:spPr>
      </p:pic>
      <p:sp>
        <p:nvSpPr>
          <p:cNvPr id="5" name="TextBox 4"/>
          <p:cNvSpPr txBox="1"/>
          <p:nvPr/>
        </p:nvSpPr>
        <p:spPr>
          <a:xfrm>
            <a:off x="304800" y="5715000"/>
            <a:ext cx="8534400" cy="1077218"/>
          </a:xfrm>
          <a:prstGeom prst="rect">
            <a:avLst/>
          </a:prstGeom>
          <a:noFill/>
        </p:spPr>
        <p:txBody>
          <a:bodyPr wrap="square" rtlCol="0">
            <a:spAutoFit/>
          </a:bodyPr>
          <a:lstStyle/>
          <a:p>
            <a:pPr algn="ctr"/>
            <a:r>
              <a:rPr lang="en-US" sz="3200" dirty="0" smtClean="0">
                <a:solidFill>
                  <a:schemeClr val="bg1"/>
                </a:solidFill>
                <a:latin typeface="Times New Roman"/>
                <a:cs typeface="Times New Roman"/>
              </a:rPr>
              <a:t>For John, faith takes men right out of themselves and makes them one with Christ</a:t>
            </a:r>
            <a:endParaRPr lang="en-US" sz="3200" dirty="0">
              <a:solidFill>
                <a:schemeClr val="bg1"/>
              </a:solidFill>
              <a:latin typeface="Times New Roman"/>
              <a:cs typeface="Times New Roman"/>
            </a:endParaRPr>
          </a:p>
        </p:txBody>
      </p:sp>
    </p:spTree>
    <p:extLst>
      <p:ext uri="{BB962C8B-B14F-4D97-AF65-F5344CB8AC3E}">
        <p14:creationId xmlns:p14="http://schemas.microsoft.com/office/powerpoint/2010/main" val="96298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792162"/>
          </a:xfrm>
        </p:spPr>
        <p:txBody>
          <a:bodyPr>
            <a:normAutofit fontScale="90000"/>
          </a:bodyPr>
          <a:lstStyle/>
          <a:p>
            <a:r>
              <a:rPr lang="en-US" dirty="0" smtClean="0">
                <a:latin typeface="Times New Roman"/>
                <a:cs typeface="Times New Roman"/>
              </a:rPr>
              <a:t>Mary Lemke</a:t>
            </a:r>
            <a:endParaRPr lang="en-US" dirty="0">
              <a:latin typeface="Times New Roman"/>
              <a:cs typeface="Times New Roman"/>
            </a:endParaRPr>
          </a:p>
        </p:txBody>
      </p:sp>
      <p:sp>
        <p:nvSpPr>
          <p:cNvPr id="3" name="Content Placeholder 2"/>
          <p:cNvSpPr>
            <a:spLocks noGrp="1"/>
          </p:cNvSpPr>
          <p:nvPr>
            <p:ph idx="1"/>
          </p:nvPr>
        </p:nvSpPr>
        <p:spPr>
          <a:xfrm>
            <a:off x="152400" y="1143000"/>
            <a:ext cx="5562600" cy="5410200"/>
          </a:xfrm>
        </p:spPr>
        <p:txBody>
          <a:bodyPr>
            <a:normAutofit fontScale="92500" lnSpcReduction="20000"/>
          </a:bodyPr>
          <a:lstStyle/>
          <a:p>
            <a:r>
              <a:rPr lang="en-US" sz="2800" dirty="0" smtClean="0">
                <a:latin typeface="Times New Roman"/>
                <a:cs typeface="Times New Roman"/>
              </a:rPr>
              <a:t>Asked to care for 6 mos. old Leslie abandoned by his parents until he died</a:t>
            </a:r>
          </a:p>
          <a:p>
            <a:pPr lvl="1"/>
            <a:r>
              <a:rPr lang="en-US" sz="2400" dirty="0" smtClean="0">
                <a:latin typeface="Times New Roman"/>
                <a:cs typeface="Times New Roman"/>
              </a:rPr>
              <a:t>mentally retarded</a:t>
            </a:r>
          </a:p>
          <a:p>
            <a:pPr lvl="1"/>
            <a:r>
              <a:rPr lang="en-US" sz="2400" dirty="0">
                <a:latin typeface="Times New Roman"/>
                <a:cs typeface="Times New Roman"/>
              </a:rPr>
              <a:t>e</a:t>
            </a:r>
            <a:r>
              <a:rPr lang="en-US" sz="2400" dirty="0" smtClean="0">
                <a:latin typeface="Times New Roman"/>
                <a:cs typeface="Times New Roman"/>
              </a:rPr>
              <a:t>yes removed</a:t>
            </a:r>
          </a:p>
          <a:p>
            <a:pPr lvl="1"/>
            <a:r>
              <a:rPr lang="en-US" sz="2400" dirty="0">
                <a:latin typeface="Times New Roman"/>
                <a:cs typeface="Times New Roman"/>
              </a:rPr>
              <a:t>c</a:t>
            </a:r>
            <a:r>
              <a:rPr lang="en-US" sz="2400" dirty="0" smtClean="0">
                <a:latin typeface="Times New Roman"/>
                <a:cs typeface="Times New Roman"/>
              </a:rPr>
              <a:t>erebral palsy (limp)</a:t>
            </a:r>
          </a:p>
          <a:p>
            <a:pPr lvl="1"/>
            <a:r>
              <a:rPr lang="en-US" sz="2400" dirty="0" smtClean="0">
                <a:latin typeface="Times New Roman"/>
                <a:cs typeface="Times New Roman"/>
              </a:rPr>
              <a:t>Totally unresponsive to sound or touch  </a:t>
            </a:r>
          </a:p>
          <a:p>
            <a:r>
              <a:rPr lang="en-US" dirty="0" smtClean="0">
                <a:latin typeface="Times New Roman"/>
                <a:cs typeface="Times New Roman"/>
              </a:rPr>
              <a:t>Mary:</a:t>
            </a:r>
          </a:p>
          <a:p>
            <a:pPr lvl="1"/>
            <a:r>
              <a:rPr lang="en-US" dirty="0" smtClean="0">
                <a:latin typeface="Times New Roman"/>
                <a:cs typeface="Times New Roman"/>
              </a:rPr>
              <a:t>4 ½ ft. tall</a:t>
            </a:r>
          </a:p>
          <a:p>
            <a:pPr lvl="1"/>
            <a:r>
              <a:rPr lang="en-US" dirty="0">
                <a:latin typeface="Times New Roman"/>
                <a:cs typeface="Times New Roman"/>
              </a:rPr>
              <a:t>a</a:t>
            </a:r>
            <a:r>
              <a:rPr lang="en-US" dirty="0" smtClean="0">
                <a:latin typeface="Times New Roman"/>
                <a:cs typeface="Times New Roman"/>
              </a:rPr>
              <a:t>lready raised five children</a:t>
            </a:r>
          </a:p>
          <a:p>
            <a:pPr lvl="1"/>
            <a:r>
              <a:rPr lang="en-US" dirty="0" smtClean="0">
                <a:latin typeface="Times New Roman"/>
                <a:cs typeface="Times New Roman"/>
              </a:rPr>
              <a:t>52 yrs. old</a:t>
            </a:r>
          </a:p>
          <a:p>
            <a:pPr lvl="1"/>
            <a:r>
              <a:rPr lang="en-US" dirty="0" smtClean="0">
                <a:latin typeface="Times New Roman"/>
                <a:cs typeface="Times New Roman"/>
              </a:rPr>
              <a:t>weighed just 90 lbs.</a:t>
            </a:r>
          </a:p>
          <a:p>
            <a:pPr lvl="1"/>
            <a:r>
              <a:rPr lang="en-US" dirty="0">
                <a:latin typeface="Times New Roman"/>
                <a:cs typeface="Times New Roman"/>
              </a:rPr>
              <a:t>a</a:t>
            </a:r>
            <a:r>
              <a:rPr lang="en-US" dirty="0" smtClean="0">
                <a:latin typeface="Times New Roman"/>
                <a:cs typeface="Times New Roman"/>
              </a:rPr>
              <a:t> powerful believing Christian</a:t>
            </a:r>
          </a:p>
          <a:p>
            <a:pPr lvl="1"/>
            <a:r>
              <a:rPr lang="en-US" dirty="0">
                <a:latin typeface="Times New Roman"/>
                <a:cs typeface="Times New Roman"/>
              </a:rPr>
              <a:t>r</a:t>
            </a:r>
            <a:r>
              <a:rPr lang="en-US" dirty="0" smtClean="0">
                <a:latin typeface="Times New Roman"/>
                <a:cs typeface="Times New Roman"/>
              </a:rPr>
              <a:t>efusing to consider him a burden</a:t>
            </a:r>
            <a:endParaRPr lang="en-US" dirty="0">
              <a:latin typeface="Times New Roman"/>
              <a:cs typeface="Times New Roman"/>
            </a:endParaRPr>
          </a:p>
        </p:txBody>
      </p:sp>
      <p:pic>
        <p:nvPicPr>
          <p:cNvPr id="6" name="Picture 5"/>
          <p:cNvPicPr>
            <a:picLocks noChangeAspect="1"/>
          </p:cNvPicPr>
          <p:nvPr/>
        </p:nvPicPr>
        <p:blipFill rotWithShape="1">
          <a:blip r:embed="rId2"/>
          <a:srcRect l="7697" t="7469" r="23401" b="33520"/>
          <a:stretch/>
        </p:blipFill>
        <p:spPr>
          <a:xfrm>
            <a:off x="6019800" y="25400"/>
            <a:ext cx="3020060" cy="2508525"/>
          </a:xfrm>
          <a:prstGeom prst="rect">
            <a:avLst/>
          </a:prstGeom>
        </p:spPr>
      </p:pic>
      <p:sp>
        <p:nvSpPr>
          <p:cNvPr id="7" name="TextBox 6"/>
          <p:cNvSpPr txBox="1"/>
          <p:nvPr/>
        </p:nvSpPr>
        <p:spPr>
          <a:xfrm>
            <a:off x="6096000" y="3048000"/>
            <a:ext cx="2895600" cy="1569660"/>
          </a:xfrm>
          <a:prstGeom prst="rect">
            <a:avLst/>
          </a:prstGeom>
          <a:noFill/>
        </p:spPr>
        <p:txBody>
          <a:bodyPr wrap="square" rtlCol="0">
            <a:spAutoFit/>
          </a:bodyPr>
          <a:lstStyle/>
          <a:p>
            <a:r>
              <a:rPr lang="en-US" sz="2400" dirty="0" smtClean="0">
                <a:solidFill>
                  <a:srgbClr val="FFFFFF"/>
                </a:solidFill>
                <a:latin typeface="Times New Roman"/>
                <a:cs typeface="Times New Roman"/>
              </a:rPr>
              <a:t>Her reply: “If I take him he certainly will not die, and I will take him.”</a:t>
            </a:r>
            <a:endParaRPr lang="en-US" sz="2400" dirty="0">
              <a:solidFill>
                <a:srgbClr val="FFFFFF"/>
              </a:solidFill>
              <a:latin typeface="Times New Roman"/>
              <a:cs typeface="Times New Roman"/>
            </a:endParaRPr>
          </a:p>
        </p:txBody>
      </p:sp>
    </p:spTree>
    <p:extLst>
      <p:ext uri="{BB962C8B-B14F-4D97-AF65-F5344CB8AC3E}">
        <p14:creationId xmlns:p14="http://schemas.microsoft.com/office/powerpoint/2010/main" val="3445406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3810000" cy="685800"/>
          </a:xfrm>
        </p:spPr>
        <p:txBody>
          <a:bodyPr>
            <a:normAutofit fontScale="90000"/>
          </a:bodyPr>
          <a:lstStyle/>
          <a:p>
            <a:r>
              <a:rPr lang="en-US" dirty="0" smtClean="0">
                <a:latin typeface="Times New Roman"/>
                <a:cs typeface="Times New Roman"/>
              </a:rPr>
              <a:t>Mary Lemke</a:t>
            </a:r>
            <a:endParaRPr lang="en-US" dirty="0">
              <a:latin typeface="Times New Roman"/>
              <a:cs typeface="Times New Roman"/>
            </a:endParaRPr>
          </a:p>
        </p:txBody>
      </p:sp>
      <p:sp>
        <p:nvSpPr>
          <p:cNvPr id="3" name="Content Placeholder 2"/>
          <p:cNvSpPr>
            <a:spLocks noGrp="1"/>
          </p:cNvSpPr>
          <p:nvPr>
            <p:ph idx="1"/>
          </p:nvPr>
        </p:nvSpPr>
        <p:spPr>
          <a:xfrm>
            <a:off x="0" y="609600"/>
            <a:ext cx="5943600" cy="6172200"/>
          </a:xfrm>
        </p:spPr>
        <p:txBody>
          <a:bodyPr>
            <a:noAutofit/>
          </a:bodyPr>
          <a:lstStyle/>
          <a:p>
            <a:r>
              <a:rPr lang="en-US" sz="1500" dirty="0" smtClean="0">
                <a:latin typeface="Times New Roman"/>
                <a:cs typeface="Times New Roman"/>
              </a:rPr>
              <a:t>She taught him to suck, by putting the nipple between his lips and then her lips near his, moving the nipple and making sucking sounds</a:t>
            </a:r>
          </a:p>
          <a:p>
            <a:r>
              <a:rPr lang="en-US" sz="1500" dirty="0" smtClean="0">
                <a:latin typeface="Times New Roman"/>
                <a:cs typeface="Times New Roman"/>
              </a:rPr>
              <a:t>She bathed, cuddled him for hours, talking and singing. She massaged his body, put his hands next to her cheeks when she cried so he could feel her tears. Never a response</a:t>
            </a:r>
          </a:p>
          <a:p>
            <a:pPr lvl="1"/>
            <a:r>
              <a:rPr lang="en-US" sz="1500" dirty="0">
                <a:latin typeface="Times New Roman"/>
                <a:cs typeface="Times New Roman"/>
              </a:rPr>
              <a:t>n</a:t>
            </a:r>
            <a:r>
              <a:rPr lang="en-US" sz="1500" dirty="0" smtClean="0">
                <a:latin typeface="Times New Roman"/>
                <a:cs typeface="Times New Roman"/>
              </a:rPr>
              <a:t>ot a movement, smile, tear, sound.</a:t>
            </a:r>
          </a:p>
          <a:p>
            <a:pPr lvl="1"/>
            <a:r>
              <a:rPr lang="en-US" sz="1500" dirty="0">
                <a:latin typeface="Times New Roman"/>
                <a:cs typeface="Times New Roman"/>
              </a:rPr>
              <a:t>i</a:t>
            </a:r>
            <a:r>
              <a:rPr lang="en-US" sz="1500" dirty="0" smtClean="0">
                <a:latin typeface="Times New Roman"/>
                <a:cs typeface="Times New Roman"/>
              </a:rPr>
              <a:t>f he didn’t tie him to he chair he would have toppled over</a:t>
            </a:r>
          </a:p>
          <a:p>
            <a:pPr lvl="1"/>
            <a:r>
              <a:rPr lang="en-US" sz="1500" dirty="0" smtClean="0">
                <a:latin typeface="Times New Roman"/>
                <a:cs typeface="Times New Roman"/>
              </a:rPr>
              <a:t>never reluctant to bring him out in public, he was her boy, her love. She was proud of him.  </a:t>
            </a:r>
          </a:p>
          <a:p>
            <a:r>
              <a:rPr lang="en-US" sz="1500" dirty="0" smtClean="0">
                <a:latin typeface="Times New Roman"/>
                <a:cs typeface="Times New Roman"/>
              </a:rPr>
              <a:t>When asked why she didn’t institutionalize him, you’re wasting your time…</a:t>
            </a:r>
          </a:p>
          <a:p>
            <a:pPr lvl="1"/>
            <a:r>
              <a:rPr lang="en-US" sz="1500" dirty="0" smtClean="0">
                <a:latin typeface="Times New Roman"/>
                <a:cs typeface="Times New Roman"/>
              </a:rPr>
              <a:t>she snapped: “It’s you who’s wasting your time.”</a:t>
            </a:r>
          </a:p>
          <a:p>
            <a:pPr lvl="1"/>
            <a:r>
              <a:rPr lang="en-US" sz="1500" dirty="0" smtClean="0">
                <a:latin typeface="Times New Roman"/>
                <a:cs typeface="Times New Roman"/>
              </a:rPr>
              <a:t>“this kind of a child is brought around by kindness and love. Not in an hour or month or year. Lasting kindness”</a:t>
            </a:r>
          </a:p>
          <a:p>
            <a:pPr lvl="1"/>
            <a:r>
              <a:rPr lang="en-US" sz="1500" dirty="0" smtClean="0">
                <a:latin typeface="Times New Roman"/>
                <a:cs typeface="Times New Roman"/>
              </a:rPr>
              <a:t>In her prayers she pleaded for a miracle</a:t>
            </a:r>
          </a:p>
          <a:p>
            <a:r>
              <a:rPr lang="en-US" sz="1500" dirty="0" smtClean="0">
                <a:latin typeface="Times New Roman"/>
                <a:cs typeface="Times New Roman"/>
              </a:rPr>
              <a:t>Slowly he learned how to hold himself up and inch along a chain link fence</a:t>
            </a:r>
          </a:p>
          <a:p>
            <a:r>
              <a:rPr lang="en-US" sz="1500" dirty="0" smtClean="0">
                <a:latin typeface="Times New Roman"/>
                <a:cs typeface="Times New Roman"/>
              </a:rPr>
              <a:t>Once Mary noticed him snapping his fingers against a string, and bought a piano</a:t>
            </a:r>
          </a:p>
          <a:p>
            <a:r>
              <a:rPr lang="en-US" sz="1500" dirty="0" smtClean="0">
                <a:latin typeface="Times New Roman"/>
                <a:cs typeface="Times New Roman"/>
              </a:rPr>
              <a:t>After 19 years of loving</a:t>
            </a:r>
          </a:p>
          <a:p>
            <a:pPr lvl="1"/>
            <a:r>
              <a:rPr lang="en-US" sz="1500" dirty="0">
                <a:latin typeface="Times New Roman"/>
                <a:cs typeface="Times New Roman"/>
              </a:rPr>
              <a:t>o</a:t>
            </a:r>
            <a:r>
              <a:rPr lang="en-US" sz="1500" dirty="0" smtClean="0">
                <a:latin typeface="Times New Roman"/>
                <a:cs typeface="Times New Roman"/>
              </a:rPr>
              <a:t>ne night they awoke to music – </a:t>
            </a:r>
            <a:r>
              <a:rPr lang="en-US" sz="1500" dirty="0" err="1" smtClean="0">
                <a:latin typeface="Times New Roman"/>
                <a:cs typeface="Times New Roman"/>
              </a:rPr>
              <a:t>leslie</a:t>
            </a:r>
            <a:r>
              <a:rPr lang="en-US" sz="1500" dirty="0" smtClean="0">
                <a:latin typeface="Times New Roman"/>
                <a:cs typeface="Times New Roman"/>
              </a:rPr>
              <a:t> had left his bed and was perfectly playing the piano</a:t>
            </a:r>
          </a:p>
          <a:p>
            <a:pPr lvl="1"/>
            <a:r>
              <a:rPr lang="en-US" sz="1500" dirty="0" smtClean="0">
                <a:latin typeface="Times New Roman"/>
                <a:cs typeface="Times New Roman"/>
              </a:rPr>
              <a:t>next he was sing as he played</a:t>
            </a:r>
          </a:p>
          <a:p>
            <a:pPr lvl="1"/>
            <a:r>
              <a:rPr lang="en-US" sz="1500" dirty="0" smtClean="0">
                <a:latin typeface="Times New Roman"/>
                <a:cs typeface="Times New Roman"/>
              </a:rPr>
              <a:t>then he began giving concerts and walking</a:t>
            </a:r>
            <a:endParaRPr lang="en-US" sz="1500" dirty="0">
              <a:latin typeface="Times New Roman"/>
              <a:cs typeface="Times New Roman"/>
            </a:endParaRPr>
          </a:p>
        </p:txBody>
      </p:sp>
      <p:pic>
        <p:nvPicPr>
          <p:cNvPr id="5" name="Picture 4"/>
          <p:cNvPicPr>
            <a:picLocks noChangeAspect="1"/>
          </p:cNvPicPr>
          <p:nvPr/>
        </p:nvPicPr>
        <p:blipFill rotWithShape="1">
          <a:blip r:embed="rId2"/>
          <a:srcRect t="-1" b="2760"/>
          <a:stretch/>
        </p:blipFill>
        <p:spPr>
          <a:xfrm>
            <a:off x="6705600" y="2667000"/>
            <a:ext cx="2300602" cy="3346704"/>
          </a:xfrm>
          <a:prstGeom prst="rect">
            <a:avLst/>
          </a:prstGeom>
        </p:spPr>
      </p:pic>
      <p:pic>
        <p:nvPicPr>
          <p:cNvPr id="6" name="Picture 5"/>
          <p:cNvPicPr>
            <a:picLocks noChangeAspect="1"/>
          </p:cNvPicPr>
          <p:nvPr/>
        </p:nvPicPr>
        <p:blipFill rotWithShape="1">
          <a:blip r:embed="rId3"/>
          <a:srcRect l="7697" t="7469" r="23401" b="33520"/>
          <a:stretch/>
        </p:blipFill>
        <p:spPr>
          <a:xfrm>
            <a:off x="6019800" y="25400"/>
            <a:ext cx="3020060" cy="2508525"/>
          </a:xfrm>
          <a:prstGeom prst="rect">
            <a:avLst/>
          </a:prstGeom>
        </p:spPr>
      </p:pic>
    </p:spTree>
    <p:extLst>
      <p:ext uri="{BB962C8B-B14F-4D97-AF65-F5344CB8AC3E}">
        <p14:creationId xmlns:p14="http://schemas.microsoft.com/office/powerpoint/2010/main" val="1373659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4343400" cy="2057400"/>
          </a:xfrm>
        </p:spPr>
        <p:txBody>
          <a:bodyPr>
            <a:normAutofit fontScale="90000"/>
          </a:bodyPr>
          <a:lstStyle/>
          <a:p>
            <a:pPr algn="l"/>
            <a:r>
              <a:rPr lang="en-US" sz="3200" dirty="0" err="1">
                <a:latin typeface="Times New Roman"/>
                <a:cs typeface="Times New Roman"/>
              </a:rPr>
              <a:t>Vss</a:t>
            </a:r>
            <a:r>
              <a:rPr lang="en-US" sz="3200" dirty="0">
                <a:latin typeface="Times New Roman"/>
                <a:cs typeface="Times New Roman"/>
              </a:rPr>
              <a:t> </a:t>
            </a:r>
            <a:r>
              <a:rPr lang="en-US" sz="3200" baseline="30000" dirty="0">
                <a:latin typeface="Times New Roman"/>
                <a:cs typeface="Times New Roman"/>
              </a:rPr>
              <a:t>9–10</a:t>
            </a:r>
            <a:r>
              <a:rPr lang="en-US" sz="3200" dirty="0">
                <a:latin typeface="Times New Roman"/>
                <a:cs typeface="Times New Roman"/>
              </a:rPr>
              <a:t>  </a:t>
            </a:r>
            <a:r>
              <a:rPr lang="en-US" sz="2700" dirty="0">
                <a:latin typeface="Times New Roman"/>
                <a:cs typeface="Times New Roman"/>
              </a:rPr>
              <a:t>That day happened to be the Sabbath. The Jews stopped the healed man and said, </a:t>
            </a:r>
            <a:r>
              <a:rPr lang="en-US" sz="2700" dirty="0" smtClean="0">
                <a:latin typeface="Times New Roman"/>
                <a:cs typeface="Times New Roman"/>
              </a:rPr>
              <a:t>“</a:t>
            </a:r>
            <a:r>
              <a:rPr lang="en-US" sz="2700" dirty="0">
                <a:latin typeface="Times New Roman"/>
                <a:cs typeface="Times New Roman"/>
              </a:rPr>
              <a:t>It’s the Sabbath. You can’t carry your </a:t>
            </a:r>
            <a:r>
              <a:rPr lang="en-US" sz="2700" dirty="0" smtClean="0">
                <a:latin typeface="Times New Roman"/>
                <a:cs typeface="Times New Roman"/>
              </a:rPr>
              <a:t>bedroll around, it’s against the rules.”</a:t>
            </a:r>
            <a:endParaRPr lang="en-US" sz="2700" dirty="0"/>
          </a:p>
        </p:txBody>
      </p:sp>
      <p:pic>
        <p:nvPicPr>
          <p:cNvPr id="4" name="Picture 3"/>
          <p:cNvPicPr>
            <a:picLocks noChangeAspect="1"/>
          </p:cNvPicPr>
          <p:nvPr/>
        </p:nvPicPr>
        <p:blipFill>
          <a:blip r:embed="rId3"/>
          <a:stretch>
            <a:fillRect/>
          </a:stretch>
        </p:blipFill>
        <p:spPr>
          <a:xfrm>
            <a:off x="5638800" y="838201"/>
            <a:ext cx="2514600" cy="1929956"/>
          </a:xfrm>
          <a:prstGeom prst="rect">
            <a:avLst/>
          </a:prstGeom>
        </p:spPr>
      </p:pic>
      <p:sp>
        <p:nvSpPr>
          <p:cNvPr id="5" name="Title 1"/>
          <p:cNvSpPr txBox="1">
            <a:spLocks/>
          </p:cNvSpPr>
          <p:nvPr/>
        </p:nvSpPr>
        <p:spPr>
          <a:xfrm>
            <a:off x="381000" y="152400"/>
            <a:ext cx="8153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latin typeface="Times New Roman"/>
                <a:cs typeface="Times New Roman"/>
              </a:rPr>
              <a:t>Now the </a:t>
            </a:r>
            <a:r>
              <a:rPr lang="en-US" dirty="0">
                <a:latin typeface="Times New Roman"/>
                <a:cs typeface="Times New Roman"/>
              </a:rPr>
              <a:t>p</a:t>
            </a:r>
            <a:r>
              <a:rPr lang="en-US" dirty="0" smtClean="0">
                <a:latin typeface="Times New Roman"/>
                <a:cs typeface="Times New Roman"/>
              </a:rPr>
              <a:t>roblems begin…</a:t>
            </a:r>
            <a:endParaRPr lang="en-US" dirty="0">
              <a:latin typeface="Times New Roman"/>
              <a:cs typeface="Times New Roman"/>
            </a:endParaRPr>
          </a:p>
        </p:txBody>
      </p:sp>
      <p:sp>
        <p:nvSpPr>
          <p:cNvPr id="6" name="Content Placeholder 5"/>
          <p:cNvSpPr>
            <a:spLocks noGrp="1"/>
          </p:cNvSpPr>
          <p:nvPr>
            <p:ph idx="1"/>
          </p:nvPr>
        </p:nvSpPr>
        <p:spPr>
          <a:xfrm>
            <a:off x="228600" y="3200400"/>
            <a:ext cx="8915400" cy="3581400"/>
          </a:xfrm>
        </p:spPr>
        <p:txBody>
          <a:bodyPr>
            <a:normAutofit fontScale="77500" lnSpcReduction="20000"/>
          </a:bodyPr>
          <a:lstStyle/>
          <a:p>
            <a:pPr marL="0" lvl="0" indent="0">
              <a:buNone/>
            </a:pPr>
            <a:r>
              <a:rPr lang="en-US" sz="2900" dirty="0">
                <a:latin typeface="Times New Roman"/>
                <a:cs typeface="Times New Roman"/>
              </a:rPr>
              <a:t>Jeremiah 17:21-25: </a:t>
            </a:r>
            <a:r>
              <a:rPr lang="en-US" sz="2900" i="1" dirty="0">
                <a:latin typeface="Times New Roman"/>
                <a:cs typeface="Times New Roman"/>
              </a:rPr>
              <a:t>“Thus </a:t>
            </a:r>
            <a:r>
              <a:rPr lang="en-US" sz="2900" i="1" dirty="0" err="1">
                <a:latin typeface="Times New Roman"/>
                <a:cs typeface="Times New Roman"/>
              </a:rPr>
              <a:t>saith</a:t>
            </a:r>
            <a:r>
              <a:rPr lang="en-US" sz="2900" i="1" dirty="0">
                <a:latin typeface="Times New Roman"/>
                <a:cs typeface="Times New Roman"/>
              </a:rPr>
              <a:t> the LORD; Take heed to yourselves, and </a:t>
            </a:r>
            <a:r>
              <a:rPr lang="en-US" sz="2900" i="1" u="sng" dirty="0">
                <a:latin typeface="Times New Roman"/>
                <a:cs typeface="Times New Roman"/>
              </a:rPr>
              <a:t>bear no burden on the </a:t>
            </a:r>
            <a:r>
              <a:rPr lang="en-US" sz="2900" i="1" u="sng" dirty="0" err="1">
                <a:latin typeface="Times New Roman"/>
                <a:cs typeface="Times New Roman"/>
              </a:rPr>
              <a:t>sabbath</a:t>
            </a:r>
            <a:r>
              <a:rPr lang="en-US" sz="2900" i="1" u="sng" dirty="0">
                <a:latin typeface="Times New Roman"/>
                <a:cs typeface="Times New Roman"/>
              </a:rPr>
              <a:t> day</a:t>
            </a:r>
            <a:r>
              <a:rPr lang="en-US" sz="2900" i="1" dirty="0">
                <a:latin typeface="Times New Roman"/>
                <a:cs typeface="Times New Roman"/>
              </a:rPr>
              <a:t>, nor bring it in by the gates of Jerusalem; </a:t>
            </a:r>
            <a:r>
              <a:rPr lang="en-US" sz="2900" i="1" baseline="30000" dirty="0">
                <a:latin typeface="Times New Roman"/>
                <a:cs typeface="Times New Roman"/>
              </a:rPr>
              <a:t>22</a:t>
            </a:r>
            <a:r>
              <a:rPr lang="en-US" sz="2900" i="1" dirty="0">
                <a:latin typeface="Times New Roman"/>
                <a:cs typeface="Times New Roman"/>
              </a:rPr>
              <a:t> Neither carry forth a burden out of your houses on the </a:t>
            </a:r>
            <a:r>
              <a:rPr lang="en-US" sz="2900" i="1" dirty="0" err="1">
                <a:latin typeface="Times New Roman"/>
                <a:cs typeface="Times New Roman"/>
              </a:rPr>
              <a:t>sabbath</a:t>
            </a:r>
            <a:r>
              <a:rPr lang="en-US" sz="2900" i="1" dirty="0">
                <a:latin typeface="Times New Roman"/>
                <a:cs typeface="Times New Roman"/>
              </a:rPr>
              <a:t> day, neither do ye any work, but hallow ye the </a:t>
            </a:r>
            <a:r>
              <a:rPr lang="en-US" sz="2900" i="1" dirty="0" err="1">
                <a:latin typeface="Times New Roman"/>
                <a:cs typeface="Times New Roman"/>
              </a:rPr>
              <a:t>sabbath</a:t>
            </a:r>
            <a:r>
              <a:rPr lang="en-US" sz="2900" i="1" dirty="0">
                <a:latin typeface="Times New Roman"/>
                <a:cs typeface="Times New Roman"/>
              </a:rPr>
              <a:t> day, as I commanded your fathers. </a:t>
            </a:r>
            <a:r>
              <a:rPr lang="en-US" sz="2900" i="1" baseline="30000" dirty="0">
                <a:latin typeface="Times New Roman"/>
                <a:cs typeface="Times New Roman"/>
              </a:rPr>
              <a:t>23</a:t>
            </a:r>
            <a:r>
              <a:rPr lang="en-US" sz="2900" i="1" dirty="0">
                <a:latin typeface="Times New Roman"/>
                <a:cs typeface="Times New Roman"/>
              </a:rPr>
              <a:t> But they obeyed not, neither inclined their ear, but made their neck stiff, that they might not hear, nor receive instruction. </a:t>
            </a:r>
            <a:r>
              <a:rPr lang="en-US" sz="2900" i="1" baseline="30000" dirty="0">
                <a:latin typeface="Times New Roman"/>
                <a:cs typeface="Times New Roman"/>
              </a:rPr>
              <a:t>24</a:t>
            </a:r>
            <a:r>
              <a:rPr lang="en-US" sz="2900" i="1" dirty="0">
                <a:latin typeface="Times New Roman"/>
                <a:cs typeface="Times New Roman"/>
              </a:rPr>
              <a:t> And it shall come to pass, if ye diligently hearken unto me, </a:t>
            </a:r>
            <a:r>
              <a:rPr lang="en-US" sz="2900" i="1" dirty="0" err="1">
                <a:latin typeface="Times New Roman"/>
                <a:cs typeface="Times New Roman"/>
              </a:rPr>
              <a:t>saith</a:t>
            </a:r>
            <a:r>
              <a:rPr lang="en-US" sz="2900" i="1" dirty="0">
                <a:latin typeface="Times New Roman"/>
                <a:cs typeface="Times New Roman"/>
              </a:rPr>
              <a:t> the LORD, to bring in no burden through the gates of this city on the </a:t>
            </a:r>
            <a:r>
              <a:rPr lang="en-US" sz="2900" i="1" dirty="0" err="1">
                <a:latin typeface="Times New Roman"/>
                <a:cs typeface="Times New Roman"/>
              </a:rPr>
              <a:t>sabbath</a:t>
            </a:r>
            <a:r>
              <a:rPr lang="en-US" sz="2900" i="1" dirty="0">
                <a:latin typeface="Times New Roman"/>
                <a:cs typeface="Times New Roman"/>
              </a:rPr>
              <a:t> day, but hallow the </a:t>
            </a:r>
            <a:r>
              <a:rPr lang="en-US" sz="2900" i="1" dirty="0" err="1">
                <a:latin typeface="Times New Roman"/>
                <a:cs typeface="Times New Roman"/>
              </a:rPr>
              <a:t>sabbath</a:t>
            </a:r>
            <a:r>
              <a:rPr lang="en-US" sz="2900" i="1" dirty="0">
                <a:latin typeface="Times New Roman"/>
                <a:cs typeface="Times New Roman"/>
              </a:rPr>
              <a:t> day, to do no work therein; </a:t>
            </a:r>
            <a:r>
              <a:rPr lang="en-US" sz="2900" i="1" baseline="30000" dirty="0">
                <a:latin typeface="Times New Roman"/>
                <a:cs typeface="Times New Roman"/>
              </a:rPr>
              <a:t>25</a:t>
            </a:r>
            <a:r>
              <a:rPr lang="en-US" sz="2900" i="1" dirty="0">
                <a:latin typeface="Times New Roman"/>
                <a:cs typeface="Times New Roman"/>
              </a:rPr>
              <a:t> Then shall there enter into the gates of this city kings and princes sitting upon the throne of David, riding in chariots and on horses, they, and their princes, the men of Judah, and the inhabitants of Jerusalem: and this city shall remain for ever.”</a:t>
            </a:r>
            <a:r>
              <a:rPr lang="en-US" sz="2900" dirty="0">
                <a:latin typeface="Times New Roman"/>
                <a:cs typeface="Times New Roman"/>
              </a:rPr>
              <a:t> (see also Neh. 13:15-19</a:t>
            </a:r>
            <a:r>
              <a:rPr lang="en-US" sz="2900" dirty="0" smtClean="0">
                <a:latin typeface="Times New Roman"/>
                <a:cs typeface="Times New Roman"/>
              </a:rPr>
              <a:t>)</a:t>
            </a:r>
          </a:p>
          <a:p>
            <a:pPr marL="0" lvl="0" indent="0">
              <a:buNone/>
            </a:pPr>
            <a:endParaRPr lang="en-US" sz="1600" dirty="0" smtClean="0">
              <a:latin typeface="Times New Roman"/>
              <a:cs typeface="Times New Roman"/>
            </a:endParaRPr>
          </a:p>
        </p:txBody>
      </p:sp>
    </p:spTree>
    <p:extLst>
      <p:ext uri="{BB962C8B-B14F-4D97-AF65-F5344CB8AC3E}">
        <p14:creationId xmlns:p14="http://schemas.microsoft.com/office/powerpoint/2010/main" val="1525420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868362"/>
          </a:xfrm>
        </p:spPr>
        <p:txBody>
          <a:bodyPr/>
          <a:lstStyle/>
          <a:p>
            <a:r>
              <a:rPr lang="en-US" dirty="0" smtClean="0">
                <a:latin typeface="Times New Roman"/>
                <a:cs typeface="Times New Roman"/>
              </a:rPr>
              <a:t>Sabbath rules…</a:t>
            </a:r>
            <a:endParaRPr lang="en-US" dirty="0">
              <a:latin typeface="Times New Roman"/>
              <a:cs typeface="Times New Roman"/>
            </a:endParaRPr>
          </a:p>
        </p:txBody>
      </p:sp>
      <p:sp>
        <p:nvSpPr>
          <p:cNvPr id="3" name="Content Placeholder 2"/>
          <p:cNvSpPr>
            <a:spLocks noGrp="1"/>
          </p:cNvSpPr>
          <p:nvPr>
            <p:ph idx="1"/>
          </p:nvPr>
        </p:nvSpPr>
        <p:spPr>
          <a:xfrm>
            <a:off x="381000" y="1295400"/>
            <a:ext cx="5181600" cy="2239963"/>
          </a:xfrm>
        </p:spPr>
        <p:txBody>
          <a:bodyPr>
            <a:normAutofit fontScale="70000" lnSpcReduction="20000"/>
          </a:bodyPr>
          <a:lstStyle/>
          <a:p>
            <a:pPr marL="0" lvl="0" indent="0">
              <a:buNone/>
            </a:pPr>
            <a:r>
              <a:rPr lang="en-US" dirty="0">
                <a:latin typeface="Times New Roman"/>
                <a:cs typeface="Times New Roman"/>
              </a:rPr>
              <a:t>The issue was trading on the Sabbath.  The Rabbis argued a carrying a burden included:</a:t>
            </a:r>
          </a:p>
          <a:p>
            <a:r>
              <a:rPr lang="en-US" dirty="0">
                <a:latin typeface="Times New Roman"/>
                <a:cs typeface="Times New Roman"/>
              </a:rPr>
              <a:t>if a needle was in his robe on the Sabbath</a:t>
            </a:r>
          </a:p>
          <a:p>
            <a:r>
              <a:rPr lang="en-US" dirty="0">
                <a:latin typeface="Times New Roman"/>
                <a:cs typeface="Times New Roman"/>
              </a:rPr>
              <a:t>if artificial teeth or his wooden leg was used </a:t>
            </a:r>
          </a:p>
          <a:p>
            <a:r>
              <a:rPr lang="en-US" dirty="0">
                <a:latin typeface="Times New Roman"/>
                <a:cs typeface="Times New Roman"/>
              </a:rPr>
              <a:t>any kind of brooch </a:t>
            </a:r>
          </a:p>
          <a:p>
            <a:pPr marL="0" indent="0">
              <a:buNone/>
            </a:pPr>
            <a:r>
              <a:rPr lang="en-US" dirty="0">
                <a:latin typeface="Times New Roman"/>
                <a:cs typeface="Times New Roman"/>
              </a:rPr>
              <a:t>This was a matter of life and death.</a:t>
            </a:r>
          </a:p>
          <a:p>
            <a:pPr marL="0" indent="0">
              <a:buNone/>
            </a:pPr>
            <a:endParaRPr lang="en-US" dirty="0"/>
          </a:p>
        </p:txBody>
      </p:sp>
      <p:sp>
        <p:nvSpPr>
          <p:cNvPr id="4" name="Content Placeholder 2"/>
          <p:cNvSpPr txBox="1">
            <a:spLocks/>
          </p:cNvSpPr>
          <p:nvPr/>
        </p:nvSpPr>
        <p:spPr>
          <a:xfrm>
            <a:off x="304800" y="3733800"/>
            <a:ext cx="8686800" cy="31242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000" dirty="0" smtClean="0">
                <a:latin typeface="Times New Roman"/>
                <a:cs typeface="Times New Roman"/>
              </a:rPr>
              <a:t>Forbidden on the Sabbath were:</a:t>
            </a:r>
          </a:p>
          <a:p>
            <a:r>
              <a:rPr lang="en-US" sz="4500" dirty="0" smtClean="0">
                <a:latin typeface="Times New Roman"/>
                <a:cs typeface="Times New Roman"/>
              </a:rPr>
              <a:t>writing as much as 2 letters of the alphabet or erasing in order to make space for 2 letters</a:t>
            </a:r>
          </a:p>
          <a:p>
            <a:r>
              <a:rPr lang="en-US" sz="4500" dirty="0" smtClean="0">
                <a:latin typeface="Times New Roman"/>
                <a:cs typeface="Times New Roman"/>
              </a:rPr>
              <a:t>lighting a fire or putting one out, however a Gentile could be hired to light a candle or a fire on the Sabbath.</a:t>
            </a:r>
          </a:p>
          <a:p>
            <a:r>
              <a:rPr lang="en-US" sz="4500" dirty="0" smtClean="0">
                <a:latin typeface="Times New Roman"/>
                <a:cs typeface="Times New Roman"/>
              </a:rPr>
              <a:t>It was also counted as Sabbath-breaking to look into a mirror fixed on the wall</a:t>
            </a:r>
          </a:p>
          <a:p>
            <a:r>
              <a:rPr lang="en-US" sz="4500" dirty="0" smtClean="0">
                <a:latin typeface="Times New Roman"/>
                <a:cs typeface="Times New Roman"/>
              </a:rPr>
              <a:t>An egg laid on the Sabbath might be sold to a Gentile, but not eaten </a:t>
            </a:r>
          </a:p>
          <a:p>
            <a:r>
              <a:rPr lang="en-US" sz="4500" dirty="0" smtClean="0">
                <a:latin typeface="Times New Roman"/>
                <a:cs typeface="Times New Roman"/>
              </a:rPr>
              <a:t>It was counted unlawful to expectorate upon the ground lest thereby a blade of grass be irrigated. </a:t>
            </a:r>
          </a:p>
          <a:p>
            <a:r>
              <a:rPr lang="en-US" sz="4500" dirty="0" smtClean="0">
                <a:latin typeface="Times New Roman"/>
                <a:cs typeface="Times New Roman"/>
              </a:rPr>
              <a:t>One could not carry a handkerchief on the Sabbath unless one end of it be sewed to one’s garment—in which case it was no longer technically a handkerchief but a part of the garment. </a:t>
            </a:r>
          </a:p>
          <a:p>
            <a:pPr lvl="1"/>
            <a:endParaRPr lang="en-US" dirty="0">
              <a:latin typeface="Times New Roman"/>
              <a:cs typeface="Times New Roman"/>
            </a:endParaRPr>
          </a:p>
        </p:txBody>
      </p:sp>
      <p:pic>
        <p:nvPicPr>
          <p:cNvPr id="5" name="Picture 4"/>
          <p:cNvPicPr>
            <a:picLocks noChangeAspect="1"/>
          </p:cNvPicPr>
          <p:nvPr/>
        </p:nvPicPr>
        <p:blipFill>
          <a:blip r:embed="rId2"/>
          <a:stretch>
            <a:fillRect/>
          </a:stretch>
        </p:blipFill>
        <p:spPr>
          <a:xfrm>
            <a:off x="6083300" y="381000"/>
            <a:ext cx="2819400" cy="2667000"/>
          </a:xfrm>
          <a:prstGeom prst="rect">
            <a:avLst/>
          </a:prstGeom>
        </p:spPr>
      </p:pic>
    </p:spTree>
    <p:extLst>
      <p:ext uri="{BB962C8B-B14F-4D97-AF65-F5344CB8AC3E}">
        <p14:creationId xmlns:p14="http://schemas.microsoft.com/office/powerpoint/2010/main" val="256094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868362"/>
          </a:xfrm>
        </p:spPr>
        <p:txBody>
          <a:bodyPr/>
          <a:lstStyle/>
          <a:p>
            <a:r>
              <a:rPr lang="en-US" dirty="0" smtClean="0">
                <a:latin typeface="Times New Roman"/>
                <a:cs typeface="Times New Roman"/>
              </a:rPr>
              <a:t>Why create the Problem?</a:t>
            </a:r>
            <a:endParaRPr lang="en-US" dirty="0">
              <a:latin typeface="Times New Roman"/>
              <a:cs typeface="Times New Roman"/>
            </a:endParaRPr>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r>
              <a:rPr lang="en-US" dirty="0">
                <a:latin typeface="Times New Roman"/>
                <a:cs typeface="Times New Roman"/>
              </a:rPr>
              <a:t>He could have healed the paralytic on another day than the Sabbath.  </a:t>
            </a:r>
            <a:endParaRPr lang="en-US" dirty="0" smtClean="0">
              <a:latin typeface="Times New Roman"/>
              <a:cs typeface="Times New Roman"/>
            </a:endParaRPr>
          </a:p>
          <a:p>
            <a:r>
              <a:rPr lang="en-US" dirty="0" smtClean="0">
                <a:latin typeface="Times New Roman"/>
                <a:cs typeface="Times New Roman"/>
              </a:rPr>
              <a:t>He </a:t>
            </a:r>
            <a:r>
              <a:rPr lang="en-US" dirty="0">
                <a:latin typeface="Times New Roman"/>
                <a:cs typeface="Times New Roman"/>
              </a:rPr>
              <a:t>could have simply cured him without bidding him to bear his rug and </a:t>
            </a:r>
            <a:r>
              <a:rPr lang="en-US" dirty="0" smtClean="0">
                <a:latin typeface="Times New Roman"/>
                <a:cs typeface="Times New Roman"/>
              </a:rPr>
              <a:t>blanket. </a:t>
            </a:r>
          </a:p>
          <a:p>
            <a:r>
              <a:rPr lang="en-US" dirty="0" smtClean="0">
                <a:latin typeface="Times New Roman"/>
                <a:cs typeface="Times New Roman"/>
              </a:rPr>
              <a:t>He </a:t>
            </a:r>
            <a:r>
              <a:rPr lang="en-US" dirty="0">
                <a:latin typeface="Times New Roman"/>
                <a:cs typeface="Times New Roman"/>
              </a:rPr>
              <a:t>intentionally performed seven of His </a:t>
            </a:r>
            <a:r>
              <a:rPr lang="en-US" dirty="0" smtClean="0">
                <a:latin typeface="Times New Roman"/>
                <a:cs typeface="Times New Roman"/>
              </a:rPr>
              <a:t>healings </a:t>
            </a:r>
            <a:r>
              <a:rPr lang="en-US" dirty="0">
                <a:latin typeface="Times New Roman"/>
                <a:cs typeface="Times New Roman"/>
              </a:rPr>
              <a:t>upon the Sabbath day (Mk 1:21–31; 3:1–5; </a:t>
            </a:r>
            <a:r>
              <a:rPr lang="en-US" dirty="0" err="1">
                <a:latin typeface="Times New Roman"/>
                <a:cs typeface="Times New Roman"/>
              </a:rPr>
              <a:t>Lk</a:t>
            </a:r>
            <a:r>
              <a:rPr lang="en-US" dirty="0">
                <a:latin typeface="Times New Roman"/>
                <a:cs typeface="Times New Roman"/>
              </a:rPr>
              <a:t> 13:10–17; 14:1–4; </a:t>
            </a:r>
            <a:r>
              <a:rPr lang="en-US" dirty="0" err="1">
                <a:latin typeface="Times New Roman"/>
                <a:cs typeface="Times New Roman"/>
              </a:rPr>
              <a:t>Jn</a:t>
            </a:r>
            <a:r>
              <a:rPr lang="en-US" dirty="0">
                <a:latin typeface="Times New Roman"/>
                <a:cs typeface="Times New Roman"/>
              </a:rPr>
              <a:t> 5:1–15; 9:1–7</a:t>
            </a:r>
            <a:r>
              <a:rPr lang="en-US" dirty="0" smtClean="0">
                <a:latin typeface="Times New Roman"/>
                <a:cs typeface="Times New Roman"/>
              </a:rPr>
              <a:t>) </a:t>
            </a:r>
          </a:p>
          <a:p>
            <a:pPr lvl="1"/>
            <a:r>
              <a:rPr lang="en-US" dirty="0" smtClean="0">
                <a:latin typeface="Times New Roman"/>
                <a:cs typeface="Times New Roman"/>
              </a:rPr>
              <a:t>to </a:t>
            </a:r>
            <a:r>
              <a:rPr lang="en-US" dirty="0">
                <a:latin typeface="Times New Roman"/>
                <a:cs typeface="Times New Roman"/>
              </a:rPr>
              <a:t>confront the foolishness and wrongness of their teachings which instead of drawing people to God made God into a heartless tyrant. </a:t>
            </a:r>
            <a:endParaRPr lang="en-US" dirty="0" smtClean="0">
              <a:latin typeface="Times New Roman"/>
              <a:cs typeface="Times New Roman"/>
            </a:endParaRPr>
          </a:p>
          <a:p>
            <a:pPr lvl="1"/>
            <a:r>
              <a:rPr lang="en-US" dirty="0" smtClean="0">
                <a:latin typeface="Times New Roman"/>
                <a:cs typeface="Times New Roman"/>
              </a:rPr>
              <a:t>He </a:t>
            </a:r>
            <a:r>
              <a:rPr lang="en-US" dirty="0">
                <a:latin typeface="Times New Roman"/>
                <a:cs typeface="Times New Roman"/>
              </a:rPr>
              <a:t>wanted to present the Sabbath it its true light instead of binding it with foolish non-</a:t>
            </a:r>
            <a:r>
              <a:rPr lang="en-US" dirty="0" err="1">
                <a:latin typeface="Times New Roman"/>
                <a:cs typeface="Times New Roman"/>
              </a:rPr>
              <a:t>sensical</a:t>
            </a:r>
            <a:r>
              <a:rPr lang="en-US" dirty="0">
                <a:latin typeface="Times New Roman"/>
                <a:cs typeface="Times New Roman"/>
              </a:rPr>
              <a:t> rules. </a:t>
            </a:r>
            <a:endParaRPr lang="en-US" dirty="0" smtClean="0">
              <a:latin typeface="Times New Roman"/>
              <a:cs typeface="Times New Roman"/>
            </a:endParaRPr>
          </a:p>
          <a:p>
            <a:pPr lvl="2"/>
            <a:r>
              <a:rPr lang="en-US" dirty="0" smtClean="0">
                <a:latin typeface="Times New Roman"/>
                <a:cs typeface="Times New Roman"/>
              </a:rPr>
              <a:t>“</a:t>
            </a:r>
            <a:r>
              <a:rPr lang="en-US" dirty="0">
                <a:latin typeface="Times New Roman"/>
                <a:cs typeface="Times New Roman"/>
              </a:rPr>
              <a:t>He had come to free the Sabbath from those burdensome requirements that had made it a curse instead of a blessing.”  (DA 206.1</a:t>
            </a:r>
            <a:r>
              <a:rPr lang="en-US" dirty="0" smtClean="0">
                <a:latin typeface="Times New Roman"/>
                <a:cs typeface="Times New Roman"/>
              </a:rPr>
              <a:t>)</a:t>
            </a:r>
            <a:endParaRPr lang="en-US" dirty="0"/>
          </a:p>
        </p:txBody>
      </p:sp>
    </p:spTree>
    <p:extLst>
      <p:ext uri="{BB962C8B-B14F-4D97-AF65-F5344CB8AC3E}">
        <p14:creationId xmlns:p14="http://schemas.microsoft.com/office/powerpoint/2010/main" val="3599449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419600" cy="1143000"/>
          </a:xfrm>
        </p:spPr>
        <p:txBody>
          <a:bodyPr>
            <a:normAutofit fontScale="90000"/>
          </a:bodyPr>
          <a:lstStyle/>
          <a:p>
            <a:pPr algn="l"/>
            <a:r>
              <a:rPr lang="en-US" sz="3600" dirty="0">
                <a:latin typeface="Times New Roman"/>
                <a:cs typeface="Times New Roman"/>
              </a:rPr>
              <a:t>Vs. </a:t>
            </a:r>
            <a:r>
              <a:rPr lang="en-US" sz="3600" baseline="30000" dirty="0">
                <a:latin typeface="Times New Roman"/>
                <a:cs typeface="Times New Roman"/>
              </a:rPr>
              <a:t>11 </a:t>
            </a:r>
            <a:r>
              <a:rPr lang="en-US" sz="3600" dirty="0">
                <a:latin typeface="Times New Roman"/>
                <a:cs typeface="Times New Roman"/>
              </a:rPr>
              <a:t> </a:t>
            </a:r>
            <a:r>
              <a:rPr lang="en-US" sz="3600" baseline="30000" dirty="0">
                <a:latin typeface="Times New Roman"/>
                <a:cs typeface="Times New Roman"/>
              </a:rPr>
              <a:t>But he told them, “The man who made me well told me to. He said, ‘Take your bedroll and start walking.’ </a:t>
            </a:r>
            <a:r>
              <a:rPr lang="en-US" sz="3600" baseline="30000" dirty="0" smtClean="0">
                <a:latin typeface="Times New Roman"/>
                <a:cs typeface="Times New Roman"/>
              </a:rPr>
              <a:t>”</a:t>
            </a:r>
            <a:endParaRPr lang="en-US" dirty="0"/>
          </a:p>
        </p:txBody>
      </p:sp>
      <p:sp>
        <p:nvSpPr>
          <p:cNvPr id="3" name="Content Placeholder 2"/>
          <p:cNvSpPr>
            <a:spLocks noGrp="1"/>
          </p:cNvSpPr>
          <p:nvPr>
            <p:ph idx="1"/>
          </p:nvPr>
        </p:nvSpPr>
        <p:spPr>
          <a:xfrm>
            <a:off x="457200" y="1600200"/>
            <a:ext cx="4191000" cy="4525963"/>
          </a:xfrm>
        </p:spPr>
        <p:txBody>
          <a:bodyPr/>
          <a:lstStyle/>
          <a:p>
            <a:endParaRPr lang="en-US" dirty="0"/>
          </a:p>
        </p:txBody>
      </p:sp>
      <p:pic>
        <p:nvPicPr>
          <p:cNvPr id="4" name="Picture 3"/>
          <p:cNvPicPr>
            <a:picLocks noChangeAspect="1"/>
          </p:cNvPicPr>
          <p:nvPr/>
        </p:nvPicPr>
        <p:blipFill rotWithShape="1">
          <a:blip r:embed="rId2"/>
          <a:srcRect b="2963"/>
          <a:stretch/>
        </p:blipFill>
        <p:spPr>
          <a:xfrm>
            <a:off x="5181600" y="838200"/>
            <a:ext cx="3735068" cy="5989320"/>
          </a:xfrm>
          <a:prstGeom prst="rect">
            <a:avLst/>
          </a:prstGeom>
        </p:spPr>
      </p:pic>
    </p:spTree>
    <p:extLst>
      <p:ext uri="{BB962C8B-B14F-4D97-AF65-F5344CB8AC3E}">
        <p14:creationId xmlns:p14="http://schemas.microsoft.com/office/powerpoint/2010/main" val="3482784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53"/>
            <a:ext cx="4038600" cy="944562"/>
          </a:xfrm>
        </p:spPr>
        <p:txBody>
          <a:bodyPr>
            <a:normAutofit fontScale="90000"/>
          </a:bodyPr>
          <a:lstStyle/>
          <a:p>
            <a:r>
              <a:rPr lang="en-US" dirty="0" smtClean="0">
                <a:latin typeface="Times New Roman"/>
                <a:cs typeface="Times New Roman"/>
              </a:rPr>
              <a:t>Why the betrayal?</a:t>
            </a:r>
            <a:endParaRPr lang="en-US" dirty="0">
              <a:latin typeface="Times New Roman"/>
              <a:cs typeface="Times New Roman"/>
            </a:endParaRPr>
          </a:p>
        </p:txBody>
      </p:sp>
      <p:sp>
        <p:nvSpPr>
          <p:cNvPr id="3" name="Content Placeholder 2"/>
          <p:cNvSpPr>
            <a:spLocks noGrp="1"/>
          </p:cNvSpPr>
          <p:nvPr>
            <p:ph idx="1"/>
          </p:nvPr>
        </p:nvSpPr>
        <p:spPr>
          <a:xfrm>
            <a:off x="0" y="990600"/>
            <a:ext cx="4800600" cy="5867400"/>
          </a:xfrm>
        </p:spPr>
        <p:txBody>
          <a:bodyPr>
            <a:normAutofit fontScale="70000" lnSpcReduction="20000"/>
          </a:bodyPr>
          <a:lstStyle/>
          <a:p>
            <a:r>
              <a:rPr lang="en-US" dirty="0" smtClean="0">
                <a:latin typeface="Times New Roman"/>
                <a:cs typeface="Times New Roman"/>
              </a:rPr>
              <a:t>Afterwards</a:t>
            </a:r>
          </a:p>
          <a:p>
            <a:pPr lvl="1"/>
            <a:r>
              <a:rPr lang="en-US" dirty="0" smtClean="0">
                <a:latin typeface="Times New Roman"/>
                <a:cs typeface="Times New Roman"/>
              </a:rPr>
              <a:t>Jesus </a:t>
            </a:r>
            <a:r>
              <a:rPr lang="en-US" dirty="0">
                <a:latin typeface="Times New Roman"/>
                <a:cs typeface="Times New Roman"/>
              </a:rPr>
              <a:t>found him in the temple (vs. 14) </a:t>
            </a:r>
            <a:endParaRPr lang="en-US" dirty="0" smtClean="0">
              <a:latin typeface="Times New Roman"/>
              <a:cs typeface="Times New Roman"/>
            </a:endParaRPr>
          </a:p>
          <a:p>
            <a:pPr lvl="1"/>
            <a:r>
              <a:rPr lang="en-US" dirty="0" smtClean="0">
                <a:latin typeface="Times New Roman"/>
                <a:cs typeface="Times New Roman"/>
              </a:rPr>
              <a:t>Then the </a:t>
            </a:r>
            <a:r>
              <a:rPr lang="en-US" dirty="0">
                <a:latin typeface="Times New Roman"/>
                <a:cs typeface="Times New Roman"/>
              </a:rPr>
              <a:t>man returned to the religious leaders to tell them it was Jesus who had made him whole. (vs. 15)  </a:t>
            </a:r>
            <a:endParaRPr lang="en-US" dirty="0" smtClean="0">
              <a:latin typeface="Times New Roman"/>
              <a:cs typeface="Times New Roman"/>
            </a:endParaRPr>
          </a:p>
          <a:p>
            <a:pPr lvl="1"/>
            <a:r>
              <a:rPr lang="en-US" dirty="0" smtClean="0">
                <a:latin typeface="Times New Roman"/>
                <a:cs typeface="Times New Roman"/>
              </a:rPr>
              <a:t>He </a:t>
            </a:r>
            <a:r>
              <a:rPr lang="en-US" dirty="0">
                <a:latin typeface="Times New Roman"/>
                <a:cs typeface="Times New Roman"/>
              </a:rPr>
              <a:t>wasn’t trying </a:t>
            </a:r>
            <a:r>
              <a:rPr lang="en-US" dirty="0" smtClean="0">
                <a:latin typeface="Times New Roman"/>
                <a:cs typeface="Times New Roman"/>
              </a:rPr>
              <a:t>to betray Jesus</a:t>
            </a:r>
          </a:p>
          <a:p>
            <a:pPr lvl="1"/>
            <a:r>
              <a:rPr lang="en-US" dirty="0" smtClean="0">
                <a:latin typeface="Times New Roman"/>
                <a:cs typeface="Times New Roman"/>
              </a:rPr>
              <a:t>he </a:t>
            </a:r>
            <a:r>
              <a:rPr lang="en-US" dirty="0">
                <a:latin typeface="Times New Roman"/>
                <a:cs typeface="Times New Roman"/>
              </a:rPr>
              <a:t>was simply trying to explain that it wasn’t his fault that he had broken the law (that’s how oppressive the Sabbath rules were – to cause this honest man to betray his healer, for fear of coming under their wrath). </a:t>
            </a:r>
            <a:endParaRPr lang="en-US" dirty="0" smtClean="0">
              <a:latin typeface="Times New Roman"/>
              <a:cs typeface="Times New Roman"/>
            </a:endParaRPr>
          </a:p>
          <a:p>
            <a:pPr lvl="1"/>
            <a:r>
              <a:rPr lang="en-US" dirty="0" smtClean="0">
                <a:latin typeface="Times New Roman"/>
                <a:cs typeface="Times New Roman"/>
              </a:rPr>
              <a:t>The </a:t>
            </a:r>
            <a:r>
              <a:rPr lang="en-US" dirty="0">
                <a:latin typeface="Times New Roman"/>
                <a:cs typeface="Times New Roman"/>
              </a:rPr>
              <a:t>healed paralytic had no idea the intrigue, plotting and scheming going on within the Jewish leaders regarding Jesus.   </a:t>
            </a:r>
            <a:endParaRPr lang="en-US" dirty="0" smtClean="0">
              <a:latin typeface="Times New Roman"/>
              <a:cs typeface="Times New Roman"/>
            </a:endParaRPr>
          </a:p>
          <a:p>
            <a:pPr lvl="1"/>
            <a:r>
              <a:rPr lang="en-US" dirty="0" smtClean="0">
                <a:latin typeface="Times New Roman"/>
                <a:cs typeface="Times New Roman"/>
              </a:rPr>
              <a:t>He </a:t>
            </a:r>
            <a:r>
              <a:rPr lang="en-US" dirty="0">
                <a:latin typeface="Times New Roman"/>
                <a:cs typeface="Times New Roman"/>
              </a:rPr>
              <a:t>simply </a:t>
            </a:r>
            <a:r>
              <a:rPr lang="en-US" i="1" dirty="0">
                <a:latin typeface="Times New Roman"/>
                <a:cs typeface="Times New Roman"/>
              </a:rPr>
              <a:t>“</a:t>
            </a:r>
            <a:r>
              <a:rPr lang="en-US" dirty="0">
                <a:latin typeface="Times New Roman"/>
                <a:cs typeface="Times New Roman"/>
              </a:rPr>
              <a:t>was surprised at the coldness with which they listened to his story</a:t>
            </a:r>
            <a:r>
              <a:rPr lang="en-US" i="1" dirty="0">
                <a:latin typeface="Times New Roman"/>
                <a:cs typeface="Times New Roman"/>
              </a:rPr>
              <a:t>.”</a:t>
            </a:r>
            <a:r>
              <a:rPr lang="en-US" dirty="0">
                <a:latin typeface="Times New Roman"/>
                <a:cs typeface="Times New Roman"/>
              </a:rPr>
              <a:t>  (DA 203.3) </a:t>
            </a:r>
            <a:endParaRPr lang="en-US" dirty="0">
              <a:latin typeface="Times New Roman"/>
              <a:cs typeface="Times New Roman"/>
            </a:endParaRPr>
          </a:p>
        </p:txBody>
      </p:sp>
      <p:pic>
        <p:nvPicPr>
          <p:cNvPr id="5" name="Picture 4"/>
          <p:cNvPicPr>
            <a:picLocks noChangeAspect="1"/>
          </p:cNvPicPr>
          <p:nvPr/>
        </p:nvPicPr>
        <p:blipFill rotWithShape="1">
          <a:blip r:embed="rId3"/>
          <a:srcRect r="12294"/>
          <a:stretch/>
        </p:blipFill>
        <p:spPr>
          <a:xfrm>
            <a:off x="4883468" y="228600"/>
            <a:ext cx="4260532" cy="2286000"/>
          </a:xfrm>
          <a:prstGeom prst="rect">
            <a:avLst/>
          </a:prstGeom>
        </p:spPr>
      </p:pic>
      <p:sp>
        <p:nvSpPr>
          <p:cNvPr id="6" name="TextBox 5"/>
          <p:cNvSpPr txBox="1"/>
          <p:nvPr/>
        </p:nvSpPr>
        <p:spPr>
          <a:xfrm>
            <a:off x="4953000" y="2667000"/>
            <a:ext cx="4038600" cy="3816429"/>
          </a:xfrm>
          <a:prstGeom prst="rect">
            <a:avLst/>
          </a:prstGeom>
          <a:noFill/>
        </p:spPr>
        <p:txBody>
          <a:bodyPr wrap="square" rtlCol="0">
            <a:spAutoFit/>
          </a:bodyPr>
          <a:lstStyle/>
          <a:p>
            <a:pPr lvl="0" algn="ctr"/>
            <a:r>
              <a:rPr lang="en-US" sz="2400" u="sng" dirty="0" smtClean="0">
                <a:solidFill>
                  <a:srgbClr val="FFFFFF"/>
                </a:solidFill>
                <a:latin typeface="Times New Roman"/>
                <a:cs typeface="Times New Roman"/>
              </a:rPr>
              <a:t>A Spiritual Problem</a:t>
            </a:r>
            <a:r>
              <a:rPr lang="en-US" sz="2400" dirty="0" smtClean="0">
                <a:solidFill>
                  <a:srgbClr val="FFFFFF"/>
                </a:solidFill>
                <a:latin typeface="Times New Roman"/>
                <a:cs typeface="Times New Roman"/>
              </a:rPr>
              <a:t>:</a:t>
            </a:r>
          </a:p>
          <a:p>
            <a:pPr lvl="0" algn="ctr"/>
            <a:endParaRPr lang="en-US" sz="1400" dirty="0" smtClean="0">
              <a:solidFill>
                <a:srgbClr val="FFFFFF"/>
              </a:solidFill>
              <a:latin typeface="Times New Roman"/>
              <a:cs typeface="Times New Roman"/>
            </a:endParaRPr>
          </a:p>
          <a:p>
            <a:pPr lvl="0" algn="ctr"/>
            <a:r>
              <a:rPr lang="en-US" sz="2200" i="1" dirty="0" smtClean="0">
                <a:solidFill>
                  <a:srgbClr val="FFFFFF"/>
                </a:solidFill>
                <a:latin typeface="Times New Roman"/>
                <a:cs typeface="Times New Roman"/>
              </a:rPr>
              <a:t>“</a:t>
            </a:r>
            <a:r>
              <a:rPr lang="en-US" sz="2200" i="1" dirty="0">
                <a:solidFill>
                  <a:srgbClr val="FFFFFF"/>
                </a:solidFill>
                <a:latin typeface="Times New Roman"/>
                <a:cs typeface="Times New Roman"/>
              </a:rPr>
              <a:t>And the light </a:t>
            </a:r>
            <a:r>
              <a:rPr lang="en-US" sz="2200" i="1" dirty="0" err="1">
                <a:solidFill>
                  <a:srgbClr val="FFFFFF"/>
                </a:solidFill>
                <a:latin typeface="Times New Roman"/>
                <a:cs typeface="Times New Roman"/>
              </a:rPr>
              <a:t>shineth</a:t>
            </a:r>
            <a:r>
              <a:rPr lang="en-US" sz="2200" i="1" dirty="0">
                <a:solidFill>
                  <a:srgbClr val="FFFFFF"/>
                </a:solidFill>
                <a:latin typeface="Times New Roman"/>
                <a:cs typeface="Times New Roman"/>
              </a:rPr>
              <a:t> in darkness; and the darkness comprehended it not.”  </a:t>
            </a:r>
            <a:r>
              <a:rPr lang="en-US" sz="2200" dirty="0" smtClean="0">
                <a:solidFill>
                  <a:srgbClr val="FFFFFF"/>
                </a:solidFill>
                <a:latin typeface="Times New Roman"/>
                <a:cs typeface="Times New Roman"/>
              </a:rPr>
              <a:t>(Jn. 1</a:t>
            </a:r>
            <a:r>
              <a:rPr lang="en-US" sz="2200" dirty="0">
                <a:solidFill>
                  <a:srgbClr val="FFFFFF"/>
                </a:solidFill>
                <a:latin typeface="Times New Roman"/>
                <a:cs typeface="Times New Roman"/>
              </a:rPr>
              <a:t>:5)</a:t>
            </a:r>
          </a:p>
          <a:p>
            <a:pPr lvl="0" algn="ctr">
              <a:spcBef>
                <a:spcPts val="1200"/>
              </a:spcBef>
            </a:pPr>
            <a:r>
              <a:rPr lang="en-US" sz="2200" i="1" dirty="0">
                <a:solidFill>
                  <a:srgbClr val="FFFFFF"/>
                </a:solidFill>
                <a:latin typeface="Times New Roman"/>
                <a:cs typeface="Times New Roman"/>
              </a:rPr>
              <a:t>“He was in the world, and the world was made by him, and the world knew him not. He came unto his own, and his own received him not.” </a:t>
            </a:r>
            <a:r>
              <a:rPr lang="en-US" sz="2200" dirty="0" smtClean="0">
                <a:solidFill>
                  <a:srgbClr val="FFFFFF"/>
                </a:solidFill>
                <a:latin typeface="Times New Roman"/>
                <a:cs typeface="Times New Roman"/>
              </a:rPr>
              <a:t>(Jn. 1</a:t>
            </a:r>
            <a:r>
              <a:rPr lang="en-US" sz="2200" dirty="0">
                <a:solidFill>
                  <a:srgbClr val="FFFFFF"/>
                </a:solidFill>
                <a:latin typeface="Times New Roman"/>
                <a:cs typeface="Times New Roman"/>
              </a:rPr>
              <a:t>:10, 11)</a:t>
            </a:r>
          </a:p>
          <a:p>
            <a:endParaRPr lang="en-US" dirty="0"/>
          </a:p>
        </p:txBody>
      </p:sp>
    </p:spTree>
    <p:extLst>
      <p:ext uri="{BB962C8B-B14F-4D97-AF65-F5344CB8AC3E}">
        <p14:creationId xmlns:p14="http://schemas.microsoft.com/office/powerpoint/2010/main" val="141862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944562"/>
          </a:xfrm>
        </p:spPr>
        <p:txBody>
          <a:bodyPr/>
          <a:lstStyle/>
          <a:p>
            <a:r>
              <a:rPr lang="en-US" dirty="0" smtClean="0">
                <a:latin typeface="Times New Roman"/>
                <a:cs typeface="Times New Roman"/>
              </a:rPr>
              <a:t>The Solution</a:t>
            </a:r>
            <a:endParaRPr lang="en-US" dirty="0">
              <a:latin typeface="Times New Roman"/>
              <a:cs typeface="Times New Roman"/>
            </a:endParaRPr>
          </a:p>
        </p:txBody>
      </p:sp>
      <p:sp>
        <p:nvSpPr>
          <p:cNvPr id="3" name="Content Placeholder 2"/>
          <p:cNvSpPr>
            <a:spLocks noGrp="1"/>
          </p:cNvSpPr>
          <p:nvPr>
            <p:ph idx="1"/>
          </p:nvPr>
        </p:nvSpPr>
        <p:spPr>
          <a:xfrm>
            <a:off x="457200" y="1295400"/>
            <a:ext cx="4648200" cy="4830763"/>
          </a:xfrm>
        </p:spPr>
        <p:txBody>
          <a:bodyPr>
            <a:normAutofit lnSpcReduction="10000"/>
          </a:bodyPr>
          <a:lstStyle/>
          <a:p>
            <a:pPr lvl="0"/>
            <a:r>
              <a:rPr lang="en-US" dirty="0">
                <a:latin typeface="Times New Roman"/>
                <a:cs typeface="Times New Roman"/>
              </a:rPr>
              <a:t>“But as many as </a:t>
            </a:r>
            <a:r>
              <a:rPr lang="en-US" i="1" dirty="0">
                <a:latin typeface="Times New Roman"/>
                <a:cs typeface="Times New Roman"/>
              </a:rPr>
              <a:t>received him</a:t>
            </a:r>
            <a:r>
              <a:rPr lang="en-US" dirty="0">
                <a:latin typeface="Times New Roman"/>
                <a:cs typeface="Times New Roman"/>
              </a:rPr>
              <a:t>, to them gave he power to become the sons of God, [even] to them that believe on his name: Which were </a:t>
            </a:r>
            <a:r>
              <a:rPr lang="en-US" i="1" dirty="0">
                <a:latin typeface="Times New Roman"/>
                <a:cs typeface="Times New Roman"/>
              </a:rPr>
              <a:t>born, not of blood, nor of the will of the flesh, nor of the will of man, but of God.</a:t>
            </a:r>
            <a:r>
              <a:rPr lang="en-US" dirty="0">
                <a:latin typeface="Times New Roman"/>
                <a:cs typeface="Times New Roman"/>
              </a:rPr>
              <a:t>” </a:t>
            </a:r>
            <a:r>
              <a:rPr lang="en-US" dirty="0" smtClean="0">
                <a:latin typeface="Times New Roman"/>
                <a:cs typeface="Times New Roman"/>
              </a:rPr>
              <a:t>(Jn. 1</a:t>
            </a:r>
            <a:r>
              <a:rPr lang="en-US" dirty="0">
                <a:latin typeface="Times New Roman"/>
                <a:cs typeface="Times New Roman"/>
              </a:rPr>
              <a:t>:12, 13) </a:t>
            </a:r>
          </a:p>
          <a:p>
            <a:endParaRPr lang="en-US" dirty="0"/>
          </a:p>
        </p:txBody>
      </p:sp>
      <p:pic>
        <p:nvPicPr>
          <p:cNvPr id="4" name="Picture 3"/>
          <p:cNvPicPr>
            <a:picLocks noChangeAspect="1"/>
          </p:cNvPicPr>
          <p:nvPr/>
        </p:nvPicPr>
        <p:blipFill>
          <a:blip r:embed="rId3"/>
          <a:stretch>
            <a:fillRect/>
          </a:stretch>
        </p:blipFill>
        <p:spPr>
          <a:xfrm>
            <a:off x="5417058" y="228600"/>
            <a:ext cx="3536442" cy="3962400"/>
          </a:xfrm>
          <a:prstGeom prst="rect">
            <a:avLst/>
          </a:prstGeom>
        </p:spPr>
      </p:pic>
      <p:sp>
        <p:nvSpPr>
          <p:cNvPr id="5" name="TextBox 4"/>
          <p:cNvSpPr txBox="1"/>
          <p:nvPr/>
        </p:nvSpPr>
        <p:spPr>
          <a:xfrm>
            <a:off x="5454349" y="4495800"/>
            <a:ext cx="3842051" cy="1969770"/>
          </a:xfrm>
          <a:prstGeom prst="rect">
            <a:avLst/>
          </a:prstGeom>
          <a:noFill/>
        </p:spPr>
        <p:txBody>
          <a:bodyPr wrap="square" rtlCol="0">
            <a:spAutoFit/>
          </a:bodyPr>
          <a:lstStyle/>
          <a:p>
            <a:pPr algn="ctr"/>
            <a:r>
              <a:rPr lang="en-US" sz="2800" dirty="0" smtClean="0">
                <a:solidFill>
                  <a:srgbClr val="FFFFFF"/>
                </a:solidFill>
                <a:latin typeface="Times New Roman"/>
                <a:cs typeface="Times New Roman"/>
              </a:rPr>
              <a:t>God welcomes questioning hearts</a:t>
            </a:r>
          </a:p>
          <a:p>
            <a:pPr algn="ctr">
              <a:spcBef>
                <a:spcPts val="1200"/>
              </a:spcBef>
            </a:pPr>
            <a:r>
              <a:rPr lang="en-US" sz="2800" dirty="0" smtClean="0">
                <a:solidFill>
                  <a:srgbClr val="FFFFFF"/>
                </a:solidFill>
                <a:latin typeface="Times New Roman"/>
                <a:cs typeface="Times New Roman"/>
              </a:rPr>
              <a:t>But cannot do a thing with closed hearts!</a:t>
            </a:r>
            <a:endParaRPr lang="en-US" sz="2800" dirty="0">
              <a:solidFill>
                <a:srgbClr val="FFFFFF"/>
              </a:solidFill>
              <a:latin typeface="Times New Roman"/>
              <a:cs typeface="Times New Roman"/>
            </a:endParaRPr>
          </a:p>
        </p:txBody>
      </p:sp>
    </p:spTree>
    <p:extLst>
      <p:ext uri="{BB962C8B-B14F-4D97-AF65-F5344CB8AC3E}">
        <p14:creationId xmlns:p14="http://schemas.microsoft.com/office/powerpoint/2010/main" val="999192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latin typeface="Times New Roman"/>
                <a:cs typeface="Times New Roman"/>
              </a:rPr>
              <a:t>Bethesda: </a:t>
            </a:r>
            <a:br>
              <a:rPr lang="en-US" dirty="0">
                <a:latin typeface="Times New Roman"/>
                <a:cs typeface="Times New Roman"/>
              </a:rPr>
            </a:br>
            <a:r>
              <a:rPr lang="en-US" sz="4000" dirty="0" err="1">
                <a:latin typeface="Times New Roman"/>
                <a:cs typeface="Times New Roman"/>
              </a:rPr>
              <a:t>beth</a:t>
            </a:r>
            <a:r>
              <a:rPr lang="en-US" sz="4000" dirty="0">
                <a:latin typeface="Times New Roman"/>
                <a:cs typeface="Times New Roman"/>
              </a:rPr>
              <a:t> (house); </a:t>
            </a:r>
            <a:r>
              <a:rPr lang="en-US" sz="4000" dirty="0" err="1">
                <a:latin typeface="Times New Roman"/>
                <a:cs typeface="Times New Roman"/>
              </a:rPr>
              <a:t>hesda</a:t>
            </a:r>
            <a:r>
              <a:rPr lang="en-US" sz="4000" dirty="0">
                <a:latin typeface="Times New Roman"/>
                <a:cs typeface="Times New Roman"/>
              </a:rPr>
              <a:t> (mercy or grace)</a:t>
            </a:r>
            <a:endParaRPr lang="en-US" sz="4000" dirty="0"/>
          </a:p>
        </p:txBody>
      </p:sp>
      <p:sp>
        <p:nvSpPr>
          <p:cNvPr id="3" name="Content Placeholder 2"/>
          <p:cNvSpPr>
            <a:spLocks noGrp="1"/>
          </p:cNvSpPr>
          <p:nvPr>
            <p:ph idx="1"/>
          </p:nvPr>
        </p:nvSpPr>
        <p:spPr>
          <a:xfrm>
            <a:off x="3886200" y="1371600"/>
            <a:ext cx="4800600" cy="5334000"/>
          </a:xfrm>
        </p:spPr>
        <p:txBody>
          <a:bodyPr>
            <a:normAutofit lnSpcReduction="10000"/>
          </a:bodyPr>
          <a:lstStyle/>
          <a:p>
            <a:r>
              <a:rPr lang="en-US" sz="2800" dirty="0" smtClean="0">
                <a:latin typeface="Times New Roman"/>
                <a:cs typeface="Times New Roman"/>
              </a:rPr>
              <a:t>8</a:t>
            </a:r>
            <a:r>
              <a:rPr lang="en-US" sz="2800" baseline="30000" dirty="0" smtClean="0">
                <a:latin typeface="Times New Roman"/>
                <a:cs typeface="Times New Roman"/>
              </a:rPr>
              <a:t>th</a:t>
            </a:r>
            <a:r>
              <a:rPr lang="en-US" sz="2800" dirty="0" smtClean="0">
                <a:latin typeface="Times New Roman"/>
                <a:cs typeface="Times New Roman"/>
              </a:rPr>
              <a:t> C. BC a dam built across the short Beth Zeta valley creating a reservoir for rain water. A rock-cut channel brought a steady stream of water into Jerusalem.</a:t>
            </a:r>
          </a:p>
          <a:p>
            <a:r>
              <a:rPr lang="en-US" sz="2800" dirty="0" smtClean="0">
                <a:latin typeface="Times New Roman"/>
                <a:cs typeface="Times New Roman"/>
              </a:rPr>
              <a:t>This reservoir became known as the Upper Pool (2 Ki. 18:17; Isa. 7:3)</a:t>
            </a:r>
          </a:p>
          <a:p>
            <a:r>
              <a:rPr lang="en-US" sz="2800" dirty="0" smtClean="0">
                <a:latin typeface="Times New Roman"/>
                <a:cs typeface="Times New Roman"/>
              </a:rPr>
              <a:t>Around 200 BC a second pool was added to the south, 13 meters deep</a:t>
            </a:r>
          </a:p>
          <a:p>
            <a:endParaRPr lang="en-US" sz="2800" dirty="0">
              <a:latin typeface="Times New Roman"/>
              <a:cs typeface="Times New Roman"/>
            </a:endParaRPr>
          </a:p>
        </p:txBody>
      </p:sp>
      <p:pic>
        <p:nvPicPr>
          <p:cNvPr id="4" name="Picture 3"/>
          <p:cNvPicPr>
            <a:picLocks noChangeAspect="1"/>
          </p:cNvPicPr>
          <p:nvPr/>
        </p:nvPicPr>
        <p:blipFill>
          <a:blip r:embed="rId3"/>
          <a:stretch>
            <a:fillRect/>
          </a:stretch>
        </p:blipFill>
        <p:spPr>
          <a:xfrm>
            <a:off x="76200" y="3676650"/>
            <a:ext cx="3835400" cy="2876550"/>
          </a:xfrm>
          <a:prstGeom prst="rect">
            <a:avLst/>
          </a:prstGeom>
        </p:spPr>
      </p:pic>
      <p:pic>
        <p:nvPicPr>
          <p:cNvPr id="5" name="Picture 4"/>
          <p:cNvPicPr>
            <a:picLocks noChangeAspect="1"/>
          </p:cNvPicPr>
          <p:nvPr/>
        </p:nvPicPr>
        <p:blipFill>
          <a:blip r:embed="rId4"/>
          <a:stretch>
            <a:fillRect/>
          </a:stretch>
        </p:blipFill>
        <p:spPr>
          <a:xfrm>
            <a:off x="86894" y="1295400"/>
            <a:ext cx="3799306" cy="2209800"/>
          </a:xfrm>
          <a:prstGeom prst="rect">
            <a:avLst/>
          </a:prstGeom>
        </p:spPr>
      </p:pic>
    </p:spTree>
    <p:extLst>
      <p:ext uri="{BB962C8B-B14F-4D97-AF65-F5344CB8AC3E}">
        <p14:creationId xmlns:p14="http://schemas.microsoft.com/office/powerpoint/2010/main" val="171944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latin typeface="Times New Roman"/>
                <a:cs typeface="Times New Roman"/>
              </a:rPr>
              <a:t>Jesus’ defense before the Pharisees</a:t>
            </a:r>
            <a:endParaRPr lang="en-US" dirty="0">
              <a:latin typeface="Times New Roman"/>
              <a:cs typeface="Times New Roman"/>
            </a:endParaRPr>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r>
              <a:rPr lang="en-US" i="1" dirty="0" smtClean="0">
                <a:latin typeface="Times New Roman"/>
                <a:cs typeface="Times New Roman"/>
              </a:rPr>
              <a:t>“</a:t>
            </a:r>
            <a:r>
              <a:rPr lang="en-US" i="1" u="sng" dirty="0">
                <a:latin typeface="Times New Roman"/>
                <a:cs typeface="Times New Roman"/>
              </a:rPr>
              <a:t>My Father </a:t>
            </a:r>
            <a:r>
              <a:rPr lang="en-US" i="1" u="sng" dirty="0" err="1">
                <a:latin typeface="Times New Roman"/>
                <a:cs typeface="Times New Roman"/>
              </a:rPr>
              <a:t>worketh</a:t>
            </a:r>
            <a:r>
              <a:rPr lang="en-US" i="1" u="sng" dirty="0">
                <a:latin typeface="Times New Roman"/>
                <a:cs typeface="Times New Roman"/>
              </a:rPr>
              <a:t> hitherto, and I wor</a:t>
            </a:r>
            <a:r>
              <a:rPr lang="en-US" i="1" dirty="0">
                <a:latin typeface="Times New Roman"/>
                <a:cs typeface="Times New Roman"/>
              </a:rPr>
              <a:t>k.” </a:t>
            </a:r>
            <a:r>
              <a:rPr lang="en-US" dirty="0">
                <a:latin typeface="Times New Roman"/>
                <a:cs typeface="Times New Roman"/>
              </a:rPr>
              <a:t>(vs. 17). </a:t>
            </a:r>
            <a:endParaRPr lang="en-US" dirty="0" smtClean="0">
              <a:latin typeface="Times New Roman"/>
              <a:cs typeface="Times New Roman"/>
            </a:endParaRPr>
          </a:p>
          <a:p>
            <a:pPr lvl="1"/>
            <a:r>
              <a:rPr lang="en-US" dirty="0" smtClean="0">
                <a:latin typeface="Times New Roman"/>
                <a:cs typeface="Times New Roman"/>
              </a:rPr>
              <a:t>God doesn’t stop his work on the Sabbath</a:t>
            </a:r>
          </a:p>
          <a:p>
            <a:pPr lvl="1"/>
            <a:r>
              <a:rPr lang="en-US" dirty="0" smtClean="0">
                <a:latin typeface="Times New Roman"/>
                <a:cs typeface="Times New Roman"/>
              </a:rPr>
              <a:t>It is a day of blessing… making our lives richer, fuller</a:t>
            </a:r>
          </a:p>
          <a:p>
            <a:pPr lvl="1"/>
            <a:r>
              <a:rPr lang="en-US" dirty="0" smtClean="0">
                <a:latin typeface="Times New Roman"/>
                <a:cs typeface="Times New Roman"/>
              </a:rPr>
              <a:t>Therefore we should do our most to help people on Sabbath</a:t>
            </a:r>
          </a:p>
          <a:p>
            <a:pPr lvl="1"/>
            <a:r>
              <a:rPr lang="en-US" dirty="0" smtClean="0">
                <a:latin typeface="Times New Roman"/>
                <a:cs typeface="Times New Roman"/>
              </a:rPr>
              <a:t>Other work may be laid aside but not the work of compassion </a:t>
            </a:r>
          </a:p>
          <a:p>
            <a:r>
              <a:rPr lang="en-US" dirty="0" smtClean="0">
                <a:latin typeface="Times New Roman"/>
                <a:cs typeface="Times New Roman"/>
              </a:rPr>
              <a:t>“</a:t>
            </a:r>
            <a:r>
              <a:rPr lang="en-US" dirty="0">
                <a:latin typeface="Times New Roman"/>
                <a:cs typeface="Times New Roman"/>
              </a:rPr>
              <a:t>Verily, </a:t>
            </a:r>
            <a:r>
              <a:rPr lang="en-US" dirty="0" smtClean="0">
                <a:latin typeface="Times New Roman"/>
                <a:cs typeface="Times New Roman"/>
              </a:rPr>
              <a:t>verily” #1:</a:t>
            </a:r>
          </a:p>
          <a:p>
            <a:pPr lvl="1"/>
            <a:r>
              <a:rPr lang="en-US" dirty="0" smtClean="0">
                <a:latin typeface="Times New Roman"/>
                <a:cs typeface="Times New Roman"/>
              </a:rPr>
              <a:t>Be certain to pay attention to this…</a:t>
            </a:r>
          </a:p>
          <a:p>
            <a:pPr lvl="1"/>
            <a:r>
              <a:rPr lang="en-US" i="1" dirty="0" smtClean="0">
                <a:latin typeface="Times New Roman"/>
                <a:cs typeface="Times New Roman"/>
              </a:rPr>
              <a:t>“The </a:t>
            </a:r>
            <a:r>
              <a:rPr lang="en-US" i="1" dirty="0">
                <a:latin typeface="Times New Roman"/>
                <a:cs typeface="Times New Roman"/>
              </a:rPr>
              <a:t>Son can do nothing of himself, but what he </a:t>
            </a:r>
            <a:r>
              <a:rPr lang="en-US" i="1" dirty="0" err="1">
                <a:latin typeface="Times New Roman"/>
                <a:cs typeface="Times New Roman"/>
              </a:rPr>
              <a:t>seeth</a:t>
            </a:r>
            <a:r>
              <a:rPr lang="en-US" i="1" dirty="0">
                <a:latin typeface="Times New Roman"/>
                <a:cs typeface="Times New Roman"/>
              </a:rPr>
              <a:t> the Father do: for what things </a:t>
            </a:r>
            <a:r>
              <a:rPr lang="en-US" i="1" dirty="0" err="1">
                <a:latin typeface="Times New Roman"/>
                <a:cs typeface="Times New Roman"/>
              </a:rPr>
              <a:t>soever</a:t>
            </a:r>
            <a:r>
              <a:rPr lang="en-US" i="1" dirty="0">
                <a:latin typeface="Times New Roman"/>
                <a:cs typeface="Times New Roman"/>
              </a:rPr>
              <a:t> he doeth, these also doeth the Son likewise.”</a:t>
            </a:r>
            <a:r>
              <a:rPr lang="en-US" dirty="0">
                <a:latin typeface="Times New Roman"/>
                <a:cs typeface="Times New Roman"/>
              </a:rPr>
              <a:t> (vs. 19). </a:t>
            </a:r>
            <a:endParaRPr lang="en-US" dirty="0" smtClean="0">
              <a:latin typeface="Times New Roman"/>
              <a:cs typeface="Times New Roman"/>
            </a:endParaRPr>
          </a:p>
          <a:p>
            <a:pPr lvl="1"/>
            <a:r>
              <a:rPr lang="en-US" dirty="0" smtClean="0">
                <a:latin typeface="Times New Roman"/>
                <a:cs typeface="Times New Roman"/>
              </a:rPr>
              <a:t>There </a:t>
            </a:r>
            <a:r>
              <a:rPr lang="en-US" dirty="0">
                <a:latin typeface="Times New Roman"/>
                <a:cs typeface="Times New Roman"/>
              </a:rPr>
              <a:t>is no greater duty than to relieve someone’s pain and </a:t>
            </a:r>
            <a:r>
              <a:rPr lang="en-US" dirty="0" smtClean="0">
                <a:latin typeface="Times New Roman"/>
                <a:cs typeface="Times New Roman"/>
              </a:rPr>
              <a:t>distress</a:t>
            </a:r>
          </a:p>
          <a:p>
            <a:pPr lvl="1"/>
            <a:r>
              <a:rPr lang="en-US" dirty="0" smtClean="0">
                <a:latin typeface="Times New Roman"/>
                <a:cs typeface="Times New Roman"/>
              </a:rPr>
              <a:t>The </a:t>
            </a:r>
            <a:r>
              <a:rPr lang="en-US" dirty="0">
                <a:latin typeface="Times New Roman"/>
                <a:cs typeface="Times New Roman"/>
              </a:rPr>
              <a:t>follower of Christ must be like </a:t>
            </a:r>
            <a:r>
              <a:rPr lang="en-US" dirty="0" smtClean="0">
                <a:latin typeface="Times New Roman"/>
                <a:cs typeface="Times New Roman"/>
              </a:rPr>
              <a:t>God</a:t>
            </a:r>
            <a:endParaRPr lang="en-US" dirty="0">
              <a:latin typeface="Times New Roman"/>
              <a:cs typeface="Times New Roman"/>
            </a:endParaRPr>
          </a:p>
        </p:txBody>
      </p:sp>
    </p:spTree>
    <p:extLst>
      <p:ext uri="{BB962C8B-B14F-4D97-AF65-F5344CB8AC3E}">
        <p14:creationId xmlns:p14="http://schemas.microsoft.com/office/powerpoint/2010/main" val="1136037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181600" cy="762000"/>
          </a:xfrm>
        </p:spPr>
        <p:txBody>
          <a:bodyPr>
            <a:normAutofit fontScale="90000"/>
          </a:bodyPr>
          <a:lstStyle/>
          <a:p>
            <a:r>
              <a:rPr lang="en-US" dirty="0" smtClean="0">
                <a:latin typeface="Times New Roman"/>
                <a:cs typeface="Times New Roman"/>
              </a:rPr>
              <a:t>Jesus’ Defense:</a:t>
            </a:r>
            <a:endParaRPr lang="en-US" dirty="0">
              <a:latin typeface="Times New Roman"/>
              <a:cs typeface="Times New Roman"/>
            </a:endParaRPr>
          </a:p>
        </p:txBody>
      </p:sp>
      <p:sp>
        <p:nvSpPr>
          <p:cNvPr id="3" name="Content Placeholder 2"/>
          <p:cNvSpPr>
            <a:spLocks noGrp="1"/>
          </p:cNvSpPr>
          <p:nvPr>
            <p:ph idx="1"/>
          </p:nvPr>
        </p:nvSpPr>
        <p:spPr>
          <a:xfrm>
            <a:off x="76200" y="762000"/>
            <a:ext cx="5943600" cy="2819400"/>
          </a:xfrm>
        </p:spPr>
        <p:txBody>
          <a:bodyPr>
            <a:normAutofit/>
          </a:bodyPr>
          <a:lstStyle/>
          <a:p>
            <a:r>
              <a:rPr lang="en-US" sz="2800" dirty="0" smtClean="0">
                <a:latin typeface="Times New Roman"/>
                <a:cs typeface="Times New Roman"/>
              </a:rPr>
              <a:t>“Verily, Verily” #2 </a:t>
            </a:r>
          </a:p>
          <a:p>
            <a:r>
              <a:rPr lang="en-US" sz="2800" dirty="0" smtClean="0">
                <a:latin typeface="Times New Roman"/>
                <a:cs typeface="Times New Roman"/>
              </a:rPr>
              <a:t>“He </a:t>
            </a:r>
            <a:r>
              <a:rPr lang="en-US" sz="2800" dirty="0">
                <a:latin typeface="Times New Roman"/>
                <a:cs typeface="Times New Roman"/>
              </a:rPr>
              <a:t>that </a:t>
            </a:r>
            <a:r>
              <a:rPr lang="en-US" sz="2800" dirty="0" err="1">
                <a:latin typeface="Times New Roman"/>
                <a:cs typeface="Times New Roman"/>
              </a:rPr>
              <a:t>heareth</a:t>
            </a:r>
            <a:r>
              <a:rPr lang="en-US" sz="2800" dirty="0">
                <a:latin typeface="Times New Roman"/>
                <a:cs typeface="Times New Roman"/>
              </a:rPr>
              <a:t> my word, and believeth on him that sent me, hath </a:t>
            </a:r>
            <a:r>
              <a:rPr lang="en-US" sz="2800" u="sng" dirty="0">
                <a:latin typeface="Times New Roman"/>
                <a:cs typeface="Times New Roman"/>
              </a:rPr>
              <a:t>everlasting life</a:t>
            </a:r>
            <a:r>
              <a:rPr lang="en-US" sz="2800" dirty="0">
                <a:latin typeface="Times New Roman"/>
                <a:cs typeface="Times New Roman"/>
              </a:rPr>
              <a:t>, and shall not come into condemnation; but is passed from death unto life</a:t>
            </a:r>
            <a:r>
              <a:rPr lang="en-US" sz="2800" dirty="0" smtClean="0">
                <a:latin typeface="Times New Roman"/>
                <a:cs typeface="Times New Roman"/>
              </a:rPr>
              <a:t>.” 5:24</a:t>
            </a:r>
            <a:endParaRPr lang="en-US" sz="2800" dirty="0">
              <a:latin typeface="Times New Roman"/>
              <a:cs typeface="Times New Roman"/>
            </a:endParaRPr>
          </a:p>
        </p:txBody>
      </p:sp>
      <p:pic>
        <p:nvPicPr>
          <p:cNvPr id="4" name="Picture 3"/>
          <p:cNvPicPr>
            <a:picLocks noChangeAspect="1"/>
          </p:cNvPicPr>
          <p:nvPr/>
        </p:nvPicPr>
        <p:blipFill>
          <a:blip r:embed="rId2"/>
          <a:stretch>
            <a:fillRect/>
          </a:stretch>
        </p:blipFill>
        <p:spPr>
          <a:xfrm>
            <a:off x="6172200" y="152400"/>
            <a:ext cx="2832100" cy="3542431"/>
          </a:xfrm>
          <a:prstGeom prst="rect">
            <a:avLst/>
          </a:prstGeom>
        </p:spPr>
      </p:pic>
      <p:sp>
        <p:nvSpPr>
          <p:cNvPr id="5" name="TextBox 4"/>
          <p:cNvSpPr txBox="1"/>
          <p:nvPr/>
        </p:nvSpPr>
        <p:spPr>
          <a:xfrm>
            <a:off x="304800" y="3581400"/>
            <a:ext cx="8686800" cy="3139321"/>
          </a:xfrm>
          <a:prstGeom prst="rect">
            <a:avLst/>
          </a:prstGeom>
          <a:noFill/>
        </p:spPr>
        <p:txBody>
          <a:bodyPr wrap="square" rtlCol="0">
            <a:spAutoFit/>
          </a:bodyPr>
          <a:lstStyle/>
          <a:p>
            <a:r>
              <a:rPr lang="en-US" dirty="0">
                <a:solidFill>
                  <a:srgbClr val="FFFFFF"/>
                </a:solidFill>
                <a:latin typeface="Times New Roman"/>
                <a:cs typeface="Times New Roman"/>
              </a:rPr>
              <a:t>The OT makes it clear that life derives from the Father.  </a:t>
            </a:r>
            <a:endParaRPr lang="en-US"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He </a:t>
            </a:r>
            <a:r>
              <a:rPr lang="en-US" dirty="0">
                <a:solidFill>
                  <a:srgbClr val="FFFFFF"/>
                </a:solidFill>
                <a:latin typeface="Times New Roman"/>
                <a:cs typeface="Times New Roman"/>
              </a:rPr>
              <a:t>breathes life into men (Gen. 2:7</a:t>
            </a:r>
            <a:r>
              <a:rPr lang="en-US" dirty="0" smtClean="0">
                <a:solidFill>
                  <a:srgbClr val="FFFFFF"/>
                </a:solidFill>
                <a:latin typeface="Times New Roman"/>
                <a:cs typeface="Times New Roman"/>
              </a:rPr>
              <a:t>)</a:t>
            </a:r>
          </a:p>
          <a:p>
            <a:pPr marL="285750" indent="-285750">
              <a:buFont typeface="Arial"/>
              <a:buChar char="•"/>
            </a:pPr>
            <a:r>
              <a:rPr lang="en-US" dirty="0" smtClean="0">
                <a:solidFill>
                  <a:srgbClr val="FFFFFF"/>
                </a:solidFill>
                <a:latin typeface="Times New Roman"/>
                <a:cs typeface="Times New Roman"/>
              </a:rPr>
              <a:t>It’s a gift from him </a:t>
            </a:r>
            <a:r>
              <a:rPr lang="en-US" dirty="0">
                <a:solidFill>
                  <a:srgbClr val="FFFFFF"/>
                </a:solidFill>
                <a:latin typeface="Times New Roman"/>
                <a:cs typeface="Times New Roman"/>
              </a:rPr>
              <a:t>(Job 10:12; 33:4</a:t>
            </a:r>
            <a:r>
              <a:rPr lang="en-US" dirty="0" smtClean="0">
                <a:solidFill>
                  <a:srgbClr val="FFFFFF"/>
                </a:solidFill>
                <a:latin typeface="Times New Roman"/>
                <a:cs typeface="Times New Roman"/>
              </a:rPr>
              <a:t>)</a:t>
            </a:r>
          </a:p>
          <a:p>
            <a:pPr marL="285750" indent="-285750">
              <a:buFont typeface="Arial"/>
              <a:buChar char="•"/>
            </a:pPr>
            <a:r>
              <a:rPr lang="en-US" dirty="0" smtClean="0">
                <a:solidFill>
                  <a:srgbClr val="FFFFFF"/>
                </a:solidFill>
                <a:latin typeface="Times New Roman"/>
                <a:cs typeface="Times New Roman"/>
              </a:rPr>
              <a:t>He </a:t>
            </a:r>
            <a:r>
              <a:rPr lang="en-US" dirty="0">
                <a:solidFill>
                  <a:srgbClr val="FFFFFF"/>
                </a:solidFill>
                <a:latin typeface="Times New Roman"/>
                <a:cs typeface="Times New Roman"/>
              </a:rPr>
              <a:t>“is the fountain of life” (Ps. 36:9</a:t>
            </a:r>
            <a:r>
              <a:rPr lang="en-US" dirty="0" smtClean="0">
                <a:solidFill>
                  <a:srgbClr val="FFFFFF"/>
                </a:solidFill>
                <a:latin typeface="Times New Roman"/>
                <a:cs typeface="Times New Roman"/>
              </a:rPr>
              <a:t>)</a:t>
            </a:r>
          </a:p>
          <a:p>
            <a:pPr marL="285750" indent="-285750">
              <a:buFont typeface="Arial"/>
              <a:buChar char="•"/>
            </a:pPr>
            <a:r>
              <a:rPr lang="en-US" dirty="0" smtClean="0">
                <a:solidFill>
                  <a:srgbClr val="FFFFFF"/>
                </a:solidFill>
                <a:latin typeface="Times New Roman"/>
                <a:cs typeface="Times New Roman"/>
              </a:rPr>
              <a:t>Shows </a:t>
            </a:r>
            <a:r>
              <a:rPr lang="en-US" dirty="0">
                <a:solidFill>
                  <a:srgbClr val="FFFFFF"/>
                </a:solidFill>
                <a:latin typeface="Times New Roman"/>
                <a:cs typeface="Times New Roman"/>
              </a:rPr>
              <a:t>men “the path of life” (Ps. 16:11) </a:t>
            </a:r>
            <a:endParaRPr lang="en-US" dirty="0" smtClean="0">
              <a:solidFill>
                <a:srgbClr val="FFFFFF"/>
              </a:solidFill>
              <a:latin typeface="Times New Roman"/>
              <a:cs typeface="Times New Roman"/>
            </a:endParaRPr>
          </a:p>
          <a:p>
            <a:pPr marL="285750" indent="-285750">
              <a:buFont typeface="Arial"/>
              <a:buChar char="•"/>
            </a:pPr>
            <a:r>
              <a:rPr lang="en-US" dirty="0" smtClean="0">
                <a:solidFill>
                  <a:srgbClr val="FFFFFF"/>
                </a:solidFill>
                <a:latin typeface="Times New Roman"/>
                <a:cs typeface="Times New Roman"/>
              </a:rPr>
              <a:t>“</a:t>
            </a:r>
            <a:r>
              <a:rPr lang="en-US" dirty="0" err="1">
                <a:solidFill>
                  <a:srgbClr val="FFFFFF"/>
                </a:solidFill>
                <a:latin typeface="Times New Roman"/>
                <a:cs typeface="Times New Roman"/>
              </a:rPr>
              <a:t>holdeth</a:t>
            </a:r>
            <a:r>
              <a:rPr lang="en-US" dirty="0">
                <a:solidFill>
                  <a:srgbClr val="FFFFFF"/>
                </a:solidFill>
                <a:latin typeface="Times New Roman"/>
                <a:cs typeface="Times New Roman"/>
              </a:rPr>
              <a:t> our soul in life” (Ps. 66:9</a:t>
            </a:r>
            <a:r>
              <a:rPr lang="en-US" dirty="0" smtClean="0">
                <a:solidFill>
                  <a:srgbClr val="FFFFFF"/>
                </a:solidFill>
                <a:latin typeface="Times New Roman"/>
                <a:cs typeface="Times New Roman"/>
              </a:rPr>
              <a:t>) </a:t>
            </a:r>
          </a:p>
          <a:p>
            <a:pPr marL="285750" indent="-285750">
              <a:buFont typeface="Arial"/>
              <a:buChar char="•"/>
            </a:pPr>
            <a:r>
              <a:rPr lang="en-US" dirty="0" smtClean="0">
                <a:solidFill>
                  <a:srgbClr val="FFFFFF"/>
                </a:solidFill>
                <a:latin typeface="Times New Roman"/>
                <a:cs typeface="Times New Roman"/>
              </a:rPr>
              <a:t>Moses </a:t>
            </a:r>
            <a:r>
              <a:rPr lang="en-US" dirty="0">
                <a:solidFill>
                  <a:srgbClr val="FFFFFF"/>
                </a:solidFill>
                <a:latin typeface="Times New Roman"/>
                <a:cs typeface="Times New Roman"/>
              </a:rPr>
              <a:t>went so far as o say “he is thy life” (Deut. 30:20</a:t>
            </a:r>
            <a:r>
              <a:rPr lang="en-US" dirty="0" smtClean="0">
                <a:solidFill>
                  <a:srgbClr val="FFFFFF"/>
                </a:solidFill>
                <a:latin typeface="Times New Roman"/>
                <a:cs typeface="Times New Roman"/>
              </a:rPr>
              <a:t>)</a:t>
            </a:r>
          </a:p>
          <a:p>
            <a:pPr marL="285750" indent="-285750">
              <a:buFont typeface="Arial"/>
              <a:buChar char="•"/>
            </a:pPr>
            <a:r>
              <a:rPr lang="en-US" dirty="0" smtClean="0">
                <a:solidFill>
                  <a:srgbClr val="FFFFFF"/>
                </a:solidFill>
                <a:latin typeface="Times New Roman"/>
                <a:cs typeface="Times New Roman"/>
              </a:rPr>
              <a:t>The </a:t>
            </a:r>
            <a:r>
              <a:rPr lang="en-US" dirty="0">
                <a:solidFill>
                  <a:srgbClr val="FFFFFF"/>
                </a:solidFill>
                <a:latin typeface="Times New Roman"/>
                <a:cs typeface="Times New Roman"/>
              </a:rPr>
              <a:t>Psalmist speaks similarly, “Jehovah is the strength of my life” (Ps. 27:1</a:t>
            </a:r>
            <a:r>
              <a:rPr lang="en-US" dirty="0" smtClean="0">
                <a:solidFill>
                  <a:srgbClr val="FFFFFF"/>
                </a:solidFill>
                <a:latin typeface="Times New Roman"/>
                <a:cs typeface="Times New Roman"/>
              </a:rPr>
              <a:t>)</a:t>
            </a:r>
          </a:p>
          <a:p>
            <a:pPr marL="285750" indent="-285750">
              <a:buFont typeface="Arial"/>
              <a:buChar char="•"/>
            </a:pPr>
            <a:r>
              <a:rPr lang="en-US" dirty="0" smtClean="0">
                <a:solidFill>
                  <a:srgbClr val="FFFFFF"/>
                </a:solidFill>
                <a:latin typeface="Times New Roman"/>
                <a:cs typeface="Times New Roman"/>
              </a:rPr>
              <a:t>In </a:t>
            </a:r>
            <a:r>
              <a:rPr lang="en-US" dirty="0">
                <a:solidFill>
                  <a:srgbClr val="FFFFFF"/>
                </a:solidFill>
                <a:latin typeface="Times New Roman"/>
                <a:cs typeface="Times New Roman"/>
              </a:rPr>
              <a:t>the OT God alone can raise the dead and alone has the right to judge. “I, even I, am he and there is no god beside me: I kill and I make alive” (Deut. 2:</a:t>
            </a:r>
            <a:r>
              <a:rPr lang="en-US" dirty="0" smtClean="0">
                <a:solidFill>
                  <a:srgbClr val="FFFFFF"/>
                </a:solidFill>
                <a:latin typeface="Times New Roman"/>
                <a:cs typeface="Times New Roman"/>
              </a:rPr>
              <a:t>39; see also 1 </a:t>
            </a:r>
            <a:r>
              <a:rPr lang="en-US" dirty="0">
                <a:solidFill>
                  <a:srgbClr val="FFFFFF"/>
                </a:solidFill>
                <a:latin typeface="Times New Roman"/>
                <a:cs typeface="Times New Roman"/>
              </a:rPr>
              <a:t>Sam. 2:</a:t>
            </a:r>
            <a:r>
              <a:rPr lang="en-US" dirty="0" smtClean="0">
                <a:solidFill>
                  <a:srgbClr val="FFFFFF"/>
                </a:solidFill>
                <a:latin typeface="Times New Roman"/>
                <a:cs typeface="Times New Roman"/>
              </a:rPr>
              <a:t>6; 2 </a:t>
            </a:r>
            <a:r>
              <a:rPr lang="en-US" dirty="0">
                <a:solidFill>
                  <a:srgbClr val="FFFFFF"/>
                </a:solidFill>
                <a:latin typeface="Times New Roman"/>
                <a:cs typeface="Times New Roman"/>
              </a:rPr>
              <a:t>Ki. 5:6). </a:t>
            </a:r>
            <a:endParaRPr lang="en-US" dirty="0">
              <a:solidFill>
                <a:srgbClr val="FFFFFF"/>
              </a:solidFill>
              <a:latin typeface="Times New Roman"/>
              <a:cs typeface="Times New Roman"/>
            </a:endParaRPr>
          </a:p>
        </p:txBody>
      </p:sp>
    </p:spTree>
    <p:extLst>
      <p:ext uri="{BB962C8B-B14F-4D97-AF65-F5344CB8AC3E}">
        <p14:creationId xmlns:p14="http://schemas.microsoft.com/office/powerpoint/2010/main" val="738079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181600" cy="762000"/>
          </a:xfrm>
        </p:spPr>
        <p:txBody>
          <a:bodyPr>
            <a:normAutofit fontScale="90000"/>
          </a:bodyPr>
          <a:lstStyle/>
          <a:p>
            <a:r>
              <a:rPr lang="en-US" dirty="0" smtClean="0">
                <a:latin typeface="Times New Roman"/>
                <a:cs typeface="Times New Roman"/>
              </a:rPr>
              <a:t>Jesus’ Defense:</a:t>
            </a:r>
            <a:endParaRPr lang="en-US" dirty="0">
              <a:latin typeface="Times New Roman"/>
              <a:cs typeface="Times New Roman"/>
            </a:endParaRPr>
          </a:p>
        </p:txBody>
      </p:sp>
      <p:sp>
        <p:nvSpPr>
          <p:cNvPr id="3" name="Content Placeholder 2"/>
          <p:cNvSpPr>
            <a:spLocks noGrp="1"/>
          </p:cNvSpPr>
          <p:nvPr>
            <p:ph idx="1"/>
          </p:nvPr>
        </p:nvSpPr>
        <p:spPr>
          <a:xfrm>
            <a:off x="76200" y="685800"/>
            <a:ext cx="5943600" cy="2819400"/>
          </a:xfrm>
        </p:spPr>
        <p:txBody>
          <a:bodyPr>
            <a:normAutofit/>
          </a:bodyPr>
          <a:lstStyle/>
          <a:p>
            <a:r>
              <a:rPr lang="en-US" sz="2800" dirty="0" smtClean="0">
                <a:latin typeface="Times New Roman"/>
                <a:cs typeface="Times New Roman"/>
              </a:rPr>
              <a:t>“Verily, Verily” #3</a:t>
            </a:r>
          </a:p>
          <a:p>
            <a:r>
              <a:rPr lang="en-US" sz="2800" dirty="0">
                <a:latin typeface="Times New Roman"/>
                <a:cs typeface="Times New Roman"/>
              </a:rPr>
              <a:t>“</a:t>
            </a:r>
            <a:r>
              <a:rPr lang="en-US" sz="2800" i="1" dirty="0">
                <a:latin typeface="Times New Roman"/>
                <a:cs typeface="Times New Roman"/>
              </a:rPr>
              <a:t>Verily, verily, I say unto you, The hour is coming, and now is, when </a:t>
            </a:r>
            <a:r>
              <a:rPr lang="en-US" sz="2800" i="1" u="sng" dirty="0">
                <a:latin typeface="Times New Roman"/>
                <a:cs typeface="Times New Roman"/>
              </a:rPr>
              <a:t>the dea</a:t>
            </a:r>
            <a:r>
              <a:rPr lang="en-US" sz="2800" i="1" dirty="0">
                <a:latin typeface="Times New Roman"/>
                <a:cs typeface="Times New Roman"/>
              </a:rPr>
              <a:t>d shall hear the voice of the Son of God: and they that hear </a:t>
            </a:r>
            <a:r>
              <a:rPr lang="en-US" sz="2800" i="1" u="sng" dirty="0">
                <a:latin typeface="Times New Roman"/>
                <a:cs typeface="Times New Roman"/>
              </a:rPr>
              <a:t>shall liv</a:t>
            </a:r>
            <a:r>
              <a:rPr lang="en-US" sz="2800" i="1" dirty="0">
                <a:latin typeface="Times New Roman"/>
                <a:cs typeface="Times New Roman"/>
              </a:rPr>
              <a:t>e</a:t>
            </a:r>
            <a:r>
              <a:rPr lang="en-US" sz="2800" i="1" dirty="0" smtClean="0">
                <a:latin typeface="Times New Roman"/>
                <a:cs typeface="Times New Roman"/>
              </a:rPr>
              <a:t>.</a:t>
            </a:r>
            <a:r>
              <a:rPr lang="en-US" sz="2800" dirty="0" smtClean="0">
                <a:latin typeface="Times New Roman"/>
                <a:cs typeface="Times New Roman"/>
              </a:rPr>
              <a:t>” Jn. 5:25 </a:t>
            </a:r>
            <a:endParaRPr lang="en-US" sz="2800" dirty="0">
              <a:latin typeface="Times New Roman"/>
              <a:cs typeface="Times New Roman"/>
            </a:endParaRPr>
          </a:p>
        </p:txBody>
      </p:sp>
      <p:pic>
        <p:nvPicPr>
          <p:cNvPr id="4" name="Picture 3"/>
          <p:cNvPicPr>
            <a:picLocks noChangeAspect="1"/>
          </p:cNvPicPr>
          <p:nvPr/>
        </p:nvPicPr>
        <p:blipFill>
          <a:blip r:embed="rId3"/>
          <a:stretch>
            <a:fillRect/>
          </a:stretch>
        </p:blipFill>
        <p:spPr>
          <a:xfrm>
            <a:off x="6477000" y="152400"/>
            <a:ext cx="2527300" cy="3161183"/>
          </a:xfrm>
          <a:prstGeom prst="rect">
            <a:avLst/>
          </a:prstGeom>
        </p:spPr>
      </p:pic>
      <p:sp>
        <p:nvSpPr>
          <p:cNvPr id="5" name="TextBox 4"/>
          <p:cNvSpPr txBox="1"/>
          <p:nvPr/>
        </p:nvSpPr>
        <p:spPr>
          <a:xfrm>
            <a:off x="304800" y="3429000"/>
            <a:ext cx="8686800" cy="3477875"/>
          </a:xfrm>
          <a:prstGeom prst="rect">
            <a:avLst/>
          </a:prstGeom>
          <a:noFill/>
        </p:spPr>
        <p:txBody>
          <a:bodyPr wrap="square" rtlCol="0">
            <a:spAutoFit/>
          </a:bodyPr>
          <a:lstStyle/>
          <a:p>
            <a:r>
              <a:rPr lang="en-US" sz="2200" dirty="0">
                <a:solidFill>
                  <a:srgbClr val="FFFFFF"/>
                </a:solidFill>
                <a:latin typeface="Times New Roman"/>
                <a:cs typeface="Times New Roman"/>
              </a:rPr>
              <a:t>“As the Father </a:t>
            </a:r>
            <a:r>
              <a:rPr lang="en-US" sz="2200" dirty="0" err="1">
                <a:solidFill>
                  <a:srgbClr val="FFFFFF"/>
                </a:solidFill>
                <a:latin typeface="Times New Roman"/>
                <a:cs typeface="Times New Roman"/>
              </a:rPr>
              <a:t>raiseth</a:t>
            </a:r>
            <a:r>
              <a:rPr lang="en-US" sz="2200" dirty="0">
                <a:solidFill>
                  <a:srgbClr val="FFFFFF"/>
                </a:solidFill>
                <a:latin typeface="Times New Roman"/>
                <a:cs typeface="Times New Roman"/>
              </a:rPr>
              <a:t> up the dead, and </a:t>
            </a:r>
            <a:r>
              <a:rPr lang="en-US" sz="2200" dirty="0" err="1">
                <a:solidFill>
                  <a:srgbClr val="FFFFFF"/>
                </a:solidFill>
                <a:latin typeface="Times New Roman"/>
                <a:cs typeface="Times New Roman"/>
              </a:rPr>
              <a:t>quickeneth</a:t>
            </a:r>
            <a:r>
              <a:rPr lang="en-US" sz="2200" dirty="0">
                <a:solidFill>
                  <a:srgbClr val="FFFFFF"/>
                </a:solidFill>
                <a:latin typeface="Times New Roman"/>
                <a:cs typeface="Times New Roman"/>
              </a:rPr>
              <a:t> them; even so the Son </a:t>
            </a:r>
            <a:r>
              <a:rPr lang="en-US" sz="2200" dirty="0" err="1">
                <a:solidFill>
                  <a:srgbClr val="FFFFFF"/>
                </a:solidFill>
                <a:latin typeface="Times New Roman"/>
                <a:cs typeface="Times New Roman"/>
              </a:rPr>
              <a:t>quickeneth</a:t>
            </a:r>
            <a:r>
              <a:rPr lang="en-US" sz="2200" dirty="0">
                <a:solidFill>
                  <a:srgbClr val="FFFFFF"/>
                </a:solidFill>
                <a:latin typeface="Times New Roman"/>
                <a:cs typeface="Times New Roman"/>
              </a:rPr>
              <a:t> whom He will.” John 5:21</a:t>
            </a:r>
          </a:p>
          <a:p>
            <a:pPr lvl="1"/>
            <a:r>
              <a:rPr lang="en-US" sz="2200" dirty="0">
                <a:solidFill>
                  <a:srgbClr val="FFFFFF"/>
                </a:solidFill>
                <a:latin typeface="Times New Roman"/>
                <a:cs typeface="Times New Roman"/>
              </a:rPr>
              <a:t>The Sadducees (priests) dismissed this outright – to them there could be no resurrection. </a:t>
            </a:r>
          </a:p>
          <a:p>
            <a:pPr lvl="1"/>
            <a:r>
              <a:rPr lang="en-US" sz="2200" dirty="0">
                <a:solidFill>
                  <a:srgbClr val="FFFFFF"/>
                </a:solidFill>
                <a:latin typeface="Times New Roman"/>
                <a:cs typeface="Times New Roman"/>
              </a:rPr>
              <a:t>But the Pharisees did believe in the resurrection. </a:t>
            </a:r>
          </a:p>
          <a:p>
            <a:pPr lvl="1"/>
            <a:r>
              <a:rPr lang="en-US" sz="2200" dirty="0" smtClean="0">
                <a:solidFill>
                  <a:srgbClr val="FFFFFF"/>
                </a:solidFill>
                <a:latin typeface="Times New Roman"/>
                <a:cs typeface="Times New Roman"/>
              </a:rPr>
              <a:t>Dead </a:t>
            </a:r>
            <a:r>
              <a:rPr lang="en-US" sz="2200" dirty="0">
                <a:solidFill>
                  <a:srgbClr val="FFFFFF"/>
                </a:solidFill>
                <a:latin typeface="Times New Roman"/>
                <a:cs typeface="Times New Roman"/>
              </a:rPr>
              <a:t>bodies (paralytic) can come to life</a:t>
            </a:r>
          </a:p>
          <a:p>
            <a:pPr lvl="2"/>
            <a:r>
              <a:rPr lang="en-US" sz="2200" dirty="0">
                <a:solidFill>
                  <a:srgbClr val="FFFFFF"/>
                </a:solidFill>
                <a:latin typeface="Times New Roman"/>
                <a:cs typeface="Times New Roman"/>
              </a:rPr>
              <a:t>Spiritually dead people can be revived, those who:</a:t>
            </a:r>
          </a:p>
          <a:p>
            <a:pPr lvl="3"/>
            <a:r>
              <a:rPr lang="en-US" sz="2200" dirty="0">
                <a:solidFill>
                  <a:srgbClr val="FFFFFF"/>
                </a:solidFill>
                <a:latin typeface="Times New Roman"/>
                <a:cs typeface="Times New Roman"/>
              </a:rPr>
              <a:t>have stopped trying</a:t>
            </a:r>
          </a:p>
          <a:p>
            <a:pPr lvl="3"/>
            <a:r>
              <a:rPr lang="en-US" sz="2200" dirty="0">
                <a:solidFill>
                  <a:srgbClr val="FFFFFF"/>
                </a:solidFill>
                <a:latin typeface="Times New Roman"/>
                <a:cs typeface="Times New Roman"/>
              </a:rPr>
              <a:t>have stopped feeling</a:t>
            </a:r>
          </a:p>
          <a:p>
            <a:pPr lvl="3"/>
            <a:r>
              <a:rPr lang="en-US" sz="2200" dirty="0">
                <a:solidFill>
                  <a:srgbClr val="FFFFFF"/>
                </a:solidFill>
                <a:latin typeface="Times New Roman"/>
                <a:cs typeface="Times New Roman"/>
              </a:rPr>
              <a:t>have stopped </a:t>
            </a:r>
            <a:r>
              <a:rPr lang="en-US" sz="2200" dirty="0" smtClean="0">
                <a:solidFill>
                  <a:srgbClr val="FFFFFF"/>
                </a:solidFill>
                <a:latin typeface="Times New Roman"/>
                <a:cs typeface="Times New Roman"/>
              </a:rPr>
              <a:t>thinking</a:t>
            </a:r>
            <a:endParaRPr lang="en-US" sz="2200" dirty="0">
              <a:solidFill>
                <a:srgbClr val="FFFFFF"/>
              </a:solidFill>
              <a:latin typeface="Times New Roman"/>
              <a:cs typeface="Times New Roman"/>
            </a:endParaRPr>
          </a:p>
        </p:txBody>
      </p:sp>
    </p:spTree>
    <p:extLst>
      <p:ext uri="{BB962C8B-B14F-4D97-AF65-F5344CB8AC3E}">
        <p14:creationId xmlns:p14="http://schemas.microsoft.com/office/powerpoint/2010/main" val="822885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dirty="0" smtClean="0">
                <a:latin typeface="Times New Roman"/>
                <a:cs typeface="Times New Roman"/>
              </a:rPr>
              <a:t>Jesus’ Defense:</a:t>
            </a:r>
            <a:endParaRPr lang="en-US" dirty="0">
              <a:latin typeface="Times New Roman"/>
              <a:cs typeface="Times New Roman"/>
            </a:endParaRPr>
          </a:p>
        </p:txBody>
      </p:sp>
      <p:sp>
        <p:nvSpPr>
          <p:cNvPr id="3" name="Content Placeholder 2"/>
          <p:cNvSpPr>
            <a:spLocks noGrp="1"/>
          </p:cNvSpPr>
          <p:nvPr>
            <p:ph idx="1"/>
          </p:nvPr>
        </p:nvSpPr>
        <p:spPr>
          <a:xfrm>
            <a:off x="0" y="762000"/>
            <a:ext cx="9144000" cy="6096000"/>
          </a:xfrm>
        </p:spPr>
        <p:txBody>
          <a:bodyPr>
            <a:noAutofit/>
          </a:bodyPr>
          <a:lstStyle/>
          <a:p>
            <a:pPr marL="0" indent="0">
              <a:buNone/>
            </a:pPr>
            <a:r>
              <a:rPr lang="en-US" sz="2400" dirty="0" smtClean="0">
                <a:latin typeface="Times New Roman"/>
                <a:cs typeface="Times New Roman"/>
              </a:rPr>
              <a:t>“For </a:t>
            </a:r>
            <a:r>
              <a:rPr lang="en-US" sz="2400" dirty="0">
                <a:latin typeface="Times New Roman"/>
                <a:cs typeface="Times New Roman"/>
              </a:rPr>
              <a:t>the Father </a:t>
            </a:r>
            <a:r>
              <a:rPr lang="en-US" sz="2400" dirty="0" err="1">
                <a:latin typeface="Times New Roman"/>
                <a:cs typeface="Times New Roman"/>
              </a:rPr>
              <a:t>judgeth</a:t>
            </a:r>
            <a:r>
              <a:rPr lang="en-US" sz="2400" dirty="0">
                <a:latin typeface="Times New Roman"/>
                <a:cs typeface="Times New Roman"/>
              </a:rPr>
              <a:t> no man, but hath </a:t>
            </a:r>
            <a:r>
              <a:rPr lang="en-US" sz="2400" u="sng" dirty="0">
                <a:latin typeface="Times New Roman"/>
                <a:cs typeface="Times New Roman"/>
              </a:rPr>
              <a:t>committed all judgment unto the </a:t>
            </a:r>
            <a:r>
              <a:rPr lang="en-US" sz="2400" u="sng" dirty="0" smtClean="0">
                <a:latin typeface="Times New Roman"/>
                <a:cs typeface="Times New Roman"/>
              </a:rPr>
              <a:t>Son</a:t>
            </a:r>
            <a:r>
              <a:rPr lang="en-US" sz="2400" dirty="0" smtClean="0">
                <a:latin typeface="Times New Roman"/>
                <a:cs typeface="Times New Roman"/>
              </a:rPr>
              <a:t>” </a:t>
            </a:r>
            <a:r>
              <a:rPr lang="en-US" sz="2000" dirty="0" smtClean="0">
                <a:latin typeface="Times New Roman"/>
                <a:cs typeface="Times New Roman"/>
              </a:rPr>
              <a:t>Jn. 5:22 	</a:t>
            </a:r>
          </a:p>
          <a:p>
            <a:pPr marL="557784" lvl="1">
              <a:spcBef>
                <a:spcPts val="0"/>
              </a:spcBef>
            </a:pPr>
            <a:r>
              <a:rPr lang="en-US" sz="2000" dirty="0">
                <a:latin typeface="Times New Roman"/>
                <a:cs typeface="Times New Roman"/>
              </a:rPr>
              <a:t>In the OT judgment was so typically of God that He was spoken of as “the Judge of all the earth” (Gen. 18:25), </a:t>
            </a:r>
            <a:r>
              <a:rPr lang="en-US" sz="2000" dirty="0" smtClean="0">
                <a:latin typeface="Times New Roman"/>
                <a:cs typeface="Times New Roman"/>
              </a:rPr>
              <a:t>The </a:t>
            </a:r>
            <a:r>
              <a:rPr lang="en-US" sz="2000" dirty="0">
                <a:latin typeface="Times New Roman"/>
                <a:cs typeface="Times New Roman"/>
              </a:rPr>
              <a:t>final verdict is always his. </a:t>
            </a:r>
            <a:endParaRPr lang="en-US" sz="2000" dirty="0" smtClean="0">
              <a:latin typeface="Times New Roman"/>
              <a:cs typeface="Times New Roman"/>
            </a:endParaRPr>
          </a:p>
          <a:p>
            <a:pPr marL="557784" lvl="1">
              <a:spcBef>
                <a:spcPts val="0"/>
              </a:spcBef>
            </a:pPr>
            <a:r>
              <a:rPr lang="en-US" sz="2000" dirty="0" smtClean="0">
                <a:latin typeface="Times New Roman"/>
                <a:cs typeface="Times New Roman"/>
              </a:rPr>
              <a:t>Granting </a:t>
            </a:r>
            <a:r>
              <a:rPr lang="en-US" sz="2000" dirty="0">
                <a:latin typeface="Times New Roman"/>
                <a:cs typeface="Times New Roman"/>
              </a:rPr>
              <a:t>to the Son </a:t>
            </a:r>
            <a:r>
              <a:rPr lang="en-US" sz="2000" dirty="0" smtClean="0">
                <a:latin typeface="Times New Roman"/>
                <a:cs typeface="Times New Roman"/>
              </a:rPr>
              <a:t>the power of judgment would </a:t>
            </a:r>
            <a:r>
              <a:rPr lang="en-US" sz="2000" dirty="0">
                <a:latin typeface="Times New Roman"/>
                <a:cs typeface="Times New Roman"/>
              </a:rPr>
              <a:t>appear to the Jews not only impossible but blasphemy. </a:t>
            </a:r>
          </a:p>
          <a:p>
            <a:pPr marL="557784" lvl="1">
              <a:spcBef>
                <a:spcPts val="0"/>
              </a:spcBef>
            </a:pPr>
            <a:r>
              <a:rPr lang="en-US" sz="2000" dirty="0">
                <a:latin typeface="Times New Roman"/>
                <a:cs typeface="Times New Roman"/>
              </a:rPr>
              <a:t>Later Jewish thought </a:t>
            </a:r>
            <a:r>
              <a:rPr lang="en-US" sz="2000" dirty="0" smtClean="0">
                <a:latin typeface="Times New Roman"/>
                <a:cs typeface="Times New Roman"/>
              </a:rPr>
              <a:t>allowed </a:t>
            </a:r>
            <a:r>
              <a:rPr lang="en-US" sz="2000" dirty="0">
                <a:latin typeface="Times New Roman"/>
                <a:cs typeface="Times New Roman"/>
              </a:rPr>
              <a:t>the Son of Man to act as judge when bringing in the new age of God.  </a:t>
            </a:r>
            <a:endParaRPr lang="en-US" sz="2000" dirty="0" smtClean="0">
              <a:latin typeface="Times New Roman"/>
              <a:cs typeface="Times New Roman"/>
            </a:endParaRPr>
          </a:p>
          <a:p>
            <a:pPr marL="777240" lvl="2"/>
            <a:r>
              <a:rPr lang="en-US" sz="2000" dirty="0" smtClean="0">
                <a:latin typeface="Times New Roman"/>
                <a:cs typeface="Times New Roman"/>
              </a:rPr>
              <a:t>Enoch </a:t>
            </a:r>
            <a:r>
              <a:rPr lang="en-US" sz="2000" dirty="0">
                <a:latin typeface="Times New Roman"/>
                <a:cs typeface="Times New Roman"/>
              </a:rPr>
              <a:t>says of the Son of Man: “The sum of judgment was committed to him.” (</a:t>
            </a:r>
            <a:r>
              <a:rPr lang="en-US" sz="2000" i="1" dirty="0">
                <a:latin typeface="Times New Roman"/>
                <a:cs typeface="Times New Roman"/>
              </a:rPr>
              <a:t>Enoch</a:t>
            </a:r>
            <a:r>
              <a:rPr lang="en-US" sz="2000" dirty="0">
                <a:latin typeface="Times New Roman"/>
                <a:cs typeface="Times New Roman"/>
              </a:rPr>
              <a:t> 69:26, 27</a:t>
            </a:r>
            <a:r>
              <a:rPr lang="en-US" sz="2000" dirty="0" smtClean="0">
                <a:latin typeface="Times New Roman"/>
                <a:cs typeface="Times New Roman"/>
              </a:rPr>
              <a:t>)</a:t>
            </a:r>
          </a:p>
          <a:p>
            <a:pPr marL="777240" lvl="2"/>
            <a:r>
              <a:rPr lang="en-US" sz="2000" dirty="0" smtClean="0">
                <a:latin typeface="Times New Roman"/>
                <a:cs typeface="Times New Roman"/>
              </a:rPr>
              <a:t>This </a:t>
            </a:r>
            <a:r>
              <a:rPr lang="en-US" sz="2000" dirty="0">
                <a:latin typeface="Times New Roman"/>
                <a:cs typeface="Times New Roman"/>
              </a:rPr>
              <a:t>term has a long and cherished history. It was born in Daniel 7:1-</a:t>
            </a:r>
            <a:r>
              <a:rPr lang="en-US" sz="2000" dirty="0" smtClean="0">
                <a:latin typeface="Times New Roman"/>
                <a:cs typeface="Times New Roman"/>
              </a:rPr>
              <a:t>14 </a:t>
            </a:r>
          </a:p>
          <a:p>
            <a:pPr marL="1051560" lvl="3"/>
            <a:r>
              <a:rPr lang="en-US" dirty="0" smtClean="0">
                <a:latin typeface="Times New Roman"/>
                <a:cs typeface="Times New Roman"/>
              </a:rPr>
              <a:t>in </a:t>
            </a:r>
            <a:r>
              <a:rPr lang="en-US" dirty="0">
                <a:latin typeface="Times New Roman"/>
                <a:cs typeface="Times New Roman"/>
              </a:rPr>
              <a:t>a vision of a time of horrible terror and persecution when people were dominated by kingdoms that could only be described as beastly cruel. So savage they couldn’t be represented as </a:t>
            </a:r>
            <a:r>
              <a:rPr lang="en-US" dirty="0" smtClean="0">
                <a:latin typeface="Times New Roman"/>
                <a:cs typeface="Times New Roman"/>
              </a:rPr>
              <a:t>human. </a:t>
            </a:r>
          </a:p>
          <a:p>
            <a:pPr marL="1051560" lvl="3"/>
            <a:r>
              <a:rPr lang="en-US" dirty="0" smtClean="0">
                <a:latin typeface="Times New Roman"/>
                <a:cs typeface="Times New Roman"/>
              </a:rPr>
              <a:t>At </a:t>
            </a:r>
            <a:r>
              <a:rPr lang="en-US" dirty="0">
                <a:latin typeface="Times New Roman"/>
                <a:cs typeface="Times New Roman"/>
              </a:rPr>
              <a:t>the height of their cruelty appears a phenomenon to </a:t>
            </a:r>
            <a:r>
              <a:rPr lang="en-US" dirty="0" smtClean="0">
                <a:latin typeface="Times New Roman"/>
                <a:cs typeface="Times New Roman"/>
              </a:rPr>
              <a:t>stand up </a:t>
            </a:r>
            <a:r>
              <a:rPr lang="en-US" dirty="0">
                <a:latin typeface="Times New Roman"/>
                <a:cs typeface="Times New Roman"/>
              </a:rPr>
              <a:t>for the saints against the cruelty and savageness of their rulers. </a:t>
            </a:r>
            <a:endParaRPr lang="en-US" dirty="0" smtClean="0">
              <a:latin typeface="Times New Roman"/>
              <a:cs typeface="Times New Roman"/>
            </a:endParaRPr>
          </a:p>
          <a:p>
            <a:pPr marL="1051560" lvl="3"/>
            <a:r>
              <a:rPr lang="en-US" dirty="0" smtClean="0">
                <a:latin typeface="Times New Roman"/>
                <a:cs typeface="Times New Roman"/>
              </a:rPr>
              <a:t>Daniel </a:t>
            </a:r>
            <a:r>
              <a:rPr lang="en-US" dirty="0">
                <a:latin typeface="Times New Roman"/>
                <a:cs typeface="Times New Roman"/>
              </a:rPr>
              <a:t>calls their savior “the Son of man.” (Dan. 7:13) </a:t>
            </a:r>
            <a:r>
              <a:rPr lang="en-US" dirty="0" smtClean="0">
                <a:latin typeface="Times New Roman"/>
                <a:cs typeface="Times New Roman"/>
              </a:rPr>
              <a:t>The </a:t>
            </a:r>
            <a:r>
              <a:rPr lang="en-US" dirty="0">
                <a:latin typeface="Times New Roman"/>
                <a:cs typeface="Times New Roman"/>
              </a:rPr>
              <a:t>Jews understood this as a prediction of the coming Messiah. </a:t>
            </a:r>
            <a:endParaRPr lang="en-US" dirty="0" smtClean="0">
              <a:latin typeface="Times New Roman"/>
              <a:cs typeface="Times New Roman"/>
            </a:endParaRPr>
          </a:p>
        </p:txBody>
      </p:sp>
    </p:spTree>
    <p:extLst>
      <p:ext uri="{BB962C8B-B14F-4D97-AF65-F5344CB8AC3E}">
        <p14:creationId xmlns:p14="http://schemas.microsoft.com/office/powerpoint/2010/main" val="1947067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762000"/>
          </a:xfrm>
        </p:spPr>
        <p:txBody>
          <a:bodyPr>
            <a:normAutofit fontScale="90000"/>
          </a:bodyPr>
          <a:lstStyle/>
          <a:p>
            <a:r>
              <a:rPr lang="en-US" dirty="0" smtClean="0">
                <a:latin typeface="Times New Roman"/>
                <a:cs typeface="Times New Roman"/>
              </a:rPr>
              <a:t>Jesus’ Defense:</a:t>
            </a:r>
            <a:endParaRPr lang="en-US" dirty="0">
              <a:latin typeface="Times New Roman"/>
              <a:cs typeface="Times New Roman"/>
            </a:endParaRPr>
          </a:p>
        </p:txBody>
      </p:sp>
      <p:sp>
        <p:nvSpPr>
          <p:cNvPr id="3" name="Content Placeholder 2"/>
          <p:cNvSpPr>
            <a:spLocks noGrp="1"/>
          </p:cNvSpPr>
          <p:nvPr>
            <p:ph idx="1"/>
          </p:nvPr>
        </p:nvSpPr>
        <p:spPr>
          <a:xfrm>
            <a:off x="0" y="762000"/>
            <a:ext cx="9144000" cy="6096000"/>
          </a:xfrm>
        </p:spPr>
        <p:txBody>
          <a:bodyPr>
            <a:noAutofit/>
          </a:bodyPr>
          <a:lstStyle/>
          <a:p>
            <a:pPr marL="0" indent="0">
              <a:buNone/>
            </a:pPr>
            <a:r>
              <a:rPr lang="en-US" sz="2400" dirty="0" smtClean="0">
                <a:latin typeface="Times New Roman"/>
                <a:cs typeface="Times New Roman"/>
              </a:rPr>
              <a:t>“For </a:t>
            </a:r>
            <a:r>
              <a:rPr lang="en-US" sz="2400" dirty="0">
                <a:latin typeface="Times New Roman"/>
                <a:cs typeface="Times New Roman"/>
              </a:rPr>
              <a:t>the Father </a:t>
            </a:r>
            <a:r>
              <a:rPr lang="en-US" sz="2400" dirty="0" err="1">
                <a:latin typeface="Times New Roman"/>
                <a:cs typeface="Times New Roman"/>
              </a:rPr>
              <a:t>judgeth</a:t>
            </a:r>
            <a:r>
              <a:rPr lang="en-US" sz="2400" dirty="0">
                <a:latin typeface="Times New Roman"/>
                <a:cs typeface="Times New Roman"/>
              </a:rPr>
              <a:t> no man, but hath committed all judgment unto the </a:t>
            </a:r>
            <a:r>
              <a:rPr lang="en-US" sz="2400" dirty="0" smtClean="0">
                <a:latin typeface="Times New Roman"/>
                <a:cs typeface="Times New Roman"/>
              </a:rPr>
              <a:t>Son” </a:t>
            </a:r>
            <a:r>
              <a:rPr lang="en-US" sz="2000" dirty="0" smtClean="0">
                <a:latin typeface="Times New Roman"/>
                <a:cs typeface="Times New Roman"/>
              </a:rPr>
              <a:t>Jn. 5:22 	</a:t>
            </a:r>
          </a:p>
          <a:p>
            <a:pPr marL="557784" lvl="1"/>
            <a:r>
              <a:rPr lang="en-US" sz="2200" dirty="0" smtClean="0">
                <a:latin typeface="Times New Roman"/>
                <a:cs typeface="Times New Roman"/>
              </a:rPr>
              <a:t>When </a:t>
            </a:r>
            <a:r>
              <a:rPr lang="en-US" sz="2200" dirty="0">
                <a:latin typeface="Times New Roman"/>
                <a:cs typeface="Times New Roman"/>
              </a:rPr>
              <a:t>Jesus called himself the Son of Man, he was doing nothing less than call himself the Messiah.  </a:t>
            </a:r>
            <a:endParaRPr lang="en-US" sz="2200" dirty="0" smtClean="0">
              <a:latin typeface="Times New Roman"/>
              <a:cs typeface="Times New Roman"/>
            </a:endParaRPr>
          </a:p>
          <a:p>
            <a:pPr marL="777240" lvl="2"/>
            <a:r>
              <a:rPr lang="en-US" dirty="0" smtClean="0">
                <a:latin typeface="Times New Roman"/>
                <a:cs typeface="Times New Roman"/>
              </a:rPr>
              <a:t>The </a:t>
            </a:r>
            <a:r>
              <a:rPr lang="en-US" dirty="0">
                <a:latin typeface="Times New Roman"/>
                <a:cs typeface="Times New Roman"/>
              </a:rPr>
              <a:t>very miracle to the paralyzed man was a sign that Jesus was the Messiah.  </a:t>
            </a:r>
            <a:endParaRPr lang="en-US" dirty="0" smtClean="0">
              <a:latin typeface="Times New Roman"/>
              <a:cs typeface="Times New Roman"/>
            </a:endParaRPr>
          </a:p>
          <a:p>
            <a:pPr marL="1234440" lvl="3"/>
            <a:r>
              <a:rPr lang="en-US" dirty="0" smtClean="0">
                <a:latin typeface="Times New Roman"/>
                <a:cs typeface="Times New Roman"/>
              </a:rPr>
              <a:t>It </a:t>
            </a:r>
            <a:r>
              <a:rPr lang="en-US" dirty="0">
                <a:latin typeface="Times New Roman"/>
                <a:cs typeface="Times New Roman"/>
              </a:rPr>
              <a:t>was Isaiah’s picture of the new age of God that would usher in amazing changes so that “the lame man leap like a hart” (Isa. 35:6), </a:t>
            </a:r>
            <a:endParaRPr lang="en-US" dirty="0" smtClean="0">
              <a:latin typeface="Times New Roman"/>
              <a:cs typeface="Times New Roman"/>
            </a:endParaRPr>
          </a:p>
          <a:p>
            <a:pPr marL="1234440" lvl="3"/>
            <a:r>
              <a:rPr lang="en-US" dirty="0" smtClean="0">
                <a:latin typeface="Times New Roman"/>
                <a:cs typeface="Times New Roman"/>
              </a:rPr>
              <a:t>and </a:t>
            </a:r>
            <a:r>
              <a:rPr lang="en-US" dirty="0">
                <a:latin typeface="Times New Roman"/>
                <a:cs typeface="Times New Roman"/>
              </a:rPr>
              <a:t>Jeremiah’s vision of the blind and the lame be gathered in (Jeremiah 31:8,9)</a:t>
            </a:r>
            <a:r>
              <a:rPr lang="en-US" dirty="0" smtClean="0">
                <a:latin typeface="Times New Roman"/>
                <a:cs typeface="Times New Roman"/>
              </a:rPr>
              <a:t>.</a:t>
            </a:r>
          </a:p>
          <a:p>
            <a:pPr marL="777240" lvl="2"/>
            <a:r>
              <a:rPr lang="en-US" sz="2000" dirty="0" smtClean="0">
                <a:latin typeface="Times New Roman"/>
                <a:cs typeface="Times New Roman"/>
              </a:rPr>
              <a:t>This </a:t>
            </a:r>
            <a:r>
              <a:rPr lang="en-US" sz="2000" dirty="0">
                <a:latin typeface="Times New Roman"/>
                <a:cs typeface="Times New Roman"/>
              </a:rPr>
              <a:t>is Jesus’ favorite self-</a:t>
            </a:r>
            <a:r>
              <a:rPr lang="en-US" sz="2000" dirty="0" smtClean="0">
                <a:latin typeface="Times New Roman"/>
                <a:cs typeface="Times New Roman"/>
              </a:rPr>
              <a:t>designation (John </a:t>
            </a:r>
            <a:r>
              <a:rPr lang="en-US" sz="2000" dirty="0">
                <a:latin typeface="Times New Roman"/>
                <a:cs typeface="Times New Roman"/>
              </a:rPr>
              <a:t>1:51; 3:13,14; 5:27; 6:27,53, 62; 8:28; 9:35; 12:23, 34; 13:</a:t>
            </a:r>
            <a:r>
              <a:rPr lang="en-US" sz="2000" dirty="0" smtClean="0">
                <a:latin typeface="Times New Roman"/>
                <a:cs typeface="Times New Roman"/>
              </a:rPr>
              <a:t>31), </a:t>
            </a:r>
            <a:r>
              <a:rPr lang="en-US" sz="2000" dirty="0">
                <a:latin typeface="Times New Roman"/>
                <a:cs typeface="Times New Roman"/>
              </a:rPr>
              <a:t>occurring over eighty times. A term nobody else has claimed or has been applied to themselves. </a:t>
            </a:r>
            <a:endParaRPr lang="en-US" sz="2000" dirty="0" smtClean="0">
              <a:latin typeface="Times New Roman"/>
              <a:cs typeface="Times New Roman"/>
            </a:endParaRPr>
          </a:p>
          <a:p>
            <a:pPr marL="1051560" lvl="3"/>
            <a:r>
              <a:rPr lang="en-US" dirty="0" smtClean="0">
                <a:latin typeface="Times New Roman"/>
                <a:cs typeface="Times New Roman"/>
              </a:rPr>
              <a:t>The </a:t>
            </a:r>
            <a:r>
              <a:rPr lang="en-US" dirty="0">
                <a:latin typeface="Times New Roman"/>
                <a:cs typeface="Times New Roman"/>
              </a:rPr>
              <a:t>martyr Stephen (Acts 7:56) </a:t>
            </a:r>
            <a:r>
              <a:rPr lang="en-US" dirty="0" smtClean="0">
                <a:latin typeface="Times New Roman"/>
                <a:cs typeface="Times New Roman"/>
              </a:rPr>
              <a:t>recognized </a:t>
            </a:r>
            <a:r>
              <a:rPr lang="en-US" dirty="0">
                <a:latin typeface="Times New Roman"/>
                <a:cs typeface="Times New Roman"/>
              </a:rPr>
              <a:t>Jesus as the Son of man in his vision at his death. John’s aim in writing his Gospel was “that ye may believe that Jesus is the Christ, the Son of God” (20:31). </a:t>
            </a:r>
          </a:p>
        </p:txBody>
      </p:sp>
    </p:spTree>
    <p:extLst>
      <p:ext uri="{BB962C8B-B14F-4D97-AF65-F5344CB8AC3E}">
        <p14:creationId xmlns:p14="http://schemas.microsoft.com/office/powerpoint/2010/main" val="79292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1600" cy="685800"/>
          </a:xfrm>
        </p:spPr>
        <p:txBody>
          <a:bodyPr>
            <a:normAutofit fontScale="90000"/>
          </a:bodyPr>
          <a:lstStyle/>
          <a:p>
            <a:r>
              <a:rPr lang="en-US" dirty="0" smtClean="0">
                <a:latin typeface="Times New Roman"/>
                <a:cs typeface="Times New Roman"/>
              </a:rPr>
              <a:t>Jesus’ Defense:</a:t>
            </a:r>
            <a:endParaRPr lang="en-US" dirty="0">
              <a:latin typeface="Times New Roman"/>
              <a:cs typeface="Times New Roman"/>
            </a:endParaRPr>
          </a:p>
        </p:txBody>
      </p:sp>
      <p:sp>
        <p:nvSpPr>
          <p:cNvPr id="3" name="Content Placeholder 2"/>
          <p:cNvSpPr>
            <a:spLocks noGrp="1"/>
          </p:cNvSpPr>
          <p:nvPr>
            <p:ph idx="1"/>
          </p:nvPr>
        </p:nvSpPr>
        <p:spPr>
          <a:xfrm>
            <a:off x="76200" y="762000"/>
            <a:ext cx="8915400" cy="6096000"/>
          </a:xfrm>
        </p:spPr>
        <p:txBody>
          <a:bodyPr>
            <a:normAutofit fontScale="47500" lnSpcReduction="20000"/>
          </a:bodyPr>
          <a:lstStyle/>
          <a:p>
            <a:r>
              <a:rPr lang="en-US" sz="3600" dirty="0" smtClean="0">
                <a:latin typeface="Times New Roman"/>
                <a:cs typeface="Times New Roman"/>
              </a:rPr>
              <a:t>Justice </a:t>
            </a:r>
            <a:r>
              <a:rPr lang="en-US" sz="3600" dirty="0">
                <a:latin typeface="Times New Roman"/>
                <a:cs typeface="Times New Roman"/>
              </a:rPr>
              <a:t>demands two or three witnesses (Deut. 19:15). So Jesus </a:t>
            </a:r>
            <a:endParaRPr lang="en-US" sz="3600" dirty="0" smtClean="0">
              <a:latin typeface="Times New Roman"/>
              <a:cs typeface="Times New Roman"/>
            </a:endParaRPr>
          </a:p>
          <a:p>
            <a:pPr marL="0" indent="0">
              <a:buNone/>
            </a:pPr>
            <a:r>
              <a:rPr lang="en-US" sz="3600" dirty="0" smtClean="0">
                <a:latin typeface="Times New Roman"/>
                <a:cs typeface="Times New Roman"/>
              </a:rPr>
              <a:t>       presents </a:t>
            </a:r>
            <a:r>
              <a:rPr lang="en-US" sz="3600" dirty="0">
                <a:latin typeface="Times New Roman"/>
                <a:cs typeface="Times New Roman"/>
              </a:rPr>
              <a:t>his witnesses: </a:t>
            </a:r>
            <a:endParaRPr lang="en-US" sz="3600" dirty="0" smtClean="0">
              <a:latin typeface="Times New Roman"/>
              <a:cs typeface="Times New Roman"/>
            </a:endParaRPr>
          </a:p>
          <a:p>
            <a:pPr lvl="1"/>
            <a:r>
              <a:rPr lang="en-US" sz="3600" dirty="0" smtClean="0">
                <a:latin typeface="Times New Roman"/>
                <a:cs typeface="Times New Roman"/>
              </a:rPr>
              <a:t>1</a:t>
            </a:r>
            <a:r>
              <a:rPr lang="en-US" sz="3600" dirty="0">
                <a:latin typeface="Times New Roman"/>
                <a:cs typeface="Times New Roman"/>
              </a:rPr>
              <a:t>) the </a:t>
            </a:r>
            <a:r>
              <a:rPr lang="en-US" sz="3600" u="sng" dirty="0">
                <a:latin typeface="Times New Roman"/>
                <a:cs typeface="Times New Roman"/>
              </a:rPr>
              <a:t>Father</a:t>
            </a:r>
            <a:r>
              <a:rPr lang="en-US" sz="3600" dirty="0">
                <a:latin typeface="Times New Roman"/>
                <a:cs typeface="Times New Roman"/>
              </a:rPr>
              <a:t> </a:t>
            </a:r>
            <a:r>
              <a:rPr lang="en-US" sz="3600" i="1" dirty="0">
                <a:latin typeface="Times New Roman"/>
                <a:cs typeface="Times New Roman"/>
              </a:rPr>
              <a:t>5:32, </a:t>
            </a:r>
            <a:r>
              <a:rPr lang="en-US" sz="3600" i="1" dirty="0" smtClean="0">
                <a:latin typeface="Times New Roman"/>
                <a:cs typeface="Times New Roman"/>
              </a:rPr>
              <a:t>37</a:t>
            </a:r>
            <a:endParaRPr lang="en-US" sz="3600" dirty="0" smtClean="0">
              <a:latin typeface="Times New Roman"/>
              <a:cs typeface="Times New Roman"/>
            </a:endParaRPr>
          </a:p>
          <a:p>
            <a:pPr lvl="2"/>
            <a:r>
              <a:rPr lang="en-US" sz="3600" dirty="0">
                <a:latin typeface="Times New Roman"/>
                <a:cs typeface="Times New Roman"/>
              </a:rPr>
              <a:t>Because Jesus has the witness of God He is not troubled </a:t>
            </a:r>
            <a:endParaRPr lang="en-US" sz="3600" dirty="0" smtClean="0">
              <a:latin typeface="Times New Roman"/>
              <a:cs typeface="Times New Roman"/>
            </a:endParaRPr>
          </a:p>
          <a:p>
            <a:pPr marL="914400" lvl="2" indent="0">
              <a:buNone/>
            </a:pPr>
            <a:r>
              <a:rPr lang="en-US" sz="3600" dirty="0">
                <a:latin typeface="Times New Roman"/>
                <a:cs typeface="Times New Roman"/>
              </a:rPr>
              <a:t> </a:t>
            </a:r>
            <a:r>
              <a:rPr lang="en-US" sz="3600" dirty="0" smtClean="0">
                <a:latin typeface="Times New Roman"/>
                <a:cs typeface="Times New Roman"/>
              </a:rPr>
              <a:t>   by </a:t>
            </a:r>
            <a:r>
              <a:rPr lang="en-US" sz="3600" dirty="0">
                <a:latin typeface="Times New Roman"/>
                <a:cs typeface="Times New Roman"/>
              </a:rPr>
              <a:t>their opposition</a:t>
            </a:r>
            <a:r>
              <a:rPr lang="en-US" sz="3600" dirty="0" smtClean="0">
                <a:latin typeface="Times New Roman"/>
                <a:cs typeface="Times New Roman"/>
              </a:rPr>
              <a:t>.</a:t>
            </a:r>
          </a:p>
          <a:p>
            <a:pPr lvl="2"/>
            <a:r>
              <a:rPr lang="en-US" sz="3600" dirty="0">
                <a:latin typeface="Times New Roman"/>
                <a:cs typeface="Times New Roman"/>
              </a:rPr>
              <a:t>they had never seen God’s form, but Israel saw it </a:t>
            </a:r>
            <a:endParaRPr lang="en-US" sz="3600" dirty="0" smtClean="0">
              <a:latin typeface="Times New Roman"/>
              <a:cs typeface="Times New Roman"/>
            </a:endParaRPr>
          </a:p>
          <a:p>
            <a:pPr marL="914400" lvl="2" indent="0">
              <a:buNone/>
            </a:pPr>
            <a:r>
              <a:rPr lang="en-US" sz="3600" dirty="0">
                <a:latin typeface="Times New Roman"/>
                <a:cs typeface="Times New Roman"/>
              </a:rPr>
              <a:t> </a:t>
            </a:r>
            <a:r>
              <a:rPr lang="en-US" sz="3600" dirty="0" smtClean="0">
                <a:latin typeface="Times New Roman"/>
                <a:cs typeface="Times New Roman"/>
              </a:rPr>
              <a:t>   (</a:t>
            </a:r>
            <a:r>
              <a:rPr lang="en-US" sz="3600" dirty="0">
                <a:latin typeface="Times New Roman"/>
                <a:cs typeface="Times New Roman"/>
              </a:rPr>
              <a:t>Gen. 32:30f) likewise they are not true Israelites. If </a:t>
            </a:r>
            <a:r>
              <a:rPr lang="en-US" sz="3600" dirty="0" smtClean="0">
                <a:latin typeface="Times New Roman"/>
                <a:cs typeface="Times New Roman"/>
              </a:rPr>
              <a:t>they</a:t>
            </a:r>
            <a:br>
              <a:rPr lang="en-US" sz="3600" dirty="0" smtClean="0">
                <a:latin typeface="Times New Roman"/>
                <a:cs typeface="Times New Roman"/>
              </a:rPr>
            </a:br>
            <a:r>
              <a:rPr lang="en-US" sz="3600" dirty="0" smtClean="0">
                <a:latin typeface="Times New Roman"/>
                <a:cs typeface="Times New Roman"/>
              </a:rPr>
              <a:t>    </a:t>
            </a:r>
            <a:r>
              <a:rPr lang="en-US" sz="3600" dirty="0">
                <a:latin typeface="Times New Roman"/>
                <a:cs typeface="Times New Roman"/>
              </a:rPr>
              <a:t>were, they would have seen God in Jesus (Jn. 14:9)</a:t>
            </a:r>
            <a:endParaRPr lang="en-US" sz="3600" dirty="0" smtClean="0">
              <a:latin typeface="Times New Roman"/>
              <a:cs typeface="Times New Roman"/>
            </a:endParaRPr>
          </a:p>
          <a:p>
            <a:pPr lvl="1"/>
            <a:r>
              <a:rPr lang="en-US" sz="3600" dirty="0" smtClean="0">
                <a:latin typeface="Times New Roman"/>
                <a:cs typeface="Times New Roman"/>
              </a:rPr>
              <a:t>2</a:t>
            </a:r>
            <a:r>
              <a:rPr lang="en-US" sz="3600" dirty="0">
                <a:latin typeface="Times New Roman"/>
                <a:cs typeface="Times New Roman"/>
              </a:rPr>
              <a:t>) </a:t>
            </a:r>
            <a:r>
              <a:rPr lang="en-US" sz="3600" u="sng" dirty="0">
                <a:latin typeface="Times New Roman"/>
                <a:cs typeface="Times New Roman"/>
              </a:rPr>
              <a:t>John the Baptist </a:t>
            </a:r>
            <a:r>
              <a:rPr lang="en-US" sz="3600" i="1" dirty="0">
                <a:latin typeface="Times New Roman"/>
                <a:cs typeface="Times New Roman"/>
              </a:rPr>
              <a:t>5:33</a:t>
            </a:r>
            <a:r>
              <a:rPr lang="en-US" sz="3600" dirty="0">
                <a:latin typeface="Times New Roman"/>
                <a:cs typeface="Times New Roman"/>
              </a:rPr>
              <a:t>; 1:19, 20, 26; 29, 35, </a:t>
            </a:r>
            <a:r>
              <a:rPr lang="en-US" sz="3600" dirty="0" smtClean="0">
                <a:latin typeface="Times New Roman"/>
                <a:cs typeface="Times New Roman"/>
              </a:rPr>
              <a:t>36</a:t>
            </a:r>
          </a:p>
          <a:p>
            <a:pPr lvl="1"/>
            <a:r>
              <a:rPr lang="en-US" sz="3600" dirty="0" smtClean="0">
                <a:latin typeface="Times New Roman"/>
                <a:cs typeface="Times New Roman"/>
              </a:rPr>
              <a:t>3</a:t>
            </a:r>
            <a:r>
              <a:rPr lang="en-US" sz="3600" dirty="0">
                <a:latin typeface="Times New Roman"/>
                <a:cs typeface="Times New Roman"/>
              </a:rPr>
              <a:t>) </a:t>
            </a:r>
            <a:r>
              <a:rPr lang="en-US" sz="3600" u="sng" dirty="0" smtClean="0">
                <a:latin typeface="Times New Roman"/>
                <a:cs typeface="Times New Roman"/>
              </a:rPr>
              <a:t>Jesus’ </a:t>
            </a:r>
            <a:r>
              <a:rPr lang="en-US" sz="3600" u="sng" dirty="0">
                <a:latin typeface="Times New Roman"/>
                <a:cs typeface="Times New Roman"/>
              </a:rPr>
              <a:t>works</a:t>
            </a:r>
            <a:r>
              <a:rPr lang="en-US" sz="3600" dirty="0">
                <a:latin typeface="Times New Roman"/>
                <a:cs typeface="Times New Roman"/>
              </a:rPr>
              <a:t> </a:t>
            </a:r>
            <a:r>
              <a:rPr lang="en-US" sz="3600" i="1" dirty="0">
                <a:latin typeface="Times New Roman"/>
                <a:cs typeface="Times New Roman"/>
              </a:rPr>
              <a:t>5:</a:t>
            </a:r>
            <a:r>
              <a:rPr lang="en-US" sz="3600" i="1" dirty="0" smtClean="0">
                <a:latin typeface="Times New Roman"/>
                <a:cs typeface="Times New Roman"/>
              </a:rPr>
              <a:t>36</a:t>
            </a:r>
            <a:r>
              <a:rPr lang="en-US" sz="3600" dirty="0" smtClean="0">
                <a:latin typeface="Times New Roman"/>
                <a:cs typeface="Times New Roman"/>
              </a:rPr>
              <a:t> </a:t>
            </a:r>
          </a:p>
          <a:p>
            <a:pPr lvl="2"/>
            <a:r>
              <a:rPr lang="en-US" sz="3600" dirty="0">
                <a:latin typeface="Times New Roman"/>
                <a:cs typeface="Times New Roman"/>
              </a:rPr>
              <a:t>The works that Jesus did are no ordinary works (15:24). They are the Father’s works, and, indeed, it is the Father abiding in Him who does them (14:10)</a:t>
            </a:r>
            <a:endParaRPr lang="en-US" sz="3600" dirty="0" smtClean="0">
              <a:latin typeface="Times New Roman"/>
              <a:cs typeface="Times New Roman"/>
            </a:endParaRPr>
          </a:p>
          <a:p>
            <a:pPr lvl="1"/>
            <a:r>
              <a:rPr lang="en-US" sz="3600" dirty="0" smtClean="0">
                <a:latin typeface="Times New Roman"/>
                <a:cs typeface="Times New Roman"/>
              </a:rPr>
              <a:t>4</a:t>
            </a:r>
            <a:r>
              <a:rPr lang="en-US" sz="3600" dirty="0">
                <a:latin typeface="Times New Roman"/>
                <a:cs typeface="Times New Roman"/>
              </a:rPr>
              <a:t>) </a:t>
            </a:r>
            <a:r>
              <a:rPr lang="en-US" sz="3600" u="sng" dirty="0">
                <a:latin typeface="Times New Roman"/>
                <a:cs typeface="Times New Roman"/>
              </a:rPr>
              <a:t>scripture</a:t>
            </a:r>
            <a:r>
              <a:rPr lang="en-US" sz="3600" dirty="0">
                <a:latin typeface="Times New Roman"/>
                <a:cs typeface="Times New Roman"/>
              </a:rPr>
              <a:t> </a:t>
            </a:r>
            <a:r>
              <a:rPr lang="en-US" sz="3600" i="1" dirty="0">
                <a:latin typeface="Times New Roman"/>
                <a:cs typeface="Times New Roman"/>
              </a:rPr>
              <a:t>5:</a:t>
            </a:r>
            <a:r>
              <a:rPr lang="en-US" sz="3600" i="1" dirty="0" smtClean="0">
                <a:latin typeface="Times New Roman"/>
                <a:cs typeface="Times New Roman"/>
              </a:rPr>
              <a:t>39</a:t>
            </a:r>
            <a:endParaRPr lang="en-US" sz="3600" dirty="0">
              <a:latin typeface="Times New Roman"/>
              <a:cs typeface="Times New Roman"/>
            </a:endParaRPr>
          </a:p>
          <a:p>
            <a:pPr lvl="2"/>
            <a:r>
              <a:rPr lang="en-US" sz="3600" dirty="0">
                <a:latin typeface="Times New Roman"/>
                <a:cs typeface="Times New Roman"/>
              </a:rPr>
              <a:t>they have not God’s word abiding in them (Jn. 15:7) whereas the Psalmist laid up God’s word in his heart (Ps. 119:11), but not them, they laid up their word’s in their heart.  If they had laid up God’s word they would have received the word of Jesus (Jn. 17:14).</a:t>
            </a:r>
            <a:endParaRPr lang="en-US" sz="3600" dirty="0" smtClean="0">
              <a:latin typeface="Times New Roman"/>
              <a:cs typeface="Times New Roman"/>
            </a:endParaRPr>
          </a:p>
          <a:p>
            <a:pPr lvl="1"/>
            <a:r>
              <a:rPr lang="en-US" sz="3600" dirty="0" smtClean="0">
                <a:latin typeface="Times New Roman"/>
                <a:cs typeface="Times New Roman"/>
              </a:rPr>
              <a:t>5</a:t>
            </a:r>
            <a:r>
              <a:rPr lang="en-US" sz="3600" dirty="0">
                <a:latin typeface="Times New Roman"/>
                <a:cs typeface="Times New Roman"/>
              </a:rPr>
              <a:t>) </a:t>
            </a:r>
            <a:r>
              <a:rPr lang="en-US" sz="3600" u="sng" dirty="0">
                <a:latin typeface="Times New Roman"/>
                <a:cs typeface="Times New Roman"/>
              </a:rPr>
              <a:t>Moses</a:t>
            </a:r>
            <a:r>
              <a:rPr lang="en-US" sz="3600" dirty="0">
                <a:latin typeface="Times New Roman"/>
                <a:cs typeface="Times New Roman"/>
              </a:rPr>
              <a:t> </a:t>
            </a:r>
            <a:r>
              <a:rPr lang="en-US" sz="3600" i="1" dirty="0">
                <a:latin typeface="Times New Roman"/>
                <a:cs typeface="Times New Roman"/>
              </a:rPr>
              <a:t>5:</a:t>
            </a:r>
            <a:r>
              <a:rPr lang="en-US" sz="3600" i="1" dirty="0" smtClean="0">
                <a:latin typeface="Times New Roman"/>
                <a:cs typeface="Times New Roman"/>
              </a:rPr>
              <a:t>46</a:t>
            </a:r>
            <a:endParaRPr lang="en-US" sz="3600" dirty="0">
              <a:latin typeface="Times New Roman"/>
              <a:cs typeface="Times New Roman"/>
            </a:endParaRPr>
          </a:p>
          <a:p>
            <a:pPr lvl="2"/>
            <a:r>
              <a:rPr lang="en-US" sz="3600" dirty="0">
                <a:latin typeface="Times New Roman"/>
                <a:cs typeface="Times New Roman"/>
              </a:rPr>
              <a:t>Because they had never heard God’s voice (as Moses had Ex. 33:11) hence they are not true followers of Moses, otherwise they would have heard God’s voice in Jesus (Jn. 3:34; 17:8)</a:t>
            </a:r>
            <a:endParaRPr lang="en-US" sz="3600" dirty="0" smtClean="0">
              <a:latin typeface="Times New Roman"/>
              <a:cs typeface="Times New Roman"/>
            </a:endParaRPr>
          </a:p>
          <a:p>
            <a:pPr lvl="1"/>
            <a:r>
              <a:rPr lang="en-US" sz="3600" dirty="0" smtClean="0">
                <a:latin typeface="Times New Roman"/>
                <a:cs typeface="Times New Roman"/>
              </a:rPr>
              <a:t>It </a:t>
            </a:r>
            <a:r>
              <a:rPr lang="en-US" sz="3600" dirty="0">
                <a:latin typeface="Times New Roman"/>
                <a:cs typeface="Times New Roman"/>
              </a:rPr>
              <a:t>is just as John had said in his prologue “He was in the world, and the world was made by him, and the world knew him not. He came unto his own, and his own received him not.” (John 1;10, 11)  </a:t>
            </a:r>
          </a:p>
          <a:p>
            <a:pPr marL="0" indent="0">
              <a:buNone/>
            </a:pPr>
            <a:endParaRPr lang="en-US" sz="2200" dirty="0" smtClean="0">
              <a:latin typeface="Times New Roman"/>
              <a:cs typeface="Times New Roman"/>
            </a:endParaRPr>
          </a:p>
        </p:txBody>
      </p:sp>
      <p:pic>
        <p:nvPicPr>
          <p:cNvPr id="4" name="Picture 3"/>
          <p:cNvPicPr>
            <a:picLocks noChangeAspect="1"/>
          </p:cNvPicPr>
          <p:nvPr/>
        </p:nvPicPr>
        <p:blipFill>
          <a:blip r:embed="rId3"/>
          <a:stretch>
            <a:fillRect/>
          </a:stretch>
        </p:blipFill>
        <p:spPr>
          <a:xfrm>
            <a:off x="6553200" y="152400"/>
            <a:ext cx="2451100" cy="3065871"/>
          </a:xfrm>
          <a:prstGeom prst="rect">
            <a:avLst/>
          </a:prstGeom>
        </p:spPr>
      </p:pic>
    </p:spTree>
    <p:extLst>
      <p:ext uri="{BB962C8B-B14F-4D97-AF65-F5344CB8AC3E}">
        <p14:creationId xmlns:p14="http://schemas.microsoft.com/office/powerpoint/2010/main" val="3915733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1905000"/>
            <a:ext cx="4724400" cy="3222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latin typeface="Times New Roman"/>
                <a:cs typeface="Times New Roman"/>
              </a:rPr>
              <a:t>“Take up thy bed and walk”</a:t>
            </a:r>
            <a:endParaRPr lang="en-US" dirty="0">
              <a:latin typeface="Times New Roman"/>
              <a:cs typeface="Times New Roman"/>
            </a:endParaRPr>
          </a:p>
        </p:txBody>
      </p:sp>
    </p:spTree>
    <p:extLst>
      <p:ext uri="{BB962C8B-B14F-4D97-AF65-F5344CB8AC3E}">
        <p14:creationId xmlns:p14="http://schemas.microsoft.com/office/powerpoint/2010/main" val="2190002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lstStyle/>
          <a:p>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err="1" smtClean="0"/>
              <a:t>vvv</a:t>
            </a:r>
            <a:endParaRPr lang="en-US" dirty="0"/>
          </a:p>
        </p:txBody>
      </p:sp>
      <p:pic>
        <p:nvPicPr>
          <p:cNvPr id="4" name="Picture 3"/>
          <p:cNvPicPr>
            <a:picLocks noChangeAspect="1"/>
          </p:cNvPicPr>
          <p:nvPr/>
        </p:nvPicPr>
        <p:blipFill>
          <a:blip r:embed="rId2"/>
          <a:stretch>
            <a:fillRect/>
          </a:stretch>
        </p:blipFill>
        <p:spPr>
          <a:xfrm>
            <a:off x="4343400" y="304800"/>
            <a:ext cx="4648200" cy="3187700"/>
          </a:xfrm>
          <a:prstGeom prst="rect">
            <a:avLst/>
          </a:prstGeom>
        </p:spPr>
      </p:pic>
    </p:spTree>
    <p:extLst>
      <p:ext uri="{BB962C8B-B14F-4D97-AF65-F5344CB8AC3E}">
        <p14:creationId xmlns:p14="http://schemas.microsoft.com/office/powerpoint/2010/main" val="25987681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endParaRPr lang="en-US" dirty="0"/>
          </a:p>
        </p:txBody>
      </p:sp>
      <p:sp>
        <p:nvSpPr>
          <p:cNvPr id="3" name="Content Placeholder 2"/>
          <p:cNvSpPr>
            <a:spLocks noGrp="1"/>
          </p:cNvSpPr>
          <p:nvPr>
            <p:ph idx="1"/>
          </p:nvPr>
        </p:nvSpPr>
        <p:spPr>
          <a:xfrm>
            <a:off x="457200" y="1600200"/>
            <a:ext cx="4953000" cy="5029200"/>
          </a:xfrm>
        </p:spPr>
        <p:txBody>
          <a:bodyPr/>
          <a:lstStyle/>
          <a:p>
            <a:r>
              <a:rPr lang="en-US" dirty="0" smtClean="0"/>
              <a:t>www</a:t>
            </a:r>
            <a:endParaRPr lang="en-US" dirty="0"/>
          </a:p>
        </p:txBody>
      </p:sp>
      <p:pic>
        <p:nvPicPr>
          <p:cNvPr id="4" name="Picture 3"/>
          <p:cNvPicPr>
            <a:picLocks noChangeAspect="1"/>
          </p:cNvPicPr>
          <p:nvPr/>
        </p:nvPicPr>
        <p:blipFill>
          <a:blip r:embed="rId2"/>
          <a:stretch>
            <a:fillRect/>
          </a:stretch>
        </p:blipFill>
        <p:spPr>
          <a:xfrm>
            <a:off x="5334000" y="0"/>
            <a:ext cx="3810000" cy="3149600"/>
          </a:xfrm>
          <a:prstGeom prst="rect">
            <a:avLst/>
          </a:prstGeom>
        </p:spPr>
      </p:pic>
    </p:spTree>
    <p:extLst>
      <p:ext uri="{BB962C8B-B14F-4D97-AF65-F5344CB8AC3E}">
        <p14:creationId xmlns:p14="http://schemas.microsoft.com/office/powerpoint/2010/main" val="34893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048000" cy="1143000"/>
          </a:xfrm>
        </p:spPr>
        <p:txBody>
          <a:bodyPr/>
          <a:lstStyle/>
          <a:p>
            <a:endParaRPr lang="en-US" dirty="0"/>
          </a:p>
        </p:txBody>
      </p:sp>
      <p:sp>
        <p:nvSpPr>
          <p:cNvPr id="3" name="Content Placeholder 2"/>
          <p:cNvSpPr>
            <a:spLocks noGrp="1"/>
          </p:cNvSpPr>
          <p:nvPr>
            <p:ph idx="1"/>
          </p:nvPr>
        </p:nvSpPr>
        <p:spPr>
          <a:xfrm>
            <a:off x="457200" y="1600200"/>
            <a:ext cx="3276600" cy="4525963"/>
          </a:xfrm>
        </p:spPr>
        <p:txBody>
          <a:bodyPr/>
          <a:lstStyle/>
          <a:p>
            <a:r>
              <a:rPr lang="en-US" dirty="0" smtClean="0"/>
              <a:t>www</a:t>
            </a:r>
            <a:endParaRPr lang="en-US" dirty="0"/>
          </a:p>
        </p:txBody>
      </p:sp>
      <p:pic>
        <p:nvPicPr>
          <p:cNvPr id="4" name="Picture 3"/>
          <p:cNvPicPr>
            <a:picLocks noChangeAspect="1"/>
          </p:cNvPicPr>
          <p:nvPr/>
        </p:nvPicPr>
        <p:blipFill>
          <a:blip r:embed="rId2"/>
          <a:stretch>
            <a:fillRect/>
          </a:stretch>
        </p:blipFill>
        <p:spPr>
          <a:xfrm>
            <a:off x="4648200" y="152400"/>
            <a:ext cx="4368800" cy="2900883"/>
          </a:xfrm>
          <a:prstGeom prst="rect">
            <a:avLst/>
          </a:prstGeom>
        </p:spPr>
      </p:pic>
    </p:spTree>
    <p:extLst>
      <p:ext uri="{BB962C8B-B14F-4D97-AF65-F5344CB8AC3E}">
        <p14:creationId xmlns:p14="http://schemas.microsoft.com/office/powerpoint/2010/main" val="388751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52400"/>
            <a:ext cx="4953000" cy="990600"/>
          </a:xfrm>
        </p:spPr>
        <p:txBody>
          <a:bodyPr/>
          <a:lstStyle/>
          <a:p>
            <a:r>
              <a:rPr lang="en-US" dirty="0" smtClean="0">
                <a:latin typeface="Times New Roman"/>
                <a:cs typeface="Times New Roman"/>
              </a:rPr>
              <a:t>Bethesda</a:t>
            </a:r>
            <a:endParaRPr lang="en-US" dirty="0">
              <a:latin typeface="Times New Roman"/>
              <a:cs typeface="Times New Roman"/>
            </a:endParaRPr>
          </a:p>
        </p:txBody>
      </p:sp>
      <p:sp>
        <p:nvSpPr>
          <p:cNvPr id="3" name="Content Placeholder 2"/>
          <p:cNvSpPr>
            <a:spLocks noGrp="1"/>
          </p:cNvSpPr>
          <p:nvPr>
            <p:ph idx="1"/>
          </p:nvPr>
        </p:nvSpPr>
        <p:spPr>
          <a:xfrm>
            <a:off x="3581400" y="1036637"/>
            <a:ext cx="5334000" cy="5211763"/>
          </a:xfrm>
        </p:spPr>
        <p:txBody>
          <a:bodyPr>
            <a:normAutofit fontScale="85000" lnSpcReduction="10000"/>
          </a:bodyPr>
          <a:lstStyle/>
          <a:p>
            <a:r>
              <a:rPr lang="en-US" dirty="0" smtClean="0">
                <a:latin typeface="Times New Roman"/>
                <a:cs typeface="Times New Roman"/>
              </a:rPr>
              <a:t>1</a:t>
            </a:r>
            <a:r>
              <a:rPr lang="en-US" baseline="30000" dirty="0" smtClean="0">
                <a:latin typeface="Times New Roman"/>
                <a:cs typeface="Times New Roman"/>
              </a:rPr>
              <a:t>st</a:t>
            </a:r>
            <a:r>
              <a:rPr lang="en-US" dirty="0" smtClean="0">
                <a:latin typeface="Times New Roman"/>
                <a:cs typeface="Times New Roman"/>
              </a:rPr>
              <a:t>. Century BC, natural caves to the east of the two pools were turned into small baths</a:t>
            </a:r>
          </a:p>
          <a:p>
            <a:pPr>
              <a:spcBef>
                <a:spcPts val="1320"/>
              </a:spcBef>
            </a:pPr>
            <a:r>
              <a:rPr lang="en-US" dirty="0" smtClean="0">
                <a:latin typeface="Times New Roman"/>
                <a:cs typeface="Times New Roman"/>
              </a:rPr>
              <a:t>They became </a:t>
            </a:r>
            <a:r>
              <a:rPr lang="en-US" dirty="0" smtClean="0">
                <a:latin typeface="Times New Roman"/>
                <a:cs typeface="Times New Roman"/>
              </a:rPr>
              <a:t>part of an </a:t>
            </a:r>
            <a:r>
              <a:rPr lang="en-US" dirty="0" err="1" smtClean="0">
                <a:latin typeface="Times New Roman"/>
                <a:cs typeface="Times New Roman"/>
              </a:rPr>
              <a:t>asclepieion</a:t>
            </a:r>
            <a:r>
              <a:rPr lang="en-US" dirty="0" smtClean="0">
                <a:latin typeface="Times New Roman"/>
                <a:cs typeface="Times New Roman"/>
              </a:rPr>
              <a:t> (a place of healing for the Roman god Asclepius).</a:t>
            </a:r>
          </a:p>
          <a:p>
            <a:pPr>
              <a:spcBef>
                <a:spcPts val="1320"/>
              </a:spcBef>
            </a:pPr>
            <a:r>
              <a:rPr lang="en-US" dirty="0" smtClean="0">
                <a:latin typeface="Times New Roman"/>
                <a:cs typeface="Times New Roman"/>
              </a:rPr>
              <a:t>At mid 1</a:t>
            </a:r>
            <a:r>
              <a:rPr lang="en-US" baseline="30000" dirty="0" smtClean="0">
                <a:latin typeface="Times New Roman"/>
                <a:cs typeface="Times New Roman"/>
              </a:rPr>
              <a:t>st</a:t>
            </a:r>
            <a:r>
              <a:rPr lang="en-US" dirty="0" smtClean="0">
                <a:latin typeface="Times New Roman"/>
                <a:cs typeface="Times New Roman"/>
              </a:rPr>
              <a:t>. Century AD, Agrippa expanded the city walls bringing the pools within the city, turning it into a large temple</a:t>
            </a:r>
          </a:p>
          <a:p>
            <a:pPr marL="0" indent="0">
              <a:spcBef>
                <a:spcPts val="1320"/>
              </a:spcBef>
              <a:buNone/>
            </a:pPr>
            <a:endParaRPr lang="en-US" dirty="0">
              <a:latin typeface="Times New Roman"/>
              <a:cs typeface="Times New Roman"/>
            </a:endParaRPr>
          </a:p>
          <a:p>
            <a:pPr marL="0" indent="0">
              <a:spcBef>
                <a:spcPts val="1320"/>
              </a:spcBef>
              <a:buNone/>
            </a:pPr>
            <a:r>
              <a:rPr lang="en-US" dirty="0" smtClean="0">
                <a:latin typeface="Times New Roman"/>
                <a:cs typeface="Times New Roman"/>
              </a:rPr>
              <a:t>Pictured are those ruins today</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0" y="0"/>
            <a:ext cx="3247292" cy="2133600"/>
          </a:xfrm>
          <a:prstGeom prst="rect">
            <a:avLst/>
          </a:prstGeom>
        </p:spPr>
      </p:pic>
      <p:pic>
        <p:nvPicPr>
          <p:cNvPr id="5" name="Picture 4"/>
          <p:cNvPicPr>
            <a:picLocks noChangeAspect="1"/>
          </p:cNvPicPr>
          <p:nvPr/>
        </p:nvPicPr>
        <p:blipFill>
          <a:blip r:embed="rId4"/>
          <a:stretch>
            <a:fillRect/>
          </a:stretch>
        </p:blipFill>
        <p:spPr>
          <a:xfrm>
            <a:off x="0" y="2057400"/>
            <a:ext cx="3390900" cy="2543175"/>
          </a:xfrm>
          <a:prstGeom prst="rect">
            <a:avLst/>
          </a:prstGeom>
        </p:spPr>
      </p:pic>
      <p:pic>
        <p:nvPicPr>
          <p:cNvPr id="6" name="Picture 5"/>
          <p:cNvPicPr>
            <a:picLocks noChangeAspect="1"/>
          </p:cNvPicPr>
          <p:nvPr/>
        </p:nvPicPr>
        <p:blipFill>
          <a:blip r:embed="rId5"/>
          <a:stretch>
            <a:fillRect/>
          </a:stretch>
        </p:blipFill>
        <p:spPr>
          <a:xfrm>
            <a:off x="0" y="4533900"/>
            <a:ext cx="3505200" cy="2324100"/>
          </a:xfrm>
          <a:prstGeom prst="rect">
            <a:avLst/>
          </a:prstGeom>
        </p:spPr>
      </p:pic>
    </p:spTree>
    <p:extLst>
      <p:ext uri="{BB962C8B-B14F-4D97-AF65-F5344CB8AC3E}">
        <p14:creationId xmlns:p14="http://schemas.microsoft.com/office/powerpoint/2010/main" val="3251953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lstStyle/>
          <a:p>
            <a:endParaRPr lang="en-US" dirty="0"/>
          </a:p>
        </p:txBody>
      </p:sp>
      <p:sp>
        <p:nvSpPr>
          <p:cNvPr id="3" name="Content Placeholder 2"/>
          <p:cNvSpPr>
            <a:spLocks noGrp="1"/>
          </p:cNvSpPr>
          <p:nvPr>
            <p:ph idx="1"/>
          </p:nvPr>
        </p:nvSpPr>
        <p:spPr>
          <a:xfrm>
            <a:off x="457200" y="1600200"/>
            <a:ext cx="3200400" cy="4525963"/>
          </a:xfrm>
        </p:spPr>
        <p:txBody>
          <a:bodyPr/>
          <a:lstStyle/>
          <a:p>
            <a:r>
              <a:rPr lang="en-US" dirty="0" smtClean="0"/>
              <a:t>www</a:t>
            </a:r>
            <a:endParaRPr lang="en-US" dirty="0"/>
          </a:p>
        </p:txBody>
      </p:sp>
      <p:pic>
        <p:nvPicPr>
          <p:cNvPr id="4" name="Picture 3"/>
          <p:cNvPicPr>
            <a:picLocks noChangeAspect="1"/>
          </p:cNvPicPr>
          <p:nvPr/>
        </p:nvPicPr>
        <p:blipFill>
          <a:blip r:embed="rId2"/>
          <a:stretch>
            <a:fillRect/>
          </a:stretch>
        </p:blipFill>
        <p:spPr>
          <a:xfrm>
            <a:off x="4064000" y="152400"/>
            <a:ext cx="5080000" cy="3810000"/>
          </a:xfrm>
          <a:prstGeom prst="rect">
            <a:avLst/>
          </a:prstGeom>
        </p:spPr>
      </p:pic>
    </p:spTree>
    <p:extLst>
      <p:ext uri="{BB962C8B-B14F-4D97-AF65-F5344CB8AC3E}">
        <p14:creationId xmlns:p14="http://schemas.microsoft.com/office/powerpoint/2010/main" val="391990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lstStyle/>
          <a:p>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www</a:t>
            </a:r>
            <a:endParaRPr lang="en-US" dirty="0"/>
          </a:p>
        </p:txBody>
      </p:sp>
      <p:pic>
        <p:nvPicPr>
          <p:cNvPr id="4" name="Picture 3"/>
          <p:cNvPicPr>
            <a:picLocks noChangeAspect="1"/>
          </p:cNvPicPr>
          <p:nvPr/>
        </p:nvPicPr>
        <p:blipFill>
          <a:blip r:embed="rId2"/>
          <a:stretch>
            <a:fillRect/>
          </a:stretch>
        </p:blipFill>
        <p:spPr>
          <a:xfrm>
            <a:off x="6172200" y="228600"/>
            <a:ext cx="2679700" cy="3175000"/>
          </a:xfrm>
          <a:prstGeom prst="rect">
            <a:avLst/>
          </a:prstGeom>
        </p:spPr>
      </p:pic>
    </p:spTree>
    <p:extLst>
      <p:ext uri="{BB962C8B-B14F-4D97-AF65-F5344CB8AC3E}">
        <p14:creationId xmlns:p14="http://schemas.microsoft.com/office/powerpoint/2010/main" val="160459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76200"/>
            <a:ext cx="4191000" cy="6781800"/>
          </a:xfrm>
        </p:spPr>
        <p:txBody>
          <a:bodyPr>
            <a:normAutofit fontScale="92500" lnSpcReduction="20000"/>
          </a:bodyPr>
          <a:lstStyle/>
          <a:p>
            <a:r>
              <a:rPr lang="en-US" dirty="0" smtClean="0">
                <a:latin typeface="Times New Roman"/>
                <a:cs typeface="Times New Roman"/>
              </a:rPr>
              <a:t>After the Crusades, the temple was replaced with a church named in honor of Saint Anne (grandmother of Jesus)</a:t>
            </a:r>
          </a:p>
          <a:p>
            <a:pPr>
              <a:spcBef>
                <a:spcPts val="1224"/>
              </a:spcBef>
            </a:pPr>
            <a:r>
              <a:rPr lang="en-US" dirty="0" smtClean="0">
                <a:latin typeface="Times New Roman"/>
                <a:cs typeface="Times New Roman"/>
              </a:rPr>
              <a:t>That church was given to France who rebuilt it in the late 19</a:t>
            </a:r>
            <a:r>
              <a:rPr lang="en-US" baseline="30000" dirty="0" smtClean="0">
                <a:latin typeface="Times New Roman"/>
                <a:cs typeface="Times New Roman"/>
              </a:rPr>
              <a:t>th</a:t>
            </a:r>
            <a:r>
              <a:rPr lang="en-US" dirty="0" smtClean="0">
                <a:latin typeface="Times New Roman"/>
                <a:cs typeface="Times New Roman"/>
              </a:rPr>
              <a:t> century.</a:t>
            </a:r>
          </a:p>
          <a:p>
            <a:pPr>
              <a:spcBef>
                <a:spcPts val="1224"/>
              </a:spcBef>
            </a:pPr>
            <a:r>
              <a:rPr lang="en-US" dirty="0" smtClean="0">
                <a:latin typeface="Times New Roman"/>
                <a:cs typeface="Times New Roman"/>
              </a:rPr>
              <a:t>The location, history and archeology prove John description was correct:</a:t>
            </a:r>
          </a:p>
          <a:p>
            <a:pPr lvl="1"/>
            <a:r>
              <a:rPr lang="en-US" dirty="0" smtClean="0">
                <a:latin typeface="Times New Roman"/>
                <a:cs typeface="Times New Roman"/>
              </a:rPr>
              <a:t>In name</a:t>
            </a:r>
          </a:p>
          <a:p>
            <a:pPr lvl="1"/>
            <a:r>
              <a:rPr lang="en-US" dirty="0" smtClean="0">
                <a:latin typeface="Times New Roman"/>
                <a:cs typeface="Times New Roman"/>
              </a:rPr>
              <a:t>Location – near sheep Gate</a:t>
            </a:r>
          </a:p>
          <a:p>
            <a:pPr lvl="1"/>
            <a:r>
              <a:rPr lang="en-US" dirty="0" smtClean="0">
                <a:latin typeface="Times New Roman"/>
                <a:cs typeface="Times New Roman"/>
              </a:rPr>
              <a:t>Five porticos with running water</a:t>
            </a:r>
            <a:endParaRPr lang="en-US" dirty="0">
              <a:latin typeface="Times New Roman"/>
              <a:cs typeface="Times New Roman"/>
            </a:endParaRPr>
          </a:p>
        </p:txBody>
      </p:sp>
      <p:pic>
        <p:nvPicPr>
          <p:cNvPr id="4" name="Picture 3"/>
          <p:cNvPicPr>
            <a:picLocks noChangeAspect="1"/>
          </p:cNvPicPr>
          <p:nvPr/>
        </p:nvPicPr>
        <p:blipFill>
          <a:blip r:embed="rId3"/>
          <a:stretch>
            <a:fillRect/>
          </a:stretch>
        </p:blipFill>
        <p:spPr>
          <a:xfrm>
            <a:off x="25400" y="0"/>
            <a:ext cx="3219655" cy="2209800"/>
          </a:xfrm>
          <a:prstGeom prst="rect">
            <a:avLst/>
          </a:prstGeom>
        </p:spPr>
      </p:pic>
      <p:pic>
        <p:nvPicPr>
          <p:cNvPr id="5" name="Picture 4" descr="http://www.jerusalemviacrucis.org/images/animated%20crosses2.gif"/>
          <p:cNvPicPr/>
          <p:nvPr/>
        </p:nvPicPr>
        <p:blipFill>
          <a:blip r:embed="rId4">
            <a:extLst>
              <a:ext uri="{28A0092B-C50C-407E-A947-70E740481C1C}">
                <a14:useLocalDpi xmlns:a14="http://schemas.microsoft.com/office/drawing/2010/main" val="0"/>
              </a:ext>
            </a:extLst>
          </a:blip>
          <a:srcRect/>
          <a:stretch>
            <a:fillRect/>
          </a:stretch>
        </p:blipFill>
        <p:spPr bwMode="auto">
          <a:xfrm>
            <a:off x="236220" y="3200400"/>
            <a:ext cx="3878580" cy="3276600"/>
          </a:xfrm>
          <a:prstGeom prst="rect">
            <a:avLst/>
          </a:prstGeom>
          <a:noFill/>
          <a:ln>
            <a:noFill/>
          </a:ln>
          <a:extLst>
            <a:ext uri="{FAA26D3D-D897-4be2-8F04-BA451C77F1D7}">
              <ma14:placeholderFlag xmlns:ma14="http://schemas.microsoft.com/office/mac/drawingml/2011/main"/>
            </a:ext>
          </a:extLst>
        </p:spPr>
      </p:pic>
      <p:pic>
        <p:nvPicPr>
          <p:cNvPr id="6" name="Picture 5" descr="http://www.old-picture.com/europe/pictures/Stephens-Gate.jpg"/>
          <p:cNvPicPr/>
          <p:nvPr/>
        </p:nvPicPr>
        <p:blipFill>
          <a:blip r:embed="rId5">
            <a:extLst>
              <a:ext uri="{28A0092B-C50C-407E-A947-70E740481C1C}">
                <a14:useLocalDpi xmlns:a14="http://schemas.microsoft.com/office/drawing/2010/main" val="0"/>
              </a:ext>
            </a:extLst>
          </a:blip>
          <a:srcRect/>
          <a:stretch>
            <a:fillRect/>
          </a:stretch>
        </p:blipFill>
        <p:spPr bwMode="auto">
          <a:xfrm>
            <a:off x="3355340" y="914400"/>
            <a:ext cx="1521460" cy="204470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75419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Times New Roman"/>
                <a:cs typeface="Times New Roman"/>
              </a:rPr>
              <a:t>the setting</a:t>
            </a:r>
            <a:endParaRPr lang="en-US" dirty="0">
              <a:latin typeface="Times New Roman"/>
              <a:cs typeface="Times New Roman"/>
            </a:endParaRPr>
          </a:p>
        </p:txBody>
      </p:sp>
      <p:sp>
        <p:nvSpPr>
          <p:cNvPr id="3" name="Content Placeholder 2"/>
          <p:cNvSpPr>
            <a:spLocks noGrp="1"/>
          </p:cNvSpPr>
          <p:nvPr>
            <p:ph idx="1"/>
          </p:nvPr>
        </p:nvSpPr>
        <p:spPr>
          <a:xfrm>
            <a:off x="0" y="914400"/>
            <a:ext cx="9067800" cy="5715000"/>
          </a:xfrm>
        </p:spPr>
        <p:txBody>
          <a:bodyPr>
            <a:normAutofit lnSpcReduction="10000"/>
          </a:bodyPr>
          <a:lstStyle/>
          <a:p>
            <a:r>
              <a:rPr lang="en-US" dirty="0" smtClean="0">
                <a:latin typeface="Times New Roman"/>
                <a:cs typeface="Times New Roman"/>
              </a:rPr>
              <a:t>The 5</a:t>
            </a:r>
            <a:r>
              <a:rPr lang="en-US" baseline="30000" dirty="0" smtClean="0">
                <a:latin typeface="Times New Roman"/>
                <a:cs typeface="Times New Roman"/>
              </a:rPr>
              <a:t>th</a:t>
            </a:r>
            <a:r>
              <a:rPr lang="en-US" dirty="0" smtClean="0">
                <a:latin typeface="Times New Roman"/>
                <a:cs typeface="Times New Roman"/>
              </a:rPr>
              <a:t> chapter marks a major shift in John</a:t>
            </a:r>
          </a:p>
          <a:p>
            <a:pPr lvl="1"/>
            <a:r>
              <a:rPr lang="en-US" dirty="0" smtClean="0">
                <a:latin typeface="Times New Roman"/>
                <a:cs typeface="Times New Roman"/>
              </a:rPr>
              <a:t>In his prologue (</a:t>
            </a:r>
            <a:r>
              <a:rPr lang="en-US" dirty="0" err="1" smtClean="0">
                <a:latin typeface="Times New Roman"/>
                <a:cs typeface="Times New Roman"/>
              </a:rPr>
              <a:t>Chapt</a:t>
            </a:r>
            <a:r>
              <a:rPr lang="en-US" dirty="0" smtClean="0">
                <a:latin typeface="Times New Roman"/>
                <a:cs typeface="Times New Roman"/>
              </a:rPr>
              <a:t>. 1) he introduces his theology of Jesus (who he is and why he was rejected)</a:t>
            </a:r>
          </a:p>
          <a:p>
            <a:pPr lvl="1"/>
            <a:r>
              <a:rPr lang="en-US" dirty="0" smtClean="0">
                <a:latin typeface="Times New Roman"/>
                <a:cs typeface="Times New Roman"/>
              </a:rPr>
              <a:t>Chapters 1-4 Jesus launches his ministry with individuals:</a:t>
            </a:r>
          </a:p>
          <a:p>
            <a:pPr lvl="2"/>
            <a:r>
              <a:rPr lang="en-US" dirty="0" smtClean="0">
                <a:latin typeface="Times New Roman"/>
                <a:cs typeface="Times New Roman"/>
              </a:rPr>
              <a:t>his disciples</a:t>
            </a:r>
          </a:p>
          <a:p>
            <a:pPr lvl="2"/>
            <a:r>
              <a:rPr lang="en-US" dirty="0" smtClean="0">
                <a:latin typeface="Times New Roman"/>
                <a:cs typeface="Times New Roman"/>
              </a:rPr>
              <a:t>Galileans</a:t>
            </a:r>
          </a:p>
          <a:p>
            <a:pPr lvl="2"/>
            <a:r>
              <a:rPr lang="en-US" dirty="0" smtClean="0">
                <a:latin typeface="Times New Roman"/>
                <a:cs typeface="Times New Roman"/>
              </a:rPr>
              <a:t>Judah</a:t>
            </a:r>
          </a:p>
          <a:p>
            <a:pPr lvl="3"/>
            <a:r>
              <a:rPr lang="en-US" dirty="0" smtClean="0">
                <a:latin typeface="Times New Roman"/>
                <a:cs typeface="Times New Roman"/>
              </a:rPr>
              <a:t>Temple cleansing</a:t>
            </a:r>
          </a:p>
          <a:p>
            <a:pPr lvl="3"/>
            <a:r>
              <a:rPr lang="en-US" dirty="0" smtClean="0">
                <a:latin typeface="Times New Roman"/>
                <a:cs typeface="Times New Roman"/>
              </a:rPr>
              <a:t>Nicodemus</a:t>
            </a:r>
          </a:p>
          <a:p>
            <a:pPr lvl="2"/>
            <a:r>
              <a:rPr lang="en-US" dirty="0" smtClean="0">
                <a:latin typeface="Times New Roman"/>
                <a:cs typeface="Times New Roman"/>
              </a:rPr>
              <a:t>Samaritans</a:t>
            </a:r>
          </a:p>
          <a:p>
            <a:pPr lvl="3"/>
            <a:r>
              <a:rPr lang="en-US" dirty="0" smtClean="0">
                <a:latin typeface="Times New Roman"/>
                <a:cs typeface="Times New Roman"/>
              </a:rPr>
              <a:t>Woman at the well</a:t>
            </a:r>
          </a:p>
          <a:p>
            <a:pPr lvl="1"/>
            <a:r>
              <a:rPr lang="en-US" dirty="0" smtClean="0">
                <a:latin typeface="Times New Roman"/>
                <a:cs typeface="Times New Roman"/>
              </a:rPr>
              <a:t>Chapter 5 –the hostility and violent rejection from his own kinsmen begins.  </a:t>
            </a:r>
            <a:endParaRPr lang="en-US" dirty="0">
              <a:latin typeface="Times New Roman"/>
              <a:cs typeface="Times New Roman"/>
            </a:endParaRPr>
          </a:p>
        </p:txBody>
      </p:sp>
    </p:spTree>
    <p:extLst>
      <p:ext uri="{BB962C8B-B14F-4D97-AF65-F5344CB8AC3E}">
        <p14:creationId xmlns:p14="http://schemas.microsoft.com/office/powerpoint/2010/main" val="357825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latin typeface="Times New Roman"/>
                <a:cs typeface="Times New Roman"/>
              </a:rPr>
              <a:t>The paralytic at Bethesda</a:t>
            </a:r>
            <a:endParaRPr lang="en-US" sz="4000" dirty="0">
              <a:latin typeface="Times New Roman"/>
              <a:cs typeface="Times New Roman"/>
            </a:endParaRPr>
          </a:p>
        </p:txBody>
      </p:sp>
      <p:sp>
        <p:nvSpPr>
          <p:cNvPr id="3" name="Content Placeholder 2"/>
          <p:cNvSpPr>
            <a:spLocks noGrp="1"/>
          </p:cNvSpPr>
          <p:nvPr>
            <p:ph idx="1"/>
          </p:nvPr>
        </p:nvSpPr>
        <p:spPr>
          <a:xfrm>
            <a:off x="3505200" y="990600"/>
            <a:ext cx="5181600" cy="4648200"/>
          </a:xfrm>
        </p:spPr>
        <p:txBody>
          <a:bodyPr>
            <a:noAutofit/>
          </a:bodyPr>
          <a:lstStyle/>
          <a:p>
            <a:pPr marL="0" indent="0">
              <a:buNone/>
            </a:pPr>
            <a:r>
              <a:rPr lang="en-US" sz="2400" dirty="0" smtClean="0">
                <a:latin typeface="Times New Roman"/>
                <a:cs typeface="Times New Roman"/>
              </a:rPr>
              <a:t>Vss. 1-5 “</a:t>
            </a:r>
            <a:r>
              <a:rPr lang="en-US" sz="2400" i="1" dirty="0" smtClean="0">
                <a:latin typeface="Times New Roman"/>
                <a:cs typeface="Times New Roman"/>
              </a:rPr>
              <a:t>Soon </a:t>
            </a:r>
            <a:r>
              <a:rPr lang="en-US" sz="2400" i="1" dirty="0">
                <a:latin typeface="Times New Roman"/>
                <a:cs typeface="Times New Roman"/>
              </a:rPr>
              <a:t>another Feast came around and Jesus was back in Jerusalem. Near the Sheep Gate in Jerusalem there was a pool, in Hebrew called Bethesda, with five alcoves. Hundreds of sick people—blind, crippled, paralyzed—were in these alcoves. One man had been an invalid there for thirty-eight years. </a:t>
            </a:r>
            <a:endParaRPr lang="en-US" sz="2400" i="1" dirty="0" smtClean="0">
              <a:latin typeface="Times New Roman"/>
              <a:cs typeface="Times New Roman"/>
            </a:endParaRPr>
          </a:p>
          <a:p>
            <a:pPr>
              <a:spcBef>
                <a:spcPts val="1176"/>
              </a:spcBef>
            </a:pPr>
            <a:endParaRPr lang="en-US" sz="2400" baseline="30000" dirty="0">
              <a:latin typeface="Times New Roman"/>
              <a:cs typeface="Times New Roman"/>
            </a:endParaRPr>
          </a:p>
        </p:txBody>
      </p:sp>
      <p:pic>
        <p:nvPicPr>
          <p:cNvPr id="4" name="Picture 3"/>
          <p:cNvPicPr>
            <a:picLocks noChangeAspect="1"/>
          </p:cNvPicPr>
          <p:nvPr/>
        </p:nvPicPr>
        <p:blipFill>
          <a:blip r:embed="rId3"/>
          <a:stretch>
            <a:fillRect/>
          </a:stretch>
        </p:blipFill>
        <p:spPr>
          <a:xfrm>
            <a:off x="86670" y="1219200"/>
            <a:ext cx="3294632" cy="4495800"/>
          </a:xfrm>
          <a:prstGeom prst="rect">
            <a:avLst/>
          </a:prstGeom>
        </p:spPr>
      </p:pic>
    </p:spTree>
    <p:extLst>
      <p:ext uri="{BB962C8B-B14F-4D97-AF65-F5344CB8AC3E}">
        <p14:creationId xmlns:p14="http://schemas.microsoft.com/office/powerpoint/2010/main" val="2237226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724400" cy="1905000"/>
          </a:xfrm>
        </p:spPr>
        <p:txBody>
          <a:bodyPr>
            <a:noAutofit/>
          </a:bodyPr>
          <a:lstStyle/>
          <a:p>
            <a:pPr algn="l"/>
            <a:r>
              <a:rPr lang="en-US" sz="2800" i="1" dirty="0">
                <a:latin typeface="Times New Roman"/>
                <a:cs typeface="Times New Roman"/>
              </a:rPr>
              <a:t>When Jesus saw him stretched out by the pool and knew how long he had been there, he said, “Do you want to get well?</a:t>
            </a:r>
            <a:r>
              <a:rPr lang="en-US" sz="2800" i="1" dirty="0" smtClean="0">
                <a:latin typeface="Times New Roman"/>
                <a:cs typeface="Times New Roman"/>
              </a:rPr>
              <a:t>”  vs. 6</a:t>
            </a:r>
            <a:endParaRPr lang="en-US" sz="2800" dirty="0">
              <a:latin typeface="Times New Roman"/>
              <a:cs typeface="Times New Roman"/>
            </a:endParaRPr>
          </a:p>
        </p:txBody>
      </p:sp>
      <p:sp>
        <p:nvSpPr>
          <p:cNvPr id="3" name="Content Placeholder 2"/>
          <p:cNvSpPr>
            <a:spLocks noGrp="1"/>
          </p:cNvSpPr>
          <p:nvPr>
            <p:ph idx="1"/>
          </p:nvPr>
        </p:nvSpPr>
        <p:spPr>
          <a:xfrm>
            <a:off x="304800" y="1981200"/>
            <a:ext cx="4191000" cy="4144963"/>
          </a:xfrm>
        </p:spPr>
        <p:txBody>
          <a:bodyPr/>
          <a:lstStyle/>
          <a:p>
            <a:endParaRPr lang="en-US" dirty="0"/>
          </a:p>
        </p:txBody>
      </p:sp>
      <p:pic>
        <p:nvPicPr>
          <p:cNvPr id="4" name="Picture 3"/>
          <p:cNvPicPr>
            <a:picLocks noChangeAspect="1"/>
          </p:cNvPicPr>
          <p:nvPr/>
        </p:nvPicPr>
        <p:blipFill>
          <a:blip r:embed="rId3"/>
          <a:stretch>
            <a:fillRect/>
          </a:stretch>
        </p:blipFill>
        <p:spPr>
          <a:xfrm>
            <a:off x="4851400" y="76200"/>
            <a:ext cx="4064000" cy="3214255"/>
          </a:xfrm>
          <a:prstGeom prst="rect">
            <a:avLst/>
          </a:prstGeom>
        </p:spPr>
      </p:pic>
    </p:spTree>
    <p:extLst>
      <p:ext uri="{BB962C8B-B14F-4D97-AF65-F5344CB8AC3E}">
        <p14:creationId xmlns:p14="http://schemas.microsoft.com/office/powerpoint/2010/main" val="3301846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dirty="0" smtClean="0">
                <a:latin typeface="Times New Roman"/>
                <a:cs typeface="Times New Roman"/>
              </a:rPr>
              <a:t>The Power of Faith:</a:t>
            </a:r>
            <a:endParaRPr lang="en-US" sz="3600" dirty="0">
              <a:latin typeface="Times New Roman"/>
              <a:cs typeface="Times New Roman"/>
            </a:endParaRPr>
          </a:p>
        </p:txBody>
      </p:sp>
      <p:sp>
        <p:nvSpPr>
          <p:cNvPr id="3" name="Content Placeholder 2"/>
          <p:cNvSpPr>
            <a:spLocks noGrp="1"/>
          </p:cNvSpPr>
          <p:nvPr>
            <p:ph idx="1"/>
          </p:nvPr>
        </p:nvSpPr>
        <p:spPr>
          <a:xfrm>
            <a:off x="228600" y="838200"/>
            <a:ext cx="8686800" cy="5715000"/>
          </a:xfrm>
        </p:spPr>
        <p:txBody>
          <a:bodyPr>
            <a:normAutofit fontScale="25000" lnSpcReduction="20000"/>
          </a:bodyPr>
          <a:lstStyle/>
          <a:p>
            <a:pPr marL="0" indent="0">
              <a:lnSpc>
                <a:spcPct val="120000"/>
              </a:lnSpc>
              <a:spcBef>
                <a:spcPts val="600"/>
              </a:spcBef>
              <a:buNone/>
            </a:pPr>
            <a:r>
              <a:rPr lang="en-US" sz="8000" dirty="0">
                <a:latin typeface="Times New Roman"/>
                <a:cs typeface="Times New Roman"/>
              </a:rPr>
              <a:t>Heb. 11:</a:t>
            </a:r>
          </a:p>
          <a:p>
            <a:pPr marL="164592" indent="-164592">
              <a:lnSpc>
                <a:spcPct val="120000"/>
              </a:lnSpc>
              <a:spcBef>
                <a:spcPts val="600"/>
              </a:spcBef>
            </a:pPr>
            <a:r>
              <a:rPr lang="en-US" sz="5900" dirty="0">
                <a:latin typeface="Times New Roman"/>
                <a:cs typeface="Times New Roman"/>
              </a:rPr>
              <a:t> </a:t>
            </a:r>
            <a:r>
              <a:rPr lang="en-US" sz="5900" dirty="0" smtClean="0">
                <a:latin typeface="Times New Roman"/>
                <a:cs typeface="Times New Roman"/>
              </a:rPr>
              <a:t>  </a:t>
            </a:r>
            <a:r>
              <a:rPr lang="en-US" sz="7200" dirty="0" smtClean="0">
                <a:latin typeface="Times New Roman"/>
                <a:cs typeface="Times New Roman"/>
              </a:rPr>
              <a:t>What </a:t>
            </a:r>
            <a:r>
              <a:rPr lang="en-US" sz="7200" dirty="0">
                <a:latin typeface="Times New Roman"/>
                <a:cs typeface="Times New Roman"/>
              </a:rPr>
              <a:t>Faith can do… provide evidence of things unseen - vs. 1</a:t>
            </a:r>
          </a:p>
          <a:p>
            <a:pPr lvl="0">
              <a:lnSpc>
                <a:spcPct val="120000"/>
              </a:lnSpc>
              <a:spcBef>
                <a:spcPts val="600"/>
              </a:spcBef>
            </a:pPr>
            <a:r>
              <a:rPr lang="en-US" sz="7200" b="1" dirty="0">
                <a:latin typeface="Times New Roman"/>
                <a:cs typeface="Times New Roman"/>
              </a:rPr>
              <a:t>Elders</a:t>
            </a:r>
            <a:r>
              <a:rPr lang="en-US" sz="7200" dirty="0">
                <a:latin typeface="Times New Roman"/>
                <a:cs typeface="Times New Roman"/>
              </a:rPr>
              <a:t> were able to obtain success in the church – vs. 2</a:t>
            </a:r>
          </a:p>
          <a:p>
            <a:pPr lvl="0">
              <a:lnSpc>
                <a:spcPct val="120000"/>
              </a:lnSpc>
              <a:spcBef>
                <a:spcPts val="600"/>
              </a:spcBef>
            </a:pPr>
            <a:r>
              <a:rPr lang="en-US" sz="7200" dirty="0">
                <a:latin typeface="Times New Roman"/>
                <a:cs typeface="Times New Roman"/>
              </a:rPr>
              <a:t>Words </a:t>
            </a:r>
            <a:r>
              <a:rPr lang="en-US" sz="7200" dirty="0" smtClean="0">
                <a:latin typeface="Times New Roman"/>
                <a:cs typeface="Times New Roman"/>
              </a:rPr>
              <a:t>create </a:t>
            </a:r>
            <a:r>
              <a:rPr lang="en-US" sz="7200" dirty="0">
                <a:latin typeface="Times New Roman"/>
                <a:cs typeface="Times New Roman"/>
              </a:rPr>
              <a:t>reality, all that we see were the result of simply God’s words - vs. 3</a:t>
            </a:r>
          </a:p>
          <a:p>
            <a:pPr lvl="0">
              <a:lnSpc>
                <a:spcPct val="120000"/>
              </a:lnSpc>
              <a:spcBef>
                <a:spcPts val="600"/>
              </a:spcBef>
            </a:pPr>
            <a:r>
              <a:rPr lang="en-US" sz="7200" b="1" dirty="0">
                <a:latin typeface="Times New Roman"/>
                <a:cs typeface="Times New Roman"/>
              </a:rPr>
              <a:t>Abel</a:t>
            </a:r>
            <a:r>
              <a:rPr lang="en-US" sz="7200" dirty="0">
                <a:latin typeface="Times New Roman"/>
                <a:cs typeface="Times New Roman"/>
              </a:rPr>
              <a:t> acting on the words of God became righteous - vs. 4</a:t>
            </a:r>
          </a:p>
          <a:p>
            <a:pPr lvl="0">
              <a:lnSpc>
                <a:spcPct val="120000"/>
              </a:lnSpc>
              <a:spcBef>
                <a:spcPts val="600"/>
              </a:spcBef>
            </a:pPr>
            <a:r>
              <a:rPr lang="en-US" sz="7200" dirty="0">
                <a:latin typeface="Times New Roman"/>
                <a:cs typeface="Times New Roman"/>
              </a:rPr>
              <a:t>By believing, </a:t>
            </a:r>
            <a:r>
              <a:rPr lang="en-US" sz="7200" b="1" dirty="0">
                <a:latin typeface="Times New Roman"/>
                <a:cs typeface="Times New Roman"/>
              </a:rPr>
              <a:t>Enoch</a:t>
            </a:r>
            <a:r>
              <a:rPr lang="en-US" sz="7200" dirty="0">
                <a:latin typeface="Times New Roman"/>
                <a:cs typeface="Times New Roman"/>
              </a:rPr>
              <a:t> walked right into heaven – vs. 5</a:t>
            </a:r>
          </a:p>
          <a:p>
            <a:pPr lvl="0">
              <a:lnSpc>
                <a:spcPct val="120000"/>
              </a:lnSpc>
              <a:spcBef>
                <a:spcPts val="600"/>
              </a:spcBef>
            </a:pPr>
            <a:r>
              <a:rPr lang="en-US" sz="7200" b="1" dirty="0">
                <a:latin typeface="Times New Roman"/>
                <a:cs typeface="Times New Roman"/>
              </a:rPr>
              <a:t>Noah</a:t>
            </a:r>
            <a:r>
              <a:rPr lang="en-US" sz="7200" dirty="0">
                <a:latin typeface="Times New Roman"/>
                <a:cs typeface="Times New Roman"/>
              </a:rPr>
              <a:t>, by God’s word built his ark (120 yrs. a building, see Gen. 6:3, 7:6 SDABD p. 800) saved a remnant of life to a new world, became righteous, all by faith – vs. 7</a:t>
            </a:r>
          </a:p>
          <a:p>
            <a:pPr lvl="0">
              <a:lnSpc>
                <a:spcPct val="120000"/>
              </a:lnSpc>
              <a:spcBef>
                <a:spcPts val="600"/>
              </a:spcBef>
            </a:pPr>
            <a:r>
              <a:rPr lang="en-US" sz="7200" b="1" dirty="0">
                <a:latin typeface="Times New Roman"/>
                <a:cs typeface="Times New Roman"/>
              </a:rPr>
              <a:t>Abraham</a:t>
            </a:r>
            <a:r>
              <a:rPr lang="en-US" sz="7200" dirty="0">
                <a:latin typeface="Times New Roman"/>
                <a:cs typeface="Times New Roman"/>
              </a:rPr>
              <a:t>, heard God speak to him, and responded to his words, and became the father of God’s people, overcoming all his faithlessness – vss. 7-19</a:t>
            </a:r>
          </a:p>
          <a:p>
            <a:pPr lvl="0">
              <a:lnSpc>
                <a:spcPct val="120000"/>
              </a:lnSpc>
              <a:spcBef>
                <a:spcPts val="600"/>
              </a:spcBef>
            </a:pPr>
            <a:r>
              <a:rPr lang="en-US" sz="7200" b="1" dirty="0">
                <a:latin typeface="Times New Roman"/>
                <a:cs typeface="Times New Roman"/>
              </a:rPr>
              <a:t>Moses</a:t>
            </a:r>
            <a:r>
              <a:rPr lang="en-US" sz="7200" dirty="0">
                <a:latin typeface="Times New Roman"/>
                <a:cs typeface="Times New Roman"/>
              </a:rPr>
              <a:t>, accepted his heavenly birthright, leading his people out of Egypt and to the promised land – vss. 23-29</a:t>
            </a:r>
          </a:p>
          <a:p>
            <a:pPr lvl="0">
              <a:lnSpc>
                <a:spcPct val="120000"/>
              </a:lnSpc>
              <a:spcBef>
                <a:spcPts val="600"/>
              </a:spcBef>
            </a:pPr>
            <a:r>
              <a:rPr lang="en-US" sz="7200" b="1" dirty="0" err="1">
                <a:latin typeface="Times New Roman"/>
                <a:cs typeface="Times New Roman"/>
              </a:rPr>
              <a:t>Rahab</a:t>
            </a:r>
            <a:r>
              <a:rPr lang="en-US" sz="7200" dirty="0">
                <a:latin typeface="Times New Roman"/>
                <a:cs typeface="Times New Roman"/>
              </a:rPr>
              <a:t> (of questionable qualities) believed and was saved – vs. 31</a:t>
            </a:r>
          </a:p>
          <a:p>
            <a:pPr lvl="0">
              <a:lnSpc>
                <a:spcPct val="120000"/>
              </a:lnSpc>
              <a:spcBef>
                <a:spcPts val="600"/>
              </a:spcBef>
            </a:pPr>
            <a:r>
              <a:rPr lang="en-US" sz="7200" dirty="0">
                <a:latin typeface="Times New Roman"/>
                <a:cs typeface="Times New Roman"/>
              </a:rPr>
              <a:t>The same for </a:t>
            </a:r>
            <a:r>
              <a:rPr lang="en-US" sz="7200" b="1" dirty="0">
                <a:latin typeface="Times New Roman"/>
                <a:cs typeface="Times New Roman"/>
              </a:rPr>
              <a:t>Gideon</a:t>
            </a:r>
            <a:r>
              <a:rPr lang="en-US" sz="7200" dirty="0">
                <a:latin typeface="Times New Roman"/>
                <a:cs typeface="Times New Roman"/>
              </a:rPr>
              <a:t>, </a:t>
            </a:r>
            <a:r>
              <a:rPr lang="en-US" sz="7200" b="1" dirty="0">
                <a:latin typeface="Times New Roman"/>
                <a:cs typeface="Times New Roman"/>
              </a:rPr>
              <a:t>Samson</a:t>
            </a:r>
            <a:r>
              <a:rPr lang="en-US" sz="7200" dirty="0">
                <a:latin typeface="Times New Roman"/>
                <a:cs typeface="Times New Roman"/>
              </a:rPr>
              <a:t>, </a:t>
            </a:r>
            <a:r>
              <a:rPr lang="en-US" sz="7200" b="1" dirty="0">
                <a:latin typeface="Times New Roman"/>
                <a:cs typeface="Times New Roman"/>
              </a:rPr>
              <a:t>David</a:t>
            </a:r>
            <a:r>
              <a:rPr lang="en-US" sz="7200" dirty="0">
                <a:latin typeface="Times New Roman"/>
                <a:cs typeface="Times New Roman"/>
              </a:rPr>
              <a:t>, </a:t>
            </a:r>
            <a:r>
              <a:rPr lang="en-US" sz="7200" b="1" dirty="0">
                <a:latin typeface="Times New Roman"/>
                <a:cs typeface="Times New Roman"/>
              </a:rPr>
              <a:t>Samuel</a:t>
            </a:r>
            <a:r>
              <a:rPr lang="en-US" sz="7200" dirty="0">
                <a:latin typeface="Times New Roman"/>
                <a:cs typeface="Times New Roman"/>
              </a:rPr>
              <a:t>, and the prophets – vs. 32</a:t>
            </a:r>
          </a:p>
          <a:p>
            <a:pPr lvl="0">
              <a:lnSpc>
                <a:spcPct val="120000"/>
              </a:lnSpc>
              <a:spcBef>
                <a:spcPts val="600"/>
              </a:spcBef>
            </a:pPr>
            <a:r>
              <a:rPr lang="en-US" sz="7200" dirty="0">
                <a:latin typeface="Times New Roman"/>
                <a:cs typeface="Times New Roman"/>
              </a:rPr>
              <a:t>Faith overcomes all obstacles, turning ungodly into godly, unbelievers into believers – vss. 33-40</a:t>
            </a:r>
          </a:p>
          <a:p>
            <a:pPr lvl="0">
              <a:lnSpc>
                <a:spcPct val="120000"/>
              </a:lnSpc>
              <a:spcBef>
                <a:spcPts val="600"/>
              </a:spcBef>
            </a:pPr>
            <a:r>
              <a:rPr lang="en-US" sz="7200" dirty="0">
                <a:latin typeface="Times New Roman"/>
                <a:cs typeface="Times New Roman"/>
              </a:rPr>
              <a:t>Truly faith is the substance of things hoped for, the evidence of things not seen – vs. 1    </a:t>
            </a:r>
          </a:p>
          <a:p>
            <a:endParaRPr lang="en-US" sz="7200" dirty="0" smtClean="0"/>
          </a:p>
        </p:txBody>
      </p:sp>
    </p:spTree>
    <p:extLst>
      <p:ext uri="{BB962C8B-B14F-4D97-AF65-F5344CB8AC3E}">
        <p14:creationId xmlns:p14="http://schemas.microsoft.com/office/powerpoint/2010/main" val="86708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en-US" sz="3200" dirty="0">
                <a:latin typeface="Times New Roman"/>
                <a:cs typeface="Times New Roman"/>
              </a:rPr>
              <a:t>Vs. 7</a:t>
            </a:r>
            <a:r>
              <a:rPr lang="en-US" sz="3200" baseline="30000" dirty="0">
                <a:latin typeface="Times New Roman"/>
                <a:cs typeface="Times New Roman"/>
              </a:rPr>
              <a:t>   The sick man said, “Sir, when the water is stirred, I don’t have anybody to put me in the pool. By the time I get there, somebody else is already in.”</a:t>
            </a:r>
            <a:br>
              <a:rPr lang="en-US" sz="3200" baseline="30000" dirty="0">
                <a:latin typeface="Times New Roman"/>
                <a:cs typeface="Times New Roman"/>
              </a:rPr>
            </a:br>
            <a:endParaRPr lang="en-US" sz="3200" dirty="0"/>
          </a:p>
        </p:txBody>
      </p:sp>
      <p:sp>
        <p:nvSpPr>
          <p:cNvPr id="3" name="Content Placeholder 2"/>
          <p:cNvSpPr>
            <a:spLocks noGrp="1"/>
          </p:cNvSpPr>
          <p:nvPr>
            <p:ph idx="1"/>
          </p:nvPr>
        </p:nvSpPr>
        <p:spPr>
          <a:xfrm>
            <a:off x="152400" y="990600"/>
            <a:ext cx="4495800" cy="5715000"/>
          </a:xfrm>
        </p:spPr>
        <p:txBody>
          <a:bodyPr>
            <a:normAutofit fontScale="92500" lnSpcReduction="10000"/>
          </a:bodyPr>
          <a:lstStyle/>
          <a:p>
            <a:r>
              <a:rPr lang="en-US" dirty="0">
                <a:latin typeface="Times New Roman"/>
                <a:cs typeface="Times New Roman"/>
              </a:rPr>
              <a:t>The first thing Jesus says to do is what the man could not do, what he had tried for 38 years to do. </a:t>
            </a:r>
          </a:p>
          <a:p>
            <a:pPr lvl="1"/>
            <a:r>
              <a:rPr lang="en-US" dirty="0" smtClean="0">
                <a:latin typeface="Times New Roman"/>
                <a:cs typeface="Times New Roman"/>
              </a:rPr>
              <a:t>I want to be healed, but I cannot</a:t>
            </a:r>
          </a:p>
          <a:p>
            <a:pPr lvl="1"/>
            <a:r>
              <a:rPr lang="en-US" dirty="0" smtClean="0">
                <a:latin typeface="Times New Roman"/>
                <a:cs typeface="Times New Roman"/>
              </a:rPr>
              <a:t>I’ve tried, I’ve done everything I know</a:t>
            </a:r>
          </a:p>
          <a:p>
            <a:pPr lvl="1"/>
            <a:r>
              <a:rPr lang="en-US" dirty="0" smtClean="0">
                <a:latin typeface="Times New Roman"/>
                <a:cs typeface="Times New Roman"/>
              </a:rPr>
              <a:t> I’ve given up</a:t>
            </a:r>
          </a:p>
          <a:p>
            <a:pPr lvl="1"/>
            <a:r>
              <a:rPr lang="en-US" dirty="0" smtClean="0">
                <a:latin typeface="Times New Roman"/>
                <a:cs typeface="Times New Roman"/>
              </a:rPr>
              <a:t>I have no hope</a:t>
            </a:r>
          </a:p>
          <a:p>
            <a:r>
              <a:rPr lang="en-US" dirty="0" smtClean="0">
                <a:latin typeface="Times New Roman"/>
                <a:cs typeface="Times New Roman"/>
              </a:rPr>
              <a:t>Everyday he was reminded how bitter life was for him. </a:t>
            </a:r>
          </a:p>
        </p:txBody>
      </p:sp>
      <p:pic>
        <p:nvPicPr>
          <p:cNvPr id="4" name="Content Placeholder 3"/>
          <p:cNvPicPr>
            <a:picLocks noChangeAspect="1"/>
          </p:cNvPicPr>
          <p:nvPr/>
        </p:nvPicPr>
        <p:blipFill>
          <a:blip r:embed="rId3"/>
          <a:srcRect t="10336" b="10336"/>
          <a:stretch>
            <a:fillRect/>
          </a:stretch>
        </p:blipFill>
        <p:spPr>
          <a:xfrm>
            <a:off x="4724400" y="1066800"/>
            <a:ext cx="4038600" cy="4525963"/>
          </a:xfrm>
          <a:prstGeom prst="rect">
            <a:avLst/>
          </a:prstGeom>
        </p:spPr>
      </p:pic>
    </p:spTree>
    <p:extLst>
      <p:ext uri="{BB962C8B-B14F-4D97-AF65-F5344CB8AC3E}">
        <p14:creationId xmlns:p14="http://schemas.microsoft.com/office/powerpoint/2010/main" val="2236947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C102867709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746F6E-0C91-485C-9A9F-08E7D334B9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TC102867709990</Template>
  <TotalTime>3288</TotalTime>
  <Words>6599</Words>
  <Application>Microsoft Macintosh PowerPoint</Application>
  <PresentationFormat>On-screen Show (4:3)</PresentationFormat>
  <Paragraphs>331</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TC102867709990</vt:lpstr>
      <vt:lpstr>“Take up thy bed and walk”</vt:lpstr>
      <vt:lpstr>Bethesda:  beth (house); hesda (mercy or grace)</vt:lpstr>
      <vt:lpstr>Bethesda</vt:lpstr>
      <vt:lpstr>PowerPoint Presentation</vt:lpstr>
      <vt:lpstr>the setting</vt:lpstr>
      <vt:lpstr>The paralytic at Bethesda</vt:lpstr>
      <vt:lpstr>When Jesus saw him stretched out by the pool and knew how long he had been there, he said, “Do you want to get well?”  vs. 6</vt:lpstr>
      <vt:lpstr>The Power of Faith:</vt:lpstr>
      <vt:lpstr>Vs. 7   The sick man said, “Sir, when the water is stirred, I don’t have anybody to put me in the pool. By the time I get there, somebody else is already in.” </vt:lpstr>
      <vt:lpstr>Vs. 7   The sick man said, “Sir, when the water is stirred, I don’t have anybody to put me in the pool. By the time I get there, somebody else is already in.” </vt:lpstr>
      <vt:lpstr>Vss. 8–9  Jesus said, “Get up, take your bedroll, start walking.” The man was healed on the spot. He picked up his bedroll and walked off.</vt:lpstr>
      <vt:lpstr>Mary Lemke</vt:lpstr>
      <vt:lpstr>Mary Lemke</vt:lpstr>
      <vt:lpstr>Vss 9–10  That day happened to be the Sabbath. The Jews stopped the healed man and said, “It’s the Sabbath. You can’t carry your bedroll around, it’s against the rules.”</vt:lpstr>
      <vt:lpstr>Sabbath rules…</vt:lpstr>
      <vt:lpstr>Why create the Problem?</vt:lpstr>
      <vt:lpstr>Vs. 11  But he told them, “The man who made me well told me to. He said, ‘Take your bedroll and start walking.’ ”</vt:lpstr>
      <vt:lpstr>Why the betrayal?</vt:lpstr>
      <vt:lpstr>The Solution</vt:lpstr>
      <vt:lpstr>Jesus’ defense before the Pharisees</vt:lpstr>
      <vt:lpstr>Jesus’ Defense:</vt:lpstr>
      <vt:lpstr>Jesus’ Defense:</vt:lpstr>
      <vt:lpstr>Jesus’ Defense:</vt:lpstr>
      <vt:lpstr>Jesus’ Defense:</vt:lpstr>
      <vt:lpstr>Jesus’ Defense: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graphical design template</dc:title>
  <dc:creator/>
  <cp:keywords/>
  <cp:lastModifiedBy>Stan</cp:lastModifiedBy>
  <cp:revision>299</cp:revision>
  <dcterms:modified xsi:type="dcterms:W3CDTF">2013-05-25T16:17:18Z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TC102867709990</vt:lpwstr>
  </property>
</Properties>
</file>