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6" r:id="rId3"/>
    <p:sldId id="258" r:id="rId4"/>
    <p:sldId id="257" r:id="rId5"/>
    <p:sldId id="260" r:id="rId6"/>
    <p:sldId id="259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5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2819400"/>
            <a:ext cx="4724400" cy="1371600"/>
          </a:xfrm>
        </p:spPr>
        <p:txBody>
          <a:bodyPr/>
          <a:lstStyle/>
          <a:p>
            <a:pPr algn="ctr"/>
            <a:r>
              <a:rPr lang="en-US" sz="4800" b="1" i="1" dirty="0">
                <a:effectLst/>
                <a:latin typeface="Times New Roman" pitchFamily="18" charset="0"/>
                <a:cs typeface="Times New Roman" pitchFamily="18" charset="0"/>
              </a:rPr>
              <a:t>“Replacing the Old with the New</a:t>
            </a:r>
            <a:r>
              <a:rPr lang="en-US" sz="4800" b="1" i="1" dirty="0" smtClean="0">
                <a:effectLst/>
                <a:latin typeface="Times New Roman" pitchFamily="18" charset="0"/>
                <a:cs typeface="Times New Roman" pitchFamily="18" charset="0"/>
              </a:rPr>
              <a:t>”</a:t>
            </a:r>
            <a:br>
              <a:rPr lang="en-US" sz="4800" b="1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8400" y="6019800"/>
            <a:ext cx="2728913" cy="461665"/>
          </a:xfrm>
        </p:spPr>
        <p:txBody>
          <a:bodyPr/>
          <a:lstStyle/>
          <a:p>
            <a:pPr algn="r"/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Fort Bragg, Mar. 9, 2013</a:t>
            </a:r>
            <a:endParaRPr lang="en-US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76943"/>
            <a:ext cx="2819400" cy="37603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5000" y="4337317"/>
            <a:ext cx="27158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John Series #3</a:t>
            </a:r>
            <a:endParaRPr lang="en-US" sz="32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61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Jesus turns Water into Wine: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949468"/>
            <a:ext cx="8382000" cy="6494085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“And there were set there six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waterpots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of stone, after the manner of the purifying of the Jews, containing two or three firkins apiece.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Jesus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saith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 unto them, Fill the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waterpots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 with water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And they filled them up to the brim. And 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saith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unto them,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Draw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out now, and bear unto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governor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the feast. And they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[it].” (2:6-8)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these 20-30 gallon pots of waters required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7525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for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ritual purification (2:6) were unusually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7525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large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 Their purpose was primarily for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7525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cleansing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  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John start with this story?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saying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about Jesus that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makes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 a perfect beginning point?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0" y="3403600"/>
            <a:ext cx="2400300" cy="337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7080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John’s Outline: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1143000"/>
            <a:ext cx="8839200" cy="5539978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Times New Roman"/>
                <a:ea typeface="Times New Roman"/>
              </a:rPr>
              <a:t> First Miracle at Cana (2:1-11)</a:t>
            </a:r>
          </a:p>
          <a:p>
            <a:pPr marL="0" marR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>
                <a:latin typeface="Times New Roman"/>
                <a:ea typeface="Times New Roman"/>
              </a:rPr>
              <a:t>       B</a:t>
            </a:r>
            <a:r>
              <a:rPr lang="en-US" dirty="0">
                <a:latin typeface="Times New Roman"/>
                <a:ea typeface="Times New Roman"/>
              </a:rPr>
              <a:t>. Temple in Jerusalem (vss. 12-25)</a:t>
            </a:r>
          </a:p>
          <a:p>
            <a:pPr marL="60325" marR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</a:rPr>
              <a:t>        </a:t>
            </a:r>
            <a:r>
              <a:rPr lang="en-US" dirty="0" smtClean="0">
                <a:latin typeface="Times New Roman"/>
                <a:ea typeface="Times New Roman"/>
              </a:rPr>
              <a:t>    C</a:t>
            </a:r>
            <a:r>
              <a:rPr lang="en-US" dirty="0">
                <a:latin typeface="Times New Roman"/>
                <a:ea typeface="Times New Roman"/>
              </a:rPr>
              <a:t>.  Discourse with Nicodemus (3:1-21)</a:t>
            </a:r>
          </a:p>
          <a:p>
            <a:pPr marL="60325" marR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</a:rPr>
              <a:t>                </a:t>
            </a:r>
            <a:r>
              <a:rPr lang="en-US" dirty="0" smtClean="0">
                <a:latin typeface="Times New Roman"/>
                <a:ea typeface="Times New Roman"/>
              </a:rPr>
              <a:t>     </a:t>
            </a:r>
            <a:r>
              <a:rPr lang="en-US" dirty="0">
                <a:latin typeface="Times New Roman"/>
                <a:ea typeface="Times New Roman"/>
              </a:rPr>
              <a:t>D.  The Baptist (vss. 22:3)</a:t>
            </a:r>
          </a:p>
          <a:p>
            <a:pPr marL="60325" marR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</a:rPr>
              <a:t>            </a:t>
            </a:r>
            <a:r>
              <a:rPr lang="en-US" dirty="0" smtClean="0">
                <a:latin typeface="Times New Roman"/>
                <a:ea typeface="Times New Roman"/>
              </a:rPr>
              <a:t>         </a:t>
            </a:r>
            <a:r>
              <a:rPr lang="en-US" dirty="0">
                <a:latin typeface="Times New Roman"/>
                <a:ea typeface="Times New Roman"/>
              </a:rPr>
              <a:t>D.  Jesus (vss. 31-36)</a:t>
            </a:r>
          </a:p>
          <a:p>
            <a:pPr marL="60325" marR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</a:rPr>
              <a:t>        </a:t>
            </a:r>
            <a:r>
              <a:rPr lang="en-US" dirty="0" smtClean="0">
                <a:latin typeface="Times New Roman"/>
                <a:ea typeface="Times New Roman"/>
              </a:rPr>
              <a:t>    C</a:t>
            </a:r>
            <a:r>
              <a:rPr lang="en-US" dirty="0">
                <a:latin typeface="Times New Roman"/>
                <a:ea typeface="Times New Roman"/>
              </a:rPr>
              <a:t>.  Discourse with the Samaritan woman </a:t>
            </a:r>
            <a:endParaRPr lang="en-US" dirty="0" smtClean="0">
              <a:latin typeface="Times New Roman"/>
              <a:ea typeface="Times New Roman"/>
            </a:endParaRPr>
          </a:p>
          <a:p>
            <a:pPr marL="60325" marR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smtClean="0">
                <a:latin typeface="Times New Roman"/>
                <a:ea typeface="Times New Roman"/>
              </a:rPr>
              <a:t>                 (</a:t>
            </a:r>
            <a:r>
              <a:rPr lang="en-US" dirty="0">
                <a:latin typeface="Times New Roman"/>
                <a:ea typeface="Times New Roman"/>
              </a:rPr>
              <a:t>4:1-42)</a:t>
            </a:r>
          </a:p>
          <a:p>
            <a:pPr marL="60325" marR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>
                <a:latin typeface="Times New Roman"/>
                <a:ea typeface="Times New Roman"/>
              </a:rPr>
              <a:t>       B</a:t>
            </a:r>
            <a:r>
              <a:rPr lang="en-US" dirty="0">
                <a:latin typeface="Times New Roman"/>
                <a:ea typeface="Times New Roman"/>
              </a:rPr>
              <a:t>. Events in Jerusalem (vss. 43-45)</a:t>
            </a:r>
          </a:p>
          <a:p>
            <a:pPr marL="0" marR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</a:rPr>
              <a:t>A.   Second miracle at Cana (vss. 46-54)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1574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Water: Symbolic of Transition…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990600"/>
            <a:ext cx="8382000" cy="625402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Moses turned water into blood in preparation for his people being allowed to escape Egypt (Exod. 7:14-24)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leaving Egypt he separated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waters at the reed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During their dessert wandering water from Rock indicated they were under God’s providence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Crossing of Jordan symbolized they were now at home, in their own land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Baptism means we have become part of Christ’s Family. Inheriting all rights, privileges and responsibilities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6066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Water: Symbolic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Transition…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990600"/>
            <a:ext cx="8534400" cy="6247864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 servant Elisha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poured water over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Elijah, his master’s hands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time came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passing the mantel from Elijah to Elisha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Elijah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threw his cloak upon the Jordan and it separated allowing both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pass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Elijah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was transported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heaven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Elisha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returned to the Jordan and using Elijah’s cloak likewise threw it down upon the Jordan and again it parted allowing him to pass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The son’s of the prophets, witnessing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took this as evidence that the spirit of Elijah resided in Elisha (2 Ki. 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0816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8839200" cy="838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Water Miracles = God was present…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143000"/>
            <a:ext cx="8382000" cy="6297108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men of Jericho complained that their water was barren, asked Elisha to make it good.  He poured a cruse of salt into the water and it became good (2 Ki. 2:19-22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Later, when the kings of Judah, Israel, &amp; Edom united against Moab, the found themselves, their warriors and livestock, in the dessert without any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water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They came to Elisha asking for help, he told them to start digging ditches, telling them that without wind or rain, the ditches would fill 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When the Moabites saw it, it appeared to them as blood (2 Ki. 3) – the water/blood biblical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theme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525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664797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First Miracle  “sign”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838200"/>
            <a:ext cx="8382000" cy="6204776"/>
          </a:xfrm>
        </p:spPr>
        <p:txBody>
          <a:bodyPr/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indicating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arrival of a new age with its attending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miracles 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John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lists 7 of these signs, designed to alert us “things were changing”: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Water into Wine (2:1-11)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Official son healed (4:46-54)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Sick man at pool of Bethesda (5:2-9ff)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Feeding the 5,000 (6:1-15ff)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Walking on Water (6:16-21)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Healing a man born blind (9:1-39)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Raising Lazarus from death (11:38-44)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953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664797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Parallels between Moses &amp; Jesus: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838200"/>
            <a:ext cx="8382000" cy="5909310"/>
          </a:xfrm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Like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Moses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P IconicSymbolsA"/>
              </a:rPr>
              <a:t>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Jesus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threatened at birth by a hostile king who kills all the babies but the one he really wants to destroy (Matt. 2:16-18)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Like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Moses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P IconicSymbolsA"/>
              </a:rPr>
              <a:t>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Jesus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sees God (John 1:17, 18)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Like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Moses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P IconicSymbolsA"/>
              </a:rPr>
              <a:t>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Jesus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fasted for 40 days (Matt. 4:2; Luke 4:2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Like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Moses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P IconicSymbolsA"/>
              </a:rPr>
              <a:t>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Jesus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appointed 70 disciples (Luke 10:1)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Like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Moses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P IconicSymbolsA"/>
              </a:rPr>
              <a:t>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Jesus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has 12 apostles (Matt. 10:1-4; Mark 3:13-19; Luke 6:12-16)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Like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Moses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P IconicSymbolsA"/>
              </a:rPr>
              <a:t>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Jesus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gave a new law from a mountain (Matt. 5-7)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Like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Moses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P IconicSymbolsA"/>
              </a:rPr>
              <a:t>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Jesus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fed a multitude in the desert (Matt. 14:13-21; Mark 6:3-44; Luke 9:10-17; John 6:1-15)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Like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Moses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P IconicSymbolsA"/>
              </a:rPr>
              <a:t>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Jesus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was raised upon a cross as Moses lifted the serpent on his staff in the wilderness (Jn. 3:14)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Like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Moses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P IconicSymbolsA"/>
              </a:rPr>
              <a:t>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Jesus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came out of Egypt (Matt. 2:13-15, 19-23) just as Moses and the Israelites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7829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More Parallels between Jesus &amp; Moses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219200"/>
            <a:ext cx="8382000" cy="536762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Jn. 1:17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– law came via Moses; truth via Jesus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Jn. 3:14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– Moses lifted up serpent; Jesus lifted up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Jn. 5:45-47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– if you would have believed Moses you would have believed me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Jn. 6:30-33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– Moses gave bread from heaven – I am that bread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Jn. 9:28,29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– Jews acknowledged God spoke through Moses, but refused to do the same for Jesus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6723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664797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Theme is Replacement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2400" y="914400"/>
            <a:ext cx="8686800" cy="5530745"/>
          </a:xfrm>
        </p:spPr>
        <p:txBody>
          <a:bodyPr/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 new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Moses had arrived </a:t>
            </a:r>
            <a:r>
              <a:rPr lang="en-US" sz="3000" dirty="0">
                <a:latin typeface="Times New Roman" pitchFamily="18" charset="0"/>
                <a:cs typeface="Times New Roman" pitchFamily="18" charset="0"/>
                <a:sym typeface="WP IconicSymbolsA"/>
              </a:rPr>
              <a:t>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one far greater than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him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Refusal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to accept Jesus,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made the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Jews in Jesus’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day into their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own enemies </a:t>
            </a:r>
            <a:r>
              <a:rPr lang="en-US" sz="3000" dirty="0">
                <a:latin typeface="Times New Roman" pitchFamily="18" charset="0"/>
                <a:cs typeface="Times New Roman" pitchFamily="18" charset="0"/>
                <a:sym typeface="WP IconicSymbolsA"/>
              </a:rPr>
              <a:t>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They had become Pharaoh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and the Egyptians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to the Jews (enslaving and killing them)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Greatest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example of this was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 70.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Herod began rebuilding the Jewish Temple in 19 BC. It wasn’t completed until 63 AD (an 82 yr. project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7 yrs. later, because of their allowing radical Judaism free expression, Rome took reined them in.  Continued stubborn resistance ended in Rome putting the Temple to the torch. In the end over a million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7311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Stubborn and Headstrong People: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143000"/>
            <a:ext cx="8382000" cy="4850559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Nobody makes this case stronger than John…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simply would not hear (allow) any of it…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Sadly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John states:</a:t>
            </a:r>
          </a:p>
          <a:p>
            <a:pPr lvl="2"/>
            <a:r>
              <a:rPr lang="en-US" i="1" dirty="0">
                <a:latin typeface="Times New Roman" pitchFamily="18" charset="0"/>
                <a:cs typeface="Times New Roman" pitchFamily="18" charset="0"/>
              </a:rPr>
              <a:t>“He was in the world, and the world was made by him, and the world knew him not. He came unto his own, and his own received him not.”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(John 1:10,11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They had no comprehension of spiritual things (3:10; 8:15, 38, 43; 10;1-6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the Holy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Ghost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teacheth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comparing spiritual things with spiritual.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 Cor. 2:13)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would find themselves in utter darkness…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9481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664797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to Read John…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914400"/>
            <a:ext cx="8305800" cy="2711512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John purpose for writing:</a:t>
            </a:r>
          </a:p>
          <a:p>
            <a:pPr marL="914382" lvl="1" indent="-457200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we might believe (20:31)</a:t>
            </a:r>
          </a:p>
          <a:p>
            <a:pPr marL="914382" lvl="1" indent="-457200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 intentionally picks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chooses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His content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Our job is to understand why (or we miss his point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John is not about: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90600" y="3733800"/>
            <a:ext cx="2667000" cy="1725088"/>
          </a:xfrm>
        </p:spPr>
        <p:txBody>
          <a:bodyPr/>
          <a:lstStyle/>
          <a:p>
            <a:pPr lvl="2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Oratory</a:t>
            </a:r>
          </a:p>
          <a:p>
            <a:pPr lvl="2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Prophecy </a:t>
            </a:r>
          </a:p>
          <a:p>
            <a:pPr lvl="2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Mystery 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91000" y="3733800"/>
            <a:ext cx="3124200" cy="1524000"/>
          </a:xfrm>
        </p:spPr>
        <p:txBody>
          <a:bodyPr/>
          <a:lstStyle/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Knowledge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Generosity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Self Sacrifice</a:t>
            </a:r>
          </a:p>
          <a:p>
            <a:pPr marL="576769" lvl="2" indent="0">
              <a:buNone/>
            </a:pPr>
            <a:endParaRPr lang="en-US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idx="1"/>
          </p:nvPr>
        </p:nvSpPr>
        <p:spPr>
          <a:xfrm>
            <a:off x="457200" y="5124441"/>
            <a:ext cx="8305800" cy="170816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John is about Love…</a:t>
            </a:r>
          </a:p>
          <a:p>
            <a:pPr marL="800082" lvl="1" indent="-342900">
              <a:buFont typeface="Arial" pitchFamily="34" charset="0"/>
              <a:buChar char="•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Stop…</a:t>
            </a:r>
          </a:p>
          <a:p>
            <a:pPr marL="800082" lvl="1" indent="-342900">
              <a:buFont typeface="Arial" pitchFamily="34" charset="0"/>
              <a:buChar char="•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Compare…</a:t>
            </a:r>
          </a:p>
          <a:p>
            <a:pPr marL="800082" lvl="1" indent="-342900">
              <a:buFont typeface="Arial" pitchFamily="34" charset="0"/>
              <a:buChar char="•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Learn…</a:t>
            </a:r>
          </a:p>
          <a:p>
            <a:pPr marL="800082" lvl="1" indent="-342900">
              <a:buFont typeface="Arial" pitchFamily="34" charset="0"/>
              <a:buChar char="•"/>
            </a:pP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6110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deplorable situation: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143000"/>
            <a:ext cx="8382000" cy="515218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Temple had become a feed lot filled with profiteering for the Priestly class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Started during reign of Caiaphas (A.D. 18-36 see Bruce, New Testament History, (1972) 64, 65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Their only passion now was political security for themselves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Pharisees had become angry zealots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Majoring on the insignificant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Essenes had fled to the dessert to create a holy compound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one was compassionate, spiritual, or noble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1555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Old had worn out, it was barren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990600"/>
            <a:ext cx="8382000" cy="509678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It’s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Barrenness, represented by: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Nicodemus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chapt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3)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The Samaritan woman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chapt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4)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Life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without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son (Nobleman)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chapt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4)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38 yrs. of being paralyzed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chapt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5)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Generations of clinging to dead forms (Jn. 5, 7)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A life apart from Jesus (Jn. 5)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Never knowing where your next meal will come from (John 6)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Life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when you’re about to loose it (Jn. 6)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Being engulfed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Sin – Mary (Jn.8:3-11; 12:1-8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4337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664797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John, it’s all about Jesus…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2400" y="762000"/>
            <a:ext cx="8763000" cy="6118598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is no other way to be saved but by absorbing Jesus into your soul…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Faith, in John,  is always expressed as a verb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Paul, faith was a noun…</a:t>
            </a:r>
          </a:p>
          <a:p>
            <a:pPr marL="396875" lvl="2" indent="-396875">
              <a:buBlip>
                <a:blip r:embed="rId2"/>
              </a:buBlip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“Verily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, verily, I say unto you, Except a corn of wheat fall into the ground and die, it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abideth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alone: but if it die, it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bringeth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forth much fruit. He that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loveth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his life shall lose it; and he that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hateth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his life in this world shall keep it unto life eternal.”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(12:24-25)    </a:t>
            </a:r>
          </a:p>
          <a:p>
            <a:pPr marL="396875" lvl="1">
              <a:buBlip>
                <a:blip r:embed="rId2"/>
              </a:buBlip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“Except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man be born again, he cannot see the kingdom of God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.” (3:3)</a:t>
            </a:r>
          </a:p>
          <a:p>
            <a:pPr marL="396875" lvl="1">
              <a:buBlip>
                <a:blip r:embed="rId2"/>
              </a:buBlip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never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was there a man who spoke like Jesus (7:46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7473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Timing: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990600"/>
            <a:ext cx="8382000" cy="6457152"/>
          </a:xfrm>
        </p:spPr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(4-5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BC) 	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Birth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27 AD)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Infancy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to Manhood of Jesus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(27 AD) 	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Ministry of John the Baptist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5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Matt. 3:1-12; Mark 1:1-8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; Luke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3:1-18; John 1:15-28</a:t>
            </a:r>
          </a:p>
          <a:p>
            <a:pPr lvl="4"/>
            <a:r>
              <a:rPr lang="en-US" u="sng" dirty="0">
                <a:latin typeface="Times New Roman" pitchFamily="18" charset="0"/>
                <a:cs typeface="Times New Roman" pitchFamily="18" charset="0"/>
              </a:rPr>
              <a:t>John’s confession and Baptism of Jesus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5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Matt. 3:13-17; Mark 1:9-11;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Luke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3:21,22; John 1:29-34</a:t>
            </a:r>
          </a:p>
          <a:p>
            <a:pPr lvl="4"/>
            <a:r>
              <a:rPr lang="en-US" u="sng" dirty="0">
                <a:latin typeface="Times New Roman" pitchFamily="18" charset="0"/>
                <a:cs typeface="Times New Roman" pitchFamily="18" charset="0"/>
              </a:rPr>
              <a:t>Jesus’ Temptation in Wilderness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5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Matt. 4:1-11; Mark. 1:9-11; Luke 4:1-13</a:t>
            </a:r>
          </a:p>
          <a:p>
            <a:pPr lvl="4"/>
            <a:r>
              <a:rPr lang="en-US" u="sng" dirty="0">
                <a:latin typeface="Times New Roman" pitchFamily="18" charset="0"/>
                <a:cs typeface="Times New Roman" pitchFamily="18" charset="0"/>
              </a:rPr>
              <a:t>John’s prologue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5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John 1:1-14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lvl="4"/>
            <a:r>
              <a:rPr lang="en-US" u="sng" dirty="0">
                <a:latin typeface="Times New Roman" pitchFamily="18" charset="0"/>
                <a:cs typeface="Times New Roman" pitchFamily="18" charset="0"/>
              </a:rPr>
              <a:t>Jesus is declared to be “The Lamb of God”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5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John 1:19-34</a:t>
            </a:r>
          </a:p>
          <a:p>
            <a:pPr lvl="4"/>
            <a:r>
              <a:rPr lang="en-US" u="sng" dirty="0">
                <a:latin typeface="Times New Roman" pitchFamily="18" charset="0"/>
                <a:cs typeface="Times New Roman" pitchFamily="18" charset="0"/>
              </a:rPr>
              <a:t>The calling of the first disciples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5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John 1:35-51</a:t>
            </a:r>
          </a:p>
          <a:p>
            <a:pPr lvl="4"/>
            <a:r>
              <a:rPr lang="en-US" u="sng" dirty="0">
                <a:latin typeface="Times New Roman" pitchFamily="18" charset="0"/>
                <a:cs typeface="Times New Roman" pitchFamily="18" charset="0"/>
              </a:rPr>
              <a:t>The 1</a:t>
            </a:r>
            <a:r>
              <a:rPr lang="en-US" u="sng" baseline="30000" dirty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Miracle: Wedding Feast at Cana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5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John 2:1-12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6132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Jesus fresh from battle with Satan: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265599"/>
            <a:ext cx="8382000" cy="5121402"/>
          </a:xfrm>
        </p:spPr>
        <p:txBody>
          <a:bodyPr/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days in the wilderness tested by Lucifer (without bread or water).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Victorious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from battle with Satan, he 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reappears to John the Baptist at 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Jordan 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is affirmed again by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John 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calls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his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disciples 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launches his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ministry…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 respect for his mother appears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with his disciples in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Cana for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wedding.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9551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1"/>
            <a:ext cx="8610600" cy="838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Wedding at Cana   (autumn AD 27)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2400" y="990601"/>
            <a:ext cx="8839200" cy="5712333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Jesus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was now at least 30 years of age (a requirement to be a Rabbi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ready to begin his ministry.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wedding at Cana happened (as Jewish custom) 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Wednesday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Ketuboth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1:1; see also Danby, 245). 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apostle John’s first contact with Jesus was on Sabbath (3 days earlier John 2:1)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perfect to keep the Sabbath in the presence of our Creator: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blessed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rested, sanctified – Gen. 2:1-3.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Riding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upon the high places of the earth – feed thee with the heritage of Jacob (Isa.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58:14)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dwell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together as one…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4765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astors Files\Pictures\Bible Pics\Bible Images\Maps &amp; Charts\The Ministry of Jesus beyond Galil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1557338"/>
            <a:ext cx="9753600" cy="9972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9513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1"/>
            <a:ext cx="8382000" cy="762000"/>
          </a:xfrm>
        </p:spPr>
        <p:txBody>
          <a:bodyPr/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John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2:1-11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838200"/>
            <a:ext cx="8610600" cy="5847755"/>
          </a:xfrm>
        </p:spPr>
        <p:txBody>
          <a:bodyPr/>
          <a:lstStyle/>
          <a:p>
            <a:pPr marL="0" indent="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1   And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the third day there was a marriage in Cana of Galilee; and the mother of Jesus was there:  </a:t>
            </a:r>
          </a:p>
          <a:p>
            <a:pPr marL="0" indent="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2   And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both Jesus was called, and his disciples, to the marriage.  </a:t>
            </a:r>
          </a:p>
          <a:p>
            <a:pPr marL="0" indent="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3   And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when they wanted wine, the mother of Jesus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saith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unto him, They have no wine.  </a:t>
            </a:r>
          </a:p>
          <a:p>
            <a:pPr marL="0" indent="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4   Jesus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saith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unto her, Woman, what have I to do with thee? mine hour is not yet come.  </a:t>
            </a:r>
          </a:p>
          <a:p>
            <a:pPr marL="0" indent="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5   His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mother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saith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unto the servants, Whatsoever he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saith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unto you, do [it].  </a:t>
            </a:r>
          </a:p>
          <a:p>
            <a:pPr marL="0" indent="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6   And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there were set there six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waterpots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of stone, after the manner of the purifying of the Jews, containing two or three firkins apiece.  </a:t>
            </a:r>
          </a:p>
          <a:p>
            <a:pPr marL="0" indent="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7   Jesus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saith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unto them, Fill the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waterpots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with water. And they filled them up to the brim.  </a:t>
            </a:r>
          </a:p>
          <a:p>
            <a:pPr marL="0" indent="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8   And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saith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unto them, Draw out now, and bear unto the governor of the feast. And they bare [it].  </a:t>
            </a:r>
          </a:p>
          <a:p>
            <a:pPr marL="0" indent="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9   When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the ruler of the feast had tasted the water that was made wine, and knew not whence it was: (but the servants which drew the water knew;) the governor of the feast called the bridegroom,  </a:t>
            </a:r>
          </a:p>
          <a:p>
            <a:pPr marL="0" indent="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10   And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saith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unto him, Every man at the beginning doth set forth good wine; and when men have well drunk, then that which is worse: [but] thou hast kept the good wine until now.  </a:t>
            </a:r>
          </a:p>
          <a:p>
            <a:pPr marL="0" indent="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11   This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beginning of miracles did Jesus in Cana of Galilee, and manifested forth his glory; and his disciples believed on him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403074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Wedding: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2400" y="990600"/>
            <a:ext cx="8382000" cy="5773888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third-century tradition held that John, the beloved disciple, was the son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Salome (Mary’s sister).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If this was so, John and Jesus were first cousins.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Some scholars have thought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wedding might have been the wedding of the apostle John or a relative of his (Brown, 1:98, in Jon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Paulien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p. 70)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Whatever the case, Mary’s roll at this wedding corresponded to that of a matron of honor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Charged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helping cater the feast.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shortage of wine would be her personal responsibility.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If however, the wine was dependent on the generosity of guests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comment might be a slight rebuke to Jesus and his team of disciples for not bringing their share of wine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16025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Mary: knowing…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066800"/>
            <a:ext cx="8382000" cy="6173998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had recently happened about her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aware that he was the age to begin his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ministry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remembering all she treasured in her heart about him from the time of his conception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till now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perhaps she too was pushing him to reveal himself by doing something wonderful (meaning of “miracle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But his hour had not yet come (2:4) He knows he cannot win people’s hearts by “signs,” in fact they in some ways hindered his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ministry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His mother says to her helpers 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“Whatsoever he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saith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unto you, do [it].”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(2:5)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9235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 2">
  <a:themeElements>
    <a:clrScheme name="Teal Template-Template">
      <a:dk1>
        <a:srgbClr val="000000"/>
      </a:dk1>
      <a:lt1>
        <a:srgbClr val="FFFFFF"/>
      </a:lt1>
      <a:dk2>
        <a:srgbClr val="056981"/>
      </a:dk2>
      <a:lt2>
        <a:srgbClr val="BEECE7"/>
      </a:lt2>
      <a:accent1>
        <a:srgbClr val="FFC000"/>
      </a:accent1>
      <a:accent2>
        <a:srgbClr val="6B8EC7"/>
      </a:accent2>
      <a:accent3>
        <a:srgbClr val="DF8045"/>
      </a:accent3>
      <a:accent4>
        <a:srgbClr val="35C595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2</Template>
  <TotalTime>336</TotalTime>
  <Words>2229</Words>
  <Application>Microsoft Office PowerPoint</Application>
  <PresentationFormat>On-screen Show (4:3)</PresentationFormat>
  <Paragraphs>184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Theme 2</vt:lpstr>
      <vt:lpstr>White with Courier font for code slides</vt:lpstr>
      <vt:lpstr>“Replacing the Old with the New”  </vt:lpstr>
      <vt:lpstr>How to Read John…</vt:lpstr>
      <vt:lpstr>Timing:</vt:lpstr>
      <vt:lpstr>Jesus fresh from battle with Satan:</vt:lpstr>
      <vt:lpstr>Wedding at Cana   (autumn AD 27)</vt:lpstr>
      <vt:lpstr>PowerPoint Presentation</vt:lpstr>
      <vt:lpstr>John 2:1-11: </vt:lpstr>
      <vt:lpstr>The Wedding:</vt:lpstr>
      <vt:lpstr>Mary: knowing…</vt:lpstr>
      <vt:lpstr>Jesus turns Water into Wine:</vt:lpstr>
      <vt:lpstr>John’s Outline:</vt:lpstr>
      <vt:lpstr>Water: Symbolic of Transition… </vt:lpstr>
      <vt:lpstr>Water: Symbolic of Transition… </vt:lpstr>
      <vt:lpstr>Water Miracles = God was present…</vt:lpstr>
      <vt:lpstr>The First Miracle  “sign”</vt:lpstr>
      <vt:lpstr>Parallels between Moses &amp; Jesus:</vt:lpstr>
      <vt:lpstr>More Parallels between Jesus &amp; Moses</vt:lpstr>
      <vt:lpstr>The Theme is Replacement</vt:lpstr>
      <vt:lpstr>A Stubborn and Headstrong People:</vt:lpstr>
      <vt:lpstr>A deplorable situation:</vt:lpstr>
      <vt:lpstr>The Old had worn out, it was barren</vt:lpstr>
      <vt:lpstr>For John, it’s all about Jesus…</vt:lpstr>
    </vt:vector>
  </TitlesOfParts>
  <Company>Pacific Union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“Replacing the Old with the New”</dc:title>
  <dc:creator>Stan</dc:creator>
  <cp:lastModifiedBy>Stan</cp:lastModifiedBy>
  <cp:revision>23</cp:revision>
  <dcterms:created xsi:type="dcterms:W3CDTF">2013-03-09T11:20:52Z</dcterms:created>
  <dcterms:modified xsi:type="dcterms:W3CDTF">2013-03-09T21:21:25Z</dcterms:modified>
</cp:coreProperties>
</file>