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5" r:id="rId3"/>
  </p:sldMasterIdLst>
  <p:notesMasterIdLst>
    <p:notesMasterId r:id="rId28"/>
  </p:notesMasterIdLst>
  <p:sldIdLst>
    <p:sldId id="279" r:id="rId4"/>
    <p:sldId id="256" r:id="rId5"/>
    <p:sldId id="257" r:id="rId6"/>
    <p:sldId id="267" r:id="rId7"/>
    <p:sldId id="269" r:id="rId8"/>
    <p:sldId id="268" r:id="rId9"/>
    <p:sldId id="270" r:id="rId10"/>
    <p:sldId id="280" r:id="rId11"/>
    <p:sldId id="272" r:id="rId12"/>
    <p:sldId id="282" r:id="rId13"/>
    <p:sldId id="281" r:id="rId14"/>
    <p:sldId id="284" r:id="rId15"/>
    <p:sldId id="273" r:id="rId16"/>
    <p:sldId id="285" r:id="rId17"/>
    <p:sldId id="286" r:id="rId18"/>
    <p:sldId id="275" r:id="rId19"/>
    <p:sldId id="276" r:id="rId20"/>
    <p:sldId id="277" r:id="rId21"/>
    <p:sldId id="288" r:id="rId22"/>
    <p:sldId id="289" r:id="rId23"/>
    <p:sldId id="261" r:id="rId24"/>
    <p:sldId id="258" r:id="rId25"/>
    <p:sldId id="259" r:id="rId26"/>
    <p:sldId id="26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13" autoAdjust="0"/>
  </p:normalViewPr>
  <p:slideViewPr>
    <p:cSldViewPr>
      <p:cViewPr varScale="1">
        <p:scale>
          <a:sx n="60" d="100"/>
          <a:sy n="60" d="100"/>
        </p:scale>
        <p:origin x="-1572" y="-96"/>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CE0998-247C-454E-9436-C939C62F2DF6}" type="datetimeFigureOut">
              <a:rPr lang="en-US" smtClean="0"/>
              <a:t>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A289FA-EE71-4E33-866E-9C726E973EC9}" type="slidenum">
              <a:rPr lang="en-US" smtClean="0"/>
              <a:t>‹#›</a:t>
            </a:fld>
            <a:endParaRPr lang="en-US"/>
          </a:p>
        </p:txBody>
      </p:sp>
    </p:spTree>
    <p:extLst>
      <p:ext uri="{BB962C8B-B14F-4D97-AF65-F5344CB8AC3E}">
        <p14:creationId xmlns:p14="http://schemas.microsoft.com/office/powerpoint/2010/main" val="26646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0A289FA-EE71-4E33-866E-9C726E973EC9}" type="slidenum">
              <a:rPr lang="en-US" smtClean="0"/>
              <a:t>2</a:t>
            </a:fld>
            <a:endParaRPr lang="en-US" dirty="0"/>
          </a:p>
        </p:txBody>
      </p:sp>
    </p:spTree>
    <p:extLst>
      <p:ext uri="{BB962C8B-B14F-4D97-AF65-F5344CB8AC3E}">
        <p14:creationId xmlns:p14="http://schemas.microsoft.com/office/powerpoint/2010/main" val="100777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Times New Roman" pitchFamily="18" charset="0"/>
              </a:rPr>
              <a:t>For many, the gospel of John is the most precious book in the NT, as Psalms is in the OT.  It’s message capable of connecting our hearts to God like none other.</a:t>
            </a:r>
          </a:p>
          <a:p>
            <a:endParaRPr lang="en-US" sz="1200" kern="1200" dirty="0" smtClean="0">
              <a:solidFill>
                <a:schemeClr val="tx1"/>
              </a:solidFill>
              <a:effectLst/>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John did not write until almost An 100. His Gospel is, therefore, the product of long thought and of long living with Jesus and of long experience of the Spirit. W. M. Macgregor has a sermon entitled </a:t>
            </a:r>
            <a:r>
              <a:rPr lang="en-US" i="1" dirty="0" smtClean="0">
                <a:latin typeface="Times New Roman" pitchFamily="18" charset="0"/>
                <a:cs typeface="Times New Roman" pitchFamily="18" charset="0"/>
              </a:rPr>
              <a:t>What</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Jesus becomes to a man who has known him long, </a:t>
            </a:r>
            <a:r>
              <a:rPr lang="en-US" dirty="0" smtClean="0">
                <a:latin typeface="Times New Roman" pitchFamily="18" charset="0"/>
                <a:cs typeface="Times New Roman" pitchFamily="18" charset="0"/>
              </a:rPr>
              <a:t>and that is an excellent description of John's Gospel. John was more concerned with the meaning of the facts of Jesus' life than with the facts themselves. It is in John that we get the highest teaching of the Spirit. "I have yet many things to say to you, but you cannot bear them now. When the Spirit of truth comes, he will guide you into all truth" (John 16. 12, 13). For John that promise had come true; he saw things that only years in the Spirit could teach; and his Gospel may well be called the Gospel of the Sprit. William Barclay,</a:t>
            </a:r>
            <a:r>
              <a:rPr lang="en-US" baseline="0" dirty="0" smtClean="0">
                <a:latin typeface="Times New Roman" pitchFamily="18" charset="0"/>
                <a:cs typeface="Times New Roman" pitchFamily="18" charset="0"/>
              </a:rPr>
              <a:t> Many Witnesses, One Lord.  </a:t>
            </a:r>
            <a:r>
              <a:rPr lang="en-US" i="1" dirty="0" smtClean="0"/>
              <a:t>http://www.religion-online.org/showchapter.asp?title=1112&amp;C=1170 </a:t>
            </a:r>
          </a:p>
          <a:p>
            <a:r>
              <a:rPr lang="en-US" sz="1200" kern="1200" dirty="0" smtClean="0">
                <a:solidFill>
                  <a:schemeClr val="tx1"/>
                </a:solidFill>
                <a:effectLst/>
                <a:latin typeface="Times New Roman" pitchFamily="18" charset="0"/>
                <a:ea typeface="+mn-ea"/>
                <a:cs typeface="Times New Roman" pitchFamily="18" charset="0"/>
              </a:rPr>
              <a:t> </a:t>
            </a:r>
            <a:endParaRPr lang="en-US" dirty="0"/>
          </a:p>
        </p:txBody>
      </p:sp>
      <p:sp>
        <p:nvSpPr>
          <p:cNvPr id="4" name="Slide Number Placeholder 3"/>
          <p:cNvSpPr>
            <a:spLocks noGrp="1"/>
          </p:cNvSpPr>
          <p:nvPr>
            <p:ph type="sldNum" sz="quarter" idx="10"/>
          </p:nvPr>
        </p:nvSpPr>
        <p:spPr/>
        <p:txBody>
          <a:bodyPr/>
          <a:lstStyle/>
          <a:p>
            <a:fld id="{E0A289FA-EE71-4E33-866E-9C726E973EC9}" type="slidenum">
              <a:rPr lang="en-US" smtClean="0"/>
              <a:t>21</a:t>
            </a:fld>
            <a:endParaRPr lang="en-US" dirty="0"/>
          </a:p>
        </p:txBody>
      </p:sp>
    </p:spTree>
    <p:extLst>
      <p:ext uri="{BB962C8B-B14F-4D97-AF65-F5344CB8AC3E}">
        <p14:creationId xmlns:p14="http://schemas.microsoft.com/office/powerpoint/2010/main" val="2872564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itchFamily="18" charset="0"/>
                <a:ea typeface="+mn-ea"/>
                <a:cs typeface="Times New Roman" pitchFamily="18" charset="0"/>
              </a:rPr>
              <a:t>Mark represented by a </a:t>
            </a:r>
            <a:r>
              <a:rPr lang="en-US" sz="1200" i="1" kern="1200" dirty="0" smtClean="0">
                <a:solidFill>
                  <a:schemeClr val="tx1"/>
                </a:solidFill>
                <a:effectLst/>
                <a:latin typeface="Times New Roman" pitchFamily="18" charset="0"/>
                <a:ea typeface="+mn-ea"/>
                <a:cs typeface="Times New Roman" pitchFamily="18" charset="0"/>
              </a:rPr>
              <a:t>man</a:t>
            </a:r>
            <a:r>
              <a:rPr lang="en-US" sz="1200" kern="1200" dirty="0" smtClean="0">
                <a:solidFill>
                  <a:schemeClr val="tx1"/>
                </a:solidFill>
                <a:effectLst/>
                <a:latin typeface="Times New Roman" pitchFamily="18" charset="0"/>
                <a:ea typeface="+mn-ea"/>
                <a:cs typeface="Times New Roman" pitchFamily="18" charset="0"/>
              </a:rPr>
              <a:t>, Matthew by a </a:t>
            </a:r>
            <a:r>
              <a:rPr lang="en-US" sz="1200" i="1" kern="1200" dirty="0" smtClean="0">
                <a:solidFill>
                  <a:schemeClr val="tx1"/>
                </a:solidFill>
                <a:effectLst/>
                <a:latin typeface="Times New Roman" pitchFamily="18" charset="0"/>
                <a:ea typeface="+mn-ea"/>
                <a:cs typeface="Times New Roman" pitchFamily="18" charset="0"/>
              </a:rPr>
              <a:t>lion</a:t>
            </a:r>
            <a:r>
              <a:rPr lang="en-US" sz="1200" kern="1200" dirty="0" smtClean="0">
                <a:solidFill>
                  <a:schemeClr val="tx1"/>
                </a:solidFill>
                <a:effectLst/>
                <a:latin typeface="Times New Roman" pitchFamily="18" charset="0"/>
                <a:ea typeface="+mn-ea"/>
                <a:cs typeface="Times New Roman" pitchFamily="18" charset="0"/>
              </a:rPr>
              <a:t>, Luke an </a:t>
            </a:r>
            <a:r>
              <a:rPr lang="en-US" sz="1200" i="1" kern="1200" dirty="0" smtClean="0">
                <a:solidFill>
                  <a:schemeClr val="tx1"/>
                </a:solidFill>
                <a:effectLst/>
                <a:latin typeface="Times New Roman" pitchFamily="18" charset="0"/>
                <a:ea typeface="+mn-ea"/>
                <a:cs typeface="Times New Roman" pitchFamily="18" charset="0"/>
              </a:rPr>
              <a:t>ox</a:t>
            </a:r>
            <a:r>
              <a:rPr lang="en-US" sz="1200" kern="1200" dirty="0" smtClean="0">
                <a:solidFill>
                  <a:schemeClr val="tx1"/>
                </a:solidFill>
                <a:effectLst/>
                <a:latin typeface="Times New Roman" pitchFamily="18" charset="0"/>
                <a:ea typeface="+mn-ea"/>
                <a:cs typeface="Times New Roman" pitchFamily="18" charset="0"/>
              </a:rPr>
              <a:t>, and John an </a:t>
            </a:r>
            <a:r>
              <a:rPr lang="en-US" sz="1200" i="1" kern="1200" dirty="0" smtClean="0">
                <a:solidFill>
                  <a:schemeClr val="tx1"/>
                </a:solidFill>
                <a:effectLst/>
                <a:latin typeface="Times New Roman" pitchFamily="18" charset="0"/>
                <a:ea typeface="+mn-ea"/>
                <a:cs typeface="Times New Roman" pitchFamily="18" charset="0"/>
              </a:rPr>
              <a:t>eagle</a:t>
            </a:r>
            <a:r>
              <a:rPr lang="en-US" sz="1200" kern="1200" dirty="0" smtClean="0">
                <a:solidFill>
                  <a:schemeClr val="tx1"/>
                </a:solidFill>
                <a:effectLst/>
                <a:latin typeface="Times New Roman" pitchFamily="18" charset="0"/>
                <a:ea typeface="+mn-ea"/>
                <a:cs typeface="Times New Roman" pitchFamily="18" charset="0"/>
              </a:rPr>
              <a:t>. Why an eagle for John.  Because an eagle alone can look straight into the sun and not be dazzled. And John alone penetrates most deeply into the eternal mysteries of God, soaring higher than the rest.</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It was Augustine who matched: </a:t>
            </a:r>
          </a:p>
          <a:p>
            <a:r>
              <a:rPr lang="en-US" dirty="0" smtClean="0">
                <a:latin typeface="Times New Roman" pitchFamily="18" charset="0"/>
                <a:cs typeface="Times New Roman" pitchFamily="18" charset="0"/>
              </a:rPr>
              <a:t>    Mark with a man, who gives us the most human picture of Jesus; </a:t>
            </a:r>
          </a:p>
          <a:p>
            <a:r>
              <a:rPr lang="en-US" dirty="0" smtClean="0">
                <a:latin typeface="Times New Roman" pitchFamily="18" charset="0"/>
                <a:cs typeface="Times New Roman" pitchFamily="18" charset="0"/>
              </a:rPr>
              <a:t>    the lion stood for Matthew, who shows us Jesus as the Messiah, the lion of Judah; </a:t>
            </a:r>
          </a:p>
          <a:p>
            <a:r>
              <a:rPr lang="en-US" dirty="0" smtClean="0">
                <a:latin typeface="Times New Roman" pitchFamily="18" charset="0"/>
                <a:cs typeface="Times New Roman" pitchFamily="18" charset="0"/>
              </a:rPr>
              <a:t>    the ox stood for Luke, for the ox is the animal of sacrifice, and Luke shows us Jesus as the sacrifice and the </a:t>
            </a:r>
            <a:r>
              <a:rPr lang="en-US" dirty="0" err="1" smtClean="0">
                <a:latin typeface="Times New Roman" pitchFamily="18" charset="0"/>
                <a:cs typeface="Times New Roman" pitchFamily="18" charset="0"/>
              </a:rPr>
              <a:t>Saviour</a:t>
            </a:r>
            <a:r>
              <a:rPr lang="en-US" dirty="0" smtClean="0">
                <a:latin typeface="Times New Roman" pitchFamily="18" charset="0"/>
                <a:cs typeface="Times New Roman" pitchFamily="18" charset="0"/>
              </a:rPr>
              <a:t> for the sins of the world; </a:t>
            </a:r>
          </a:p>
          <a:p>
            <a:r>
              <a:rPr lang="en-US" dirty="0" smtClean="0">
                <a:latin typeface="Times New Roman" pitchFamily="18" charset="0"/>
                <a:cs typeface="Times New Roman" pitchFamily="18" charset="0"/>
              </a:rPr>
              <a:t>    and the eagle stood for John, "because John took a higher flight, and soared in his preaching much more sublimely than the other three" </a:t>
            </a:r>
          </a:p>
          <a:p>
            <a:r>
              <a:rPr lang="en-US" i="1" dirty="0" smtClean="0">
                <a:latin typeface="Times New Roman" pitchFamily="18" charset="0"/>
                <a:cs typeface="Times New Roman" pitchFamily="18" charset="0"/>
              </a:rPr>
              <a:t>         (Homilies on John, </a:t>
            </a:r>
            <a:r>
              <a:rPr lang="en-US" dirty="0" smtClean="0">
                <a:latin typeface="Times New Roman" pitchFamily="18" charset="0"/>
                <a:cs typeface="Times New Roman" pitchFamily="18" charset="0"/>
              </a:rPr>
              <a:t>36). </a:t>
            </a:r>
          </a:p>
          <a:p>
            <a:r>
              <a:rPr lang="en-US" dirty="0" smtClean="0">
                <a:latin typeface="Times New Roman" pitchFamily="18" charset="0"/>
                <a:cs typeface="Times New Roman" pitchFamily="18" charset="0"/>
              </a:rPr>
              <a:t>It is said that only the eagle of all living creatures can look straight into the sun; so John looks more directly into the blaze of divine truth than any other of the Gospel writers.</a:t>
            </a:r>
          </a:p>
          <a:p>
            <a:endParaRPr lang="en-US" i="1" dirty="0"/>
          </a:p>
        </p:txBody>
      </p:sp>
      <p:sp>
        <p:nvSpPr>
          <p:cNvPr id="4" name="Slide Number Placeholder 3"/>
          <p:cNvSpPr>
            <a:spLocks noGrp="1"/>
          </p:cNvSpPr>
          <p:nvPr>
            <p:ph type="sldNum" sz="quarter" idx="10"/>
          </p:nvPr>
        </p:nvSpPr>
        <p:spPr/>
        <p:txBody>
          <a:bodyPr/>
          <a:lstStyle/>
          <a:p>
            <a:fld id="{E0A289FA-EE71-4E33-866E-9C726E973EC9}" type="slidenum">
              <a:rPr lang="en-US" smtClean="0"/>
              <a:t>3</a:t>
            </a:fld>
            <a:endParaRPr lang="en-US"/>
          </a:p>
        </p:txBody>
      </p:sp>
    </p:spTree>
    <p:extLst>
      <p:ext uri="{BB962C8B-B14F-4D97-AF65-F5344CB8AC3E}">
        <p14:creationId xmlns:p14="http://schemas.microsoft.com/office/powerpoint/2010/main" val="265498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cs typeface="Times New Roman" pitchFamily="18" charset="0"/>
              </a:rPr>
              <a:t>John, son of thunder (Mark 3:17) was so complex, capable of such depth that those close to Him could portray Him in radically different ways, while still being true to fact.</a:t>
            </a:r>
          </a:p>
          <a:p>
            <a:r>
              <a:rPr lang="en-US" dirty="0" smtClean="0">
                <a:latin typeface="Times New Roman" pitchFamily="18" charset="0"/>
                <a:cs typeface="Times New Roman" pitchFamily="18" charset="0"/>
              </a:rPr>
              <a:t>The mild, always gentle, phlegmatic personality,</a:t>
            </a:r>
            <a:r>
              <a:rPr lang="en-US" baseline="0" dirty="0" smtClean="0">
                <a:latin typeface="Times New Roman" pitchFamily="18" charset="0"/>
                <a:cs typeface="Times New Roman" pitchFamily="18" charset="0"/>
              </a:rPr>
              <a:t> that everyone today assumes Jesus had, is not always the case.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0A289FA-EE71-4E33-866E-9C726E973EC9}" type="slidenum">
              <a:rPr lang="en-US" smtClean="0"/>
              <a:t>4</a:t>
            </a:fld>
            <a:endParaRPr lang="en-US"/>
          </a:p>
        </p:txBody>
      </p:sp>
    </p:spTree>
    <p:extLst>
      <p:ext uri="{BB962C8B-B14F-4D97-AF65-F5344CB8AC3E}">
        <p14:creationId xmlns:p14="http://schemas.microsoft.com/office/powerpoint/2010/main" val="166763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289FA-EE71-4E33-866E-9C726E973EC9}" type="slidenum">
              <a:rPr lang="en-US" smtClean="0"/>
              <a:t>6</a:t>
            </a:fld>
            <a:endParaRPr lang="en-US"/>
          </a:p>
        </p:txBody>
      </p:sp>
    </p:spTree>
    <p:extLst>
      <p:ext uri="{BB962C8B-B14F-4D97-AF65-F5344CB8AC3E}">
        <p14:creationId xmlns:p14="http://schemas.microsoft.com/office/powerpoint/2010/main" val="3581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289FA-EE71-4E33-866E-9C726E973EC9}" type="slidenum">
              <a:rPr lang="en-US" smtClean="0"/>
              <a:t>7</a:t>
            </a:fld>
            <a:endParaRPr lang="en-US"/>
          </a:p>
        </p:txBody>
      </p:sp>
    </p:spTree>
    <p:extLst>
      <p:ext uri="{BB962C8B-B14F-4D97-AF65-F5344CB8AC3E}">
        <p14:creationId xmlns:p14="http://schemas.microsoft.com/office/powerpoint/2010/main" val="3581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generation that knew Jesus personally were gone or almost gone.  John was clearly the link to a generation that would believe</a:t>
            </a:r>
            <a:r>
              <a:rPr lang="en-US" baseline="0" dirty="0" smtClean="0"/>
              <a:t> not because they saw first hand, but because they believed through the word of those who did, i.e. Thomas (20:29). The disciples were the branches connected to the vine (Jesus), and the converts of the disciples were the fruit. The lack of a living apostle should be no barrier to their Christian life.</a:t>
            </a:r>
          </a:p>
          <a:p>
            <a:endParaRPr lang="en-US" baseline="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E0A289FA-EE71-4E33-866E-9C726E973EC9}" type="slidenum">
              <a:rPr lang="en-US" smtClean="0"/>
              <a:t>8</a:t>
            </a:fld>
            <a:endParaRPr lang="en-US"/>
          </a:p>
        </p:txBody>
      </p:sp>
    </p:spTree>
    <p:extLst>
      <p:ext uri="{BB962C8B-B14F-4D97-AF65-F5344CB8AC3E}">
        <p14:creationId xmlns:p14="http://schemas.microsoft.com/office/powerpoint/2010/main" val="35812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generation that knew Jesus personally were gone or almost gone.  John was clearly the link to a generation that would believe</a:t>
            </a:r>
            <a:r>
              <a:rPr lang="en-US" baseline="0" dirty="0" smtClean="0"/>
              <a:t> not because they saw first hand, but because they believed through the word of those who did, i.e. Thomas (20:29). The disciples were the branches connected to the vine (Jesus), and the converts of the disciples were the fruit. The lack of a living apostle should be no barrier to their Christian life.</a:t>
            </a:r>
          </a:p>
          <a:p>
            <a:endParaRPr lang="en-US" baseline="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E0A289FA-EE71-4E33-866E-9C726E973EC9}" type="slidenum">
              <a:rPr lang="en-US" smtClean="0"/>
              <a:t>9</a:t>
            </a:fld>
            <a:endParaRPr lang="en-US"/>
          </a:p>
        </p:txBody>
      </p:sp>
    </p:spTree>
    <p:extLst>
      <p:ext uri="{BB962C8B-B14F-4D97-AF65-F5344CB8AC3E}">
        <p14:creationId xmlns:p14="http://schemas.microsoft.com/office/powerpoint/2010/main" val="35812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Roman historian Tacitus: “Besides being put to death they [the Christians] were made to serve as objects of amusement; they were clad in the hides of beast and torn to death by dogs; others were crucified, others set on fire to serve to illuminate the night when daylight failed.”</a:t>
            </a:r>
          </a:p>
          <a:p>
            <a:endParaRPr lang="en-US" dirty="0" smtClean="0"/>
          </a:p>
          <a:p>
            <a:r>
              <a:rPr lang="en-US" dirty="0" smtClean="0"/>
              <a:t>In 112 AD, Roman governor </a:t>
            </a:r>
            <a:r>
              <a:rPr lang="en-US" b="1" dirty="0" smtClean="0"/>
              <a:t>Pliny the Younger</a:t>
            </a:r>
            <a:r>
              <a:rPr lang="en-US" dirty="0" smtClean="0"/>
              <a:t> was sent by the emperor </a:t>
            </a:r>
            <a:r>
              <a:rPr lang="en-US" b="1" dirty="0" smtClean="0"/>
              <a:t>Trajan </a:t>
            </a:r>
            <a:r>
              <a:rPr lang="en-US" dirty="0" smtClean="0"/>
              <a:t>(r. 98-117) to the province of Bithynia on official business. During his visit, Pliny encountered Christians, and he wrote to the emperor about them. The governor indicated that he had ordered the execution of several Christians, "for I held no question that whatever it was they admitted, in any case </a:t>
            </a:r>
            <a:r>
              <a:rPr lang="en-US" dirty="0" err="1" smtClean="0"/>
              <a:t>obstinancy</a:t>
            </a:r>
            <a:r>
              <a:rPr lang="en-US" dirty="0" smtClean="0"/>
              <a:t> and unbending perversity deserve to be punished." However, he was unsure what to do about those who said they were no longer Christians, and asked Trajan his advice. The emperor responded that Christians should not be sought out, anonymous tips should be rejected as "unworthy of our times," and if they recanted and "worshipped our gods," they were to be freed. Those who persisted, however, should be punished.</a:t>
            </a:r>
          </a:p>
          <a:p>
            <a:endParaRPr lang="en-US" dirty="0" smtClean="0"/>
          </a:p>
          <a:p>
            <a:r>
              <a:rPr lang="en-US" dirty="0" smtClean="0"/>
              <a:t>The persecution under </a:t>
            </a:r>
            <a:r>
              <a:rPr lang="en-US" b="1" dirty="0" smtClean="0"/>
              <a:t>Decius</a:t>
            </a:r>
            <a:r>
              <a:rPr lang="en-US" dirty="0" smtClean="0"/>
              <a:t> was the first universal and organized persecution of Christians, and it would have lasting significance for the Christian church. In January of 250, Decius issued an edict requiring all citizens to sacrifice to the emperor in the presence of a Roman official and obtain a certificate (</a:t>
            </a:r>
            <a:r>
              <a:rPr lang="en-US" i="1" dirty="0" err="1" smtClean="0"/>
              <a:t>libellus</a:t>
            </a:r>
            <a:r>
              <a:rPr lang="en-US" dirty="0" smtClean="0"/>
              <a:t>) proving they had done so. Forty-four of these </a:t>
            </a:r>
            <a:r>
              <a:rPr lang="en-US" i="1" dirty="0" err="1" smtClean="0"/>
              <a:t>libelli</a:t>
            </a:r>
            <a:r>
              <a:rPr lang="en-US" dirty="0" smtClean="0"/>
              <a:t> have survived. One surviving example reads: </a:t>
            </a:r>
          </a:p>
          <a:p>
            <a:r>
              <a:rPr lang="en-US" dirty="0" smtClean="0"/>
              <a:t/>
            </a:r>
            <a:br>
              <a:rPr lang="en-US" dirty="0" smtClean="0"/>
            </a:br>
            <a:r>
              <a:rPr lang="en-US" dirty="0" smtClean="0"/>
              <a:t>To those appointed to see the sacrifices: </a:t>
            </a:r>
          </a:p>
          <a:p>
            <a:r>
              <a:rPr lang="en-US" dirty="0" smtClean="0"/>
              <a:t>From Aurelia </a:t>
            </a:r>
            <a:r>
              <a:rPr lang="en-US" dirty="0" err="1" smtClean="0"/>
              <a:t>Charis</a:t>
            </a:r>
            <a:r>
              <a:rPr lang="en-US" dirty="0" smtClean="0"/>
              <a:t> of the Egyptian village of </a:t>
            </a:r>
            <a:r>
              <a:rPr lang="en-US" dirty="0" err="1" smtClean="0"/>
              <a:t>Theadelphia</a:t>
            </a:r>
            <a:r>
              <a:rPr lang="en-US" dirty="0" smtClean="0"/>
              <a:t>.</a:t>
            </a:r>
          </a:p>
          <a:p>
            <a:r>
              <a:rPr lang="en-US" dirty="0" smtClean="0"/>
              <a:t/>
            </a:r>
            <a:br>
              <a:rPr lang="en-US" dirty="0" smtClean="0"/>
            </a:br>
            <a:r>
              <a:rPr lang="en-US" dirty="0" smtClean="0"/>
              <a:t>“I have always continued to sacrifice and show reverence to the gods, and now, in your presence, I have poured a libation and sacrificed and eaten some of the sacrificial meat. I request you to certify this for me below.” </a:t>
            </a:r>
          </a:p>
          <a:p>
            <a:endParaRPr lang="en-US" dirty="0" smtClean="0"/>
          </a:p>
          <a:p>
            <a:r>
              <a:rPr lang="en-US" dirty="0" smtClean="0"/>
              <a:t>This method of persecution created a crisis of conscience for many Christians, as a certificate could be obtained without actually sacrificing by bribing Roman officials. It was clear that Christians should not sacrifice to a false god, but whether it was acceptable to save one's life by buying a certificate was a bit more of a gray area. Many Christians chose to defy the edict outright, refusing to buy a certificate, and were arrested or executed. Among those martyred under Decius were the bishops of Rome, Jerusalem and Antioch. However, the bishop of Smyrna performed the sacrifice, as did many others.</a:t>
            </a:r>
          </a:p>
          <a:p>
            <a:endParaRPr lang="en-US" dirty="0" smtClean="0"/>
          </a:p>
          <a:p>
            <a:r>
              <a:rPr lang="en-US" dirty="0" smtClean="0"/>
              <a:t>In general, public opinion condemned the government's violence and admired the martyrs' passive resistance, and the Christian movement was thereby strengthened. The </a:t>
            </a:r>
            <a:r>
              <a:rPr lang="en-US" dirty="0" err="1" smtClean="0"/>
              <a:t>Decian</a:t>
            </a:r>
            <a:r>
              <a:rPr lang="en-US" dirty="0" smtClean="0"/>
              <a:t> persecution ceased in 251, a few months before Decius' death. The </a:t>
            </a:r>
            <a:r>
              <a:rPr lang="en-US" dirty="0" err="1" smtClean="0"/>
              <a:t>Decian</a:t>
            </a:r>
            <a:r>
              <a:rPr lang="en-US" dirty="0" smtClean="0"/>
              <a:t> persecution had lasting </a:t>
            </a:r>
            <a:r>
              <a:rPr lang="en-US" dirty="0" err="1" smtClean="0"/>
              <a:t>repurcussions</a:t>
            </a:r>
            <a:r>
              <a:rPr lang="en-US" dirty="0" smtClean="0"/>
              <a:t> for the church. How should those who had bought a certificate or actually sacrificed be treated? It seems that in most churches, those who had lapsed were accepted back into the fold, but some groups refused them admission to the church. This raised important issues about the nature of the church, forgiveness, and the high value of martyrdom. A century and a half later, St. Augustine would battle with an influential group called the </a:t>
            </a:r>
            <a:r>
              <a:rPr lang="en-US" dirty="0" err="1" smtClean="0"/>
              <a:t>Donatists</a:t>
            </a:r>
            <a:r>
              <a:rPr lang="en-US" dirty="0" smtClean="0"/>
              <a:t>, who broke away from the Catholic Church because the latter embraced the lapsed. </a:t>
            </a:r>
          </a:p>
          <a:p>
            <a:endParaRPr lang="en-US" dirty="0" smtClean="0"/>
          </a:p>
          <a:p>
            <a:r>
              <a:rPr lang="en-US" dirty="0" smtClean="0"/>
              <a:t>Under </a:t>
            </a:r>
            <a:r>
              <a:rPr lang="en-US" b="1" dirty="0" smtClean="0"/>
              <a:t>Valerian</a:t>
            </a:r>
            <a:r>
              <a:rPr lang="en-US" dirty="0" smtClean="0"/>
              <a:t>, who took the throne in 253, all Christian clergy were required to sacrifice to the gods. In a 257 edict, the punishment was exile; in 258, the punishment was death. Christian senators, knights and ladies were also required to sacrifice under pain of heavy fines, reduction of rank and, later, death. Finally, all Christians were forbidden to visit their cemeteries. Among those executed under Valerian were St. Cyprian, Bishop of Carthage, and </a:t>
            </a:r>
            <a:r>
              <a:rPr lang="en-US" dirty="0" err="1" smtClean="0"/>
              <a:t>Sixtus</a:t>
            </a:r>
            <a:r>
              <a:rPr lang="en-US" dirty="0" smtClean="0"/>
              <a:t> II, Bishop of Rome. According to a letter written by Dionysus during this time, "men and women, young and old, maidens and matrons, soldiers and civilians, of every age and race, some by scourging and fire, others by the sword, have conquered in the strife and won their crowns." The persecution ended with the capture of Valerian by Persia. Valerian's son and successor, </a:t>
            </a:r>
            <a:r>
              <a:rPr lang="en-US" dirty="0" err="1" smtClean="0"/>
              <a:t>Gallienus</a:t>
            </a:r>
            <a:r>
              <a:rPr lang="en-US" dirty="0" smtClean="0"/>
              <a:t>, revoked the edicts of his father. </a:t>
            </a:r>
          </a:p>
          <a:p>
            <a:r>
              <a:rPr lang="en-US" dirty="0" smtClean="0"/>
              <a:t>The last major Roman persecution of Christians occurred under </a:t>
            </a:r>
            <a:r>
              <a:rPr lang="en-US" b="1" dirty="0" smtClean="0"/>
              <a:t>Diocletian</a:t>
            </a:r>
            <a:r>
              <a:rPr lang="en-US" dirty="0" smtClean="0"/>
              <a:t>, and it was the worst of all. It is known as the "Great Persecution." The reasons for this persecution are unclear, but </a:t>
            </a:r>
            <a:r>
              <a:rPr lang="en-US" dirty="0" err="1" smtClean="0"/>
              <a:t>Diocletians</a:t>
            </a:r>
            <a:r>
              <a:rPr lang="en-US" dirty="0" smtClean="0"/>
              <a:t> actions may have been based on the influence of his junior colleague </a:t>
            </a:r>
            <a:r>
              <a:rPr lang="en-US" b="1" dirty="0" err="1" smtClean="0"/>
              <a:t>Galarius</a:t>
            </a:r>
            <a:r>
              <a:rPr lang="en-US" dirty="0" smtClean="0"/>
              <a:t> (a fanatical adherent of Roman religion), Porphyry (an anti-Christian </a:t>
            </a:r>
            <a:r>
              <a:rPr lang="en-US" dirty="0" err="1" smtClean="0"/>
              <a:t>Neoplatonist</a:t>
            </a:r>
            <a:r>
              <a:rPr lang="en-US" dirty="0" smtClean="0"/>
              <a:t> philosopher), or the usual desire for political unity. In any case, Diocletian published four edicts of 303-04. The emperor ordered the burning of Christian books and churches, but promised not to spill any blood. In actuality, the Diocletian persecution turned out to be extremely violent. This violence "did not succeed in annihilating Christianity but caused the faith of the martyrs to blaze forth instead."</a:t>
            </a:r>
          </a:p>
          <a:p>
            <a:r>
              <a:rPr lang="en-US" dirty="0" smtClean="0"/>
              <a:t>Official persecution of Christians ended with the Edict of Milan, signed by the Christian convert Constantine and his co-emperor </a:t>
            </a:r>
            <a:r>
              <a:rPr lang="en-US" dirty="0" err="1" smtClean="0"/>
              <a:t>Licinius</a:t>
            </a:r>
            <a:r>
              <a:rPr lang="en-US" dirty="0" smtClean="0"/>
              <a:t>. This did not make Christianity the official religion of the empire (that happened under Emperor Theodosius in 381), but granted it legal status.</a:t>
            </a:r>
          </a:p>
          <a:p>
            <a:r>
              <a:rPr lang="en-US" dirty="0" smtClean="0"/>
              <a:t>http://www.religionfacts.com/christianity/history/persecution.htm </a:t>
            </a:r>
            <a:endParaRPr lang="en-US" dirty="0"/>
          </a:p>
        </p:txBody>
      </p:sp>
      <p:sp>
        <p:nvSpPr>
          <p:cNvPr id="4" name="Slide Number Placeholder 3"/>
          <p:cNvSpPr>
            <a:spLocks noGrp="1"/>
          </p:cNvSpPr>
          <p:nvPr>
            <p:ph type="sldNum" sz="quarter" idx="10"/>
          </p:nvPr>
        </p:nvSpPr>
        <p:spPr/>
        <p:txBody>
          <a:bodyPr/>
          <a:lstStyle/>
          <a:p>
            <a:fld id="{E0A289FA-EE71-4E33-866E-9C726E973EC9}" type="slidenum">
              <a:rPr lang="en-US" smtClean="0"/>
              <a:t>14</a:t>
            </a:fld>
            <a:endParaRPr lang="en-US"/>
          </a:p>
        </p:txBody>
      </p:sp>
    </p:spTree>
    <p:extLst>
      <p:ext uri="{BB962C8B-B14F-4D97-AF65-F5344CB8AC3E}">
        <p14:creationId xmlns:p14="http://schemas.microsoft.com/office/powerpoint/2010/main" val="43948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cs typeface="Times New Roman" pitchFamily="18" charset="0"/>
              </a:rPr>
              <a:t>“Not by might, nor by power, but by my spirit, </a:t>
            </a:r>
            <a:r>
              <a:rPr lang="en-US" dirty="0" err="1" smtClean="0">
                <a:latin typeface="Times New Roman" pitchFamily="18" charset="0"/>
                <a:cs typeface="Times New Roman" pitchFamily="18" charset="0"/>
              </a:rPr>
              <a:t>saith</a:t>
            </a:r>
            <a:r>
              <a:rPr lang="en-US" dirty="0" smtClean="0">
                <a:latin typeface="Times New Roman" pitchFamily="18" charset="0"/>
                <a:cs typeface="Times New Roman" pitchFamily="18" charset="0"/>
              </a:rPr>
              <a:t> the LORD of hosts.” Zech. 4:6</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0A289FA-EE71-4E33-866E-9C726E973EC9}" type="slidenum">
              <a:rPr lang="en-US" smtClean="0"/>
              <a:t>19</a:t>
            </a:fld>
            <a:endParaRPr lang="en-US"/>
          </a:p>
        </p:txBody>
      </p:sp>
    </p:spTree>
    <p:extLst>
      <p:ext uri="{BB962C8B-B14F-4D97-AF65-F5344CB8AC3E}">
        <p14:creationId xmlns:p14="http://schemas.microsoft.com/office/powerpoint/2010/main" val="2055114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7"/>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Papyrus_75" TargetMode="External"/><Relationship Id="rId2" Type="http://schemas.openxmlformats.org/officeDocument/2006/relationships/hyperlink" Target="http://en.wikipedia.org/wiki/Papyrus_66" TargetMode="Externa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Marker/>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34032"/>
            <a:ext cx="4495800" cy="664797"/>
          </a:xfrm>
        </p:spPr>
        <p:txBody>
          <a:bodyPr/>
          <a:lstStyle/>
          <a:p>
            <a:pPr algn="ctr"/>
            <a:r>
              <a:rPr lang="en-US" dirty="0" smtClean="0">
                <a:latin typeface="Times New Roman" pitchFamily="18" charset="0"/>
                <a:cs typeface="Times New Roman" pitchFamily="18" charset="0"/>
              </a:rPr>
              <a:t>My Goals for 2013</a:t>
            </a:r>
            <a:endParaRPr lang="en-US" dirty="0">
              <a:latin typeface="Times New Roman" pitchFamily="18" charset="0"/>
              <a:cs typeface="Times New Roman" pitchFamily="18" charset="0"/>
            </a:endParaRPr>
          </a:p>
        </p:txBody>
      </p:sp>
      <p:sp>
        <p:nvSpPr>
          <p:cNvPr id="3" name="Text Placeholder 2"/>
          <p:cNvSpPr>
            <a:spLocks noGrp="1"/>
          </p:cNvSpPr>
          <p:nvPr>
            <p:ph type="body" sz="quarter" idx="10"/>
          </p:nvPr>
        </p:nvSpPr>
        <p:spPr>
          <a:xfrm>
            <a:off x="381000" y="1143000"/>
            <a:ext cx="8382000" cy="5589222"/>
          </a:xfrm>
        </p:spPr>
        <p:txBody>
          <a:bodyPr/>
          <a:lstStyle/>
          <a:p>
            <a:pPr marL="0" indent="0">
              <a:buNone/>
            </a:pPr>
            <a:endParaRPr lang="en-US" u="sng" dirty="0" smtClean="0">
              <a:latin typeface="Times New Roman" pitchFamily="18" charset="0"/>
              <a:cs typeface="Times New Roman" pitchFamily="18" charset="0"/>
            </a:endParaRPr>
          </a:p>
          <a:p>
            <a:pPr marL="0" indent="0">
              <a:buNone/>
            </a:pPr>
            <a:r>
              <a:rPr lang="en-US" u="sng" dirty="0" smtClean="0">
                <a:latin typeface="Times New Roman" pitchFamily="18" charset="0"/>
                <a:cs typeface="Times New Roman" pitchFamily="18" charset="0"/>
              </a:rPr>
              <a:t>Personal</a:t>
            </a:r>
            <a:r>
              <a:rPr lang="en-US" dirty="0" smtClean="0">
                <a:latin typeface="Times New Roman" pitchFamily="18" charset="0"/>
                <a:cs typeface="Times New Roman" pitchFamily="18" charset="0"/>
              </a:rPr>
              <a:t>:</a:t>
            </a:r>
          </a:p>
          <a:p>
            <a:pPr marL="514350" indent="-514350">
              <a:buFont typeface="+mj-lt"/>
              <a:buAutoNum type="arabicPeriod"/>
            </a:pPr>
            <a:r>
              <a:rPr lang="en-US" sz="2800" dirty="0" smtClean="0">
                <a:latin typeface="Times New Roman" pitchFamily="18" charset="0"/>
                <a:cs typeface="Times New Roman" pitchFamily="18" charset="0"/>
              </a:rPr>
              <a:t>Spend more </a:t>
            </a:r>
            <a:r>
              <a:rPr lang="en-US" sz="2800" b="1" dirty="0" smtClean="0">
                <a:latin typeface="Times New Roman" pitchFamily="18" charset="0"/>
                <a:cs typeface="Times New Roman" pitchFamily="18" charset="0"/>
              </a:rPr>
              <a:t>quality time </a:t>
            </a:r>
            <a:r>
              <a:rPr lang="en-US" sz="2800" dirty="0" smtClean="0">
                <a:latin typeface="Times New Roman" pitchFamily="18" charset="0"/>
                <a:cs typeface="Times New Roman" pitchFamily="18" charset="0"/>
              </a:rPr>
              <a:t>in each </a:t>
            </a:r>
            <a:r>
              <a:rPr lang="en-US" sz="2800" b="1" dirty="0" smtClean="0">
                <a:latin typeface="Times New Roman" pitchFamily="18" charset="0"/>
                <a:cs typeface="Times New Roman" pitchFamily="18" charset="0"/>
              </a:rPr>
              <a:t>church</a:t>
            </a:r>
          </a:p>
          <a:p>
            <a:pPr marL="514350" indent="-514350">
              <a:buFont typeface="+mj-lt"/>
              <a:buAutoNum type="arabicPeriod"/>
            </a:pPr>
            <a:r>
              <a:rPr lang="en-US" sz="2800" dirty="0" smtClean="0">
                <a:latin typeface="Times New Roman" pitchFamily="18" charset="0"/>
                <a:cs typeface="Times New Roman" pitchFamily="18" charset="0"/>
              </a:rPr>
              <a:t>Spend more </a:t>
            </a:r>
            <a:r>
              <a:rPr lang="en-US" sz="2800" b="1" dirty="0" smtClean="0">
                <a:latin typeface="Times New Roman" pitchFamily="18" charset="0"/>
                <a:cs typeface="Times New Roman" pitchFamily="18" charset="0"/>
              </a:rPr>
              <a:t>quality time </a:t>
            </a:r>
            <a:r>
              <a:rPr lang="en-US" sz="2800" dirty="0" smtClean="0">
                <a:latin typeface="Times New Roman" pitchFamily="18" charset="0"/>
                <a:cs typeface="Times New Roman" pitchFamily="18" charset="0"/>
              </a:rPr>
              <a:t>with my </a:t>
            </a:r>
            <a:r>
              <a:rPr lang="en-US" sz="2800" b="1" dirty="0" smtClean="0">
                <a:latin typeface="Times New Roman" pitchFamily="18" charset="0"/>
                <a:cs typeface="Times New Roman" pitchFamily="18" charset="0"/>
              </a:rPr>
              <a:t>family</a:t>
            </a:r>
          </a:p>
          <a:p>
            <a:pPr marL="514350" indent="-514350">
              <a:buFont typeface="+mj-lt"/>
              <a:buAutoNum type="arabicPeriod"/>
            </a:pPr>
            <a:r>
              <a:rPr lang="en-US" sz="2800" dirty="0" smtClean="0">
                <a:latin typeface="Times New Roman" pitchFamily="18" charset="0"/>
                <a:cs typeface="Times New Roman" pitchFamily="18" charset="0"/>
              </a:rPr>
              <a:t>Carefully manage/control my </a:t>
            </a:r>
            <a:r>
              <a:rPr lang="en-US" sz="2800" b="1" dirty="0" smtClean="0">
                <a:latin typeface="Times New Roman" pitchFamily="18" charset="0"/>
                <a:cs typeface="Times New Roman" pitchFamily="18" charset="0"/>
              </a:rPr>
              <a:t>calendar</a:t>
            </a:r>
          </a:p>
          <a:p>
            <a:pPr marL="0" indent="0">
              <a:buNone/>
            </a:pPr>
            <a:endParaRPr lang="en-US" sz="1600" u="sng" dirty="0" smtClean="0">
              <a:latin typeface="Times New Roman" pitchFamily="18" charset="0"/>
              <a:cs typeface="Times New Roman" pitchFamily="18" charset="0"/>
            </a:endParaRPr>
          </a:p>
          <a:p>
            <a:pPr marL="0" indent="0">
              <a:buNone/>
            </a:pPr>
            <a:r>
              <a:rPr lang="en-US" u="sng" dirty="0" smtClean="0">
                <a:latin typeface="Times New Roman" pitchFamily="18" charset="0"/>
                <a:cs typeface="Times New Roman" pitchFamily="18" charset="0"/>
              </a:rPr>
              <a:t>Church</a:t>
            </a:r>
            <a:r>
              <a:rPr lang="en-US" dirty="0" smtClean="0">
                <a:latin typeface="Times New Roman" pitchFamily="18" charset="0"/>
                <a:cs typeface="Times New Roman" pitchFamily="18" charset="0"/>
              </a:rPr>
              <a:t>:</a:t>
            </a:r>
          </a:p>
          <a:p>
            <a:pPr marL="514350" indent="-514350">
              <a:buFont typeface="+mj-lt"/>
              <a:buAutoNum type="arabicPeriod"/>
            </a:pPr>
            <a:r>
              <a:rPr lang="en-US" sz="2800" dirty="0" smtClean="0">
                <a:latin typeface="Times New Roman" pitchFamily="18" charset="0"/>
                <a:cs typeface="Times New Roman" pitchFamily="18" charset="0"/>
              </a:rPr>
              <a:t>Support </a:t>
            </a:r>
            <a:r>
              <a:rPr lang="en-US" sz="2800" b="1" dirty="0" smtClean="0">
                <a:latin typeface="Times New Roman" pitchFamily="18" charset="0"/>
                <a:cs typeface="Times New Roman" pitchFamily="18" charset="0"/>
              </a:rPr>
              <a:t>Child/Youth</a:t>
            </a:r>
            <a:r>
              <a:rPr lang="en-US" sz="2800" dirty="0" smtClean="0">
                <a:latin typeface="Times New Roman" pitchFamily="18" charset="0"/>
                <a:cs typeface="Times New Roman" pitchFamily="18" charset="0"/>
              </a:rPr>
              <a:t> ministry</a:t>
            </a:r>
          </a:p>
          <a:p>
            <a:pPr marL="514350" indent="-514350">
              <a:buFont typeface="+mj-lt"/>
              <a:buAutoNum type="arabicPeriod"/>
            </a:pPr>
            <a:r>
              <a:rPr lang="en-US" sz="2800" dirty="0" smtClean="0">
                <a:latin typeface="Times New Roman" pitchFamily="18" charset="0"/>
                <a:cs typeface="Times New Roman" pitchFamily="18" charset="0"/>
              </a:rPr>
              <a:t>Keep Church </a:t>
            </a:r>
            <a:r>
              <a:rPr lang="en-US" sz="2800" b="1" dirty="0" smtClean="0">
                <a:latin typeface="Times New Roman" pitchFamily="18" charset="0"/>
                <a:cs typeface="Times New Roman" pitchFamily="18" charset="0"/>
              </a:rPr>
              <a:t>Finances</a:t>
            </a:r>
            <a:r>
              <a:rPr lang="en-US" sz="2800" dirty="0" smtClean="0">
                <a:latin typeface="Times New Roman" pitchFamily="18" charset="0"/>
                <a:cs typeface="Times New Roman" pitchFamily="18" charset="0"/>
              </a:rPr>
              <a:t> in order</a:t>
            </a:r>
          </a:p>
          <a:p>
            <a:pPr marL="514350" indent="-514350">
              <a:buFont typeface="+mj-lt"/>
              <a:buAutoNum type="arabicPeriod"/>
            </a:pPr>
            <a:r>
              <a:rPr lang="en-US" sz="2800" dirty="0" smtClean="0">
                <a:latin typeface="Times New Roman" pitchFamily="18" charset="0"/>
                <a:cs typeface="Times New Roman" pitchFamily="18" charset="0"/>
              </a:rPr>
              <a:t>Launch long-term </a:t>
            </a:r>
            <a:r>
              <a:rPr lang="en-US" sz="2800" b="1" dirty="0" smtClean="0">
                <a:latin typeface="Times New Roman" pitchFamily="18" charset="0"/>
                <a:cs typeface="Times New Roman" pitchFamily="18" charset="0"/>
              </a:rPr>
              <a:t>evangelism</a:t>
            </a:r>
            <a:r>
              <a:rPr lang="en-US" sz="2800" dirty="0" smtClean="0">
                <a:latin typeface="Times New Roman" pitchFamily="18" charset="0"/>
                <a:cs typeface="Times New Roman" pitchFamily="18" charset="0"/>
              </a:rPr>
              <a:t> plans</a:t>
            </a:r>
          </a:p>
          <a:p>
            <a:pPr marL="514350" indent="-514350">
              <a:buFont typeface="+mj-lt"/>
              <a:buAutoNum type="arabicPeriod"/>
            </a:pPr>
            <a:r>
              <a:rPr lang="en-US" sz="2800" dirty="0" smtClean="0">
                <a:latin typeface="Times New Roman" pitchFamily="18" charset="0"/>
                <a:cs typeface="Times New Roman" pitchFamily="18" charset="0"/>
              </a:rPr>
              <a:t>Prepare for </a:t>
            </a:r>
            <a:r>
              <a:rPr lang="en-US" sz="2800" b="1" dirty="0" smtClean="0">
                <a:latin typeface="Times New Roman" pitchFamily="18" charset="0"/>
                <a:cs typeface="Times New Roman" pitchFamily="18" charset="0"/>
              </a:rPr>
              <a:t>Centennial</a:t>
            </a:r>
          </a:p>
          <a:p>
            <a:pPr marL="514350" indent="-514350">
              <a:buFont typeface="+mj-lt"/>
              <a:buAutoNum type="arabicPeriod"/>
            </a:pPr>
            <a:r>
              <a:rPr lang="en-US" sz="2800" dirty="0" smtClean="0">
                <a:latin typeface="Times New Roman" pitchFamily="18" charset="0"/>
                <a:cs typeface="Times New Roman" pitchFamily="18" charset="0"/>
              </a:rPr>
              <a:t>Study the Gospel of </a:t>
            </a:r>
            <a:r>
              <a:rPr lang="en-US" sz="2800" b="1" dirty="0" smtClean="0">
                <a:latin typeface="Times New Roman" pitchFamily="18" charset="0"/>
                <a:cs typeface="Times New Roman" pitchFamily="18" charset="0"/>
              </a:rPr>
              <a:t>John</a:t>
            </a:r>
            <a:endParaRPr lang="en-US" sz="2800" b="1" dirty="0">
              <a:latin typeface="Times New Roman" pitchFamily="18" charset="0"/>
              <a:cs typeface="Times New Roman"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1"/>
            <a:ext cx="3047999" cy="1532860"/>
          </a:xfrm>
          <a:prstGeom prst="rect">
            <a:avLst/>
          </a:prstGeom>
        </p:spPr>
      </p:pic>
    </p:spTree>
    <p:extLst>
      <p:ext uri="{BB962C8B-B14F-4D97-AF65-F5344CB8AC3E}">
        <p14:creationId xmlns:p14="http://schemas.microsoft.com/office/powerpoint/2010/main" val="516970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u="sng" dirty="0" smtClean="0">
                <a:latin typeface="Times New Roman" pitchFamily="18" charset="0"/>
                <a:cs typeface="Times New Roman" pitchFamily="18" charset="0"/>
              </a:rPr>
              <a:t>Jesus is literally “God with us”</a:t>
            </a:r>
            <a:r>
              <a:rPr lang="en-US" dirty="0" smtClean="0"/>
              <a:t>:</a:t>
            </a:r>
            <a:endParaRPr lang="en-US" dirty="0"/>
          </a:p>
        </p:txBody>
      </p:sp>
      <p:sp>
        <p:nvSpPr>
          <p:cNvPr id="3" name="Text Placeholder 2"/>
          <p:cNvSpPr>
            <a:spLocks noGrp="1"/>
          </p:cNvSpPr>
          <p:nvPr>
            <p:ph type="body" sz="quarter" idx="10"/>
          </p:nvPr>
        </p:nvSpPr>
        <p:spPr>
          <a:xfrm>
            <a:off x="381000" y="914400"/>
            <a:ext cx="8382000" cy="5853910"/>
          </a:xfrm>
        </p:spPr>
        <p:txBody>
          <a:bodyPr/>
          <a:lstStyle/>
          <a:p>
            <a:r>
              <a:rPr lang="en-US" dirty="0">
                <a:latin typeface="Times New Roman" pitchFamily="18" charset="0"/>
                <a:cs typeface="Times New Roman" pitchFamily="18" charset="0"/>
              </a:rPr>
              <a:t>Without John’s prologue many of  the statements he makes afterward would seem </a:t>
            </a:r>
            <a:r>
              <a:rPr lang="en-US" dirty="0" smtClean="0">
                <a:latin typeface="Times New Roman" pitchFamily="18" charset="0"/>
                <a:cs typeface="Times New Roman" pitchFamily="18" charset="0"/>
              </a:rPr>
              <a:t>ridiculous</a:t>
            </a:r>
            <a:r>
              <a:rPr lang="en-US" dirty="0">
                <a:latin typeface="Times New Roman" pitchFamily="18" charset="0"/>
                <a:cs typeface="Times New Roman" pitchFamily="18" charset="0"/>
              </a:rPr>
              <a:t>. </a:t>
            </a:r>
          </a:p>
          <a:p>
            <a:pPr lvl="1"/>
            <a:r>
              <a:rPr lang="en-US" dirty="0">
                <a:latin typeface="Times New Roman" pitchFamily="18" charset="0"/>
                <a:cs typeface="Times New Roman" pitchFamily="18" charset="0"/>
              </a:rPr>
              <a:t>The OT </a:t>
            </a:r>
            <a:r>
              <a:rPr lang="en-US" i="1" dirty="0">
                <a:latin typeface="Times New Roman" pitchFamily="18" charset="0"/>
                <a:cs typeface="Times New Roman" pitchFamily="18" charset="0"/>
              </a:rPr>
              <a:t>logos</a:t>
            </a:r>
            <a:r>
              <a:rPr lang="en-US" dirty="0">
                <a:latin typeface="Times New Roman" pitchFamily="18" charset="0"/>
                <a:cs typeface="Times New Roman" pitchFamily="18" charset="0"/>
              </a:rPr>
              <a:t> is </a:t>
            </a:r>
            <a:r>
              <a:rPr lang="en-US" dirty="0" smtClean="0">
                <a:latin typeface="Times New Roman" pitchFamily="18" charset="0"/>
                <a:cs typeface="Times New Roman" pitchFamily="18" charset="0"/>
              </a:rPr>
              <a:t>not a teaching but a </a:t>
            </a:r>
            <a:r>
              <a:rPr lang="en-US" dirty="0">
                <a:latin typeface="Times New Roman" pitchFamily="18" charset="0"/>
                <a:cs typeface="Times New Roman" pitchFamily="18" charset="0"/>
              </a:rPr>
              <a:t>person, like us</a:t>
            </a:r>
            <a:r>
              <a:rPr lang="en-US" dirty="0" smtClean="0">
                <a:latin typeface="Times New Roman" pitchFamily="18" charset="0"/>
                <a:cs typeface="Times New Roman" pitchFamily="18" charset="0"/>
              </a:rPr>
              <a:t>!</a:t>
            </a:r>
          </a:p>
          <a:p>
            <a:pPr lvl="2"/>
            <a:r>
              <a:rPr lang="en-US" dirty="0">
                <a:latin typeface="Times New Roman" pitchFamily="18" charset="0"/>
                <a:cs typeface="Times New Roman" pitchFamily="18" charset="0"/>
              </a:rPr>
              <a:t>No room for gnostic or </a:t>
            </a:r>
            <a:r>
              <a:rPr lang="en-US" dirty="0" err="1">
                <a:latin typeface="Times New Roman" pitchFamily="18" charset="0"/>
                <a:cs typeface="Times New Roman" pitchFamily="18" charset="0"/>
              </a:rPr>
              <a:t>docetist</a:t>
            </a:r>
            <a:r>
              <a:rPr lang="en-US" dirty="0">
                <a:latin typeface="Times New Roman" pitchFamily="18" charset="0"/>
                <a:cs typeface="Times New Roman" pitchFamily="18" charset="0"/>
              </a:rPr>
              <a:t> theories</a:t>
            </a:r>
            <a:endParaRPr lang="en-US" dirty="0" smtClean="0">
              <a:latin typeface="Times New Roman" pitchFamily="18" charset="0"/>
              <a:cs typeface="Times New Roman" pitchFamily="18" charset="0"/>
            </a:endParaRPr>
          </a:p>
          <a:p>
            <a:pPr lvl="1"/>
            <a:r>
              <a:rPr lang="en-US" dirty="0">
                <a:latin typeface="Times New Roman" pitchFamily="18" charset="0"/>
                <a:cs typeface="Times New Roman" pitchFamily="18" charset="0"/>
              </a:rPr>
              <a:t>W</a:t>
            </a:r>
            <a:r>
              <a:rPr lang="en-US" dirty="0" smtClean="0">
                <a:latin typeface="Times New Roman" pitchFamily="18" charset="0"/>
                <a:cs typeface="Times New Roman" pitchFamily="18" charset="0"/>
              </a:rPr>
              <a:t>e </a:t>
            </a:r>
            <a:r>
              <a:rPr lang="en-US" dirty="0" smtClean="0">
                <a:latin typeface="Times New Roman" pitchFamily="18" charset="0"/>
                <a:cs typeface="Times New Roman" pitchFamily="18" charset="0"/>
              </a:rPr>
              <a:t>can be like him! (Gen. 1:26; Ps. 17:5; </a:t>
            </a:r>
            <a:r>
              <a:rPr lang="en-US" b="1" dirty="0" smtClean="0">
                <a:latin typeface="Times New Roman" pitchFamily="18" charset="0"/>
                <a:cs typeface="Times New Roman" pitchFamily="18" charset="0"/>
              </a:rPr>
              <a:t>Rom. 8:3f</a:t>
            </a:r>
            <a:r>
              <a:rPr lang="en-US" dirty="0" smtClean="0">
                <a:latin typeface="Times New Roman" pitchFamily="18" charset="0"/>
                <a:cs typeface="Times New Roman" pitchFamily="18" charset="0"/>
              </a:rPr>
              <a:t>; Phil. 2:7-11; Heb. 2:17; 12:2; </a:t>
            </a:r>
            <a:r>
              <a:rPr lang="en-US" b="1" dirty="0" smtClean="0">
                <a:latin typeface="Times New Roman" pitchFamily="18" charset="0"/>
                <a:cs typeface="Times New Roman" pitchFamily="18" charset="0"/>
              </a:rPr>
              <a:t>1 Jn. 3:2</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r>
              <a:rPr lang="en-US" sz="3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WORD is LIFE </a:t>
            </a:r>
            <a:r>
              <a:rPr lang="en-US" sz="3000" dirty="0" smtClean="0">
                <a:latin typeface="Times New Roman" pitchFamily="18" charset="0"/>
                <a:cs typeface="Times New Roman" pitchFamily="18" charset="0"/>
              </a:rPr>
              <a:t>(1:4, 14; 3:11-17; 5:24-26; 12:23-25; 1 John 1:1)</a:t>
            </a:r>
            <a:endParaRPr lang="en-US" sz="3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Bread is living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(6:35, 51)</a:t>
            </a:r>
          </a:p>
          <a:p>
            <a:pPr lvl="1"/>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Body is </a:t>
            </a:r>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resurrected </a:t>
            </a: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11:25)</a:t>
            </a:r>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p>
          <a:p>
            <a:pPr lvl="1"/>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There is a new </a:t>
            </a:r>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“way, truth, life” </a:t>
            </a:r>
            <a:r>
              <a:rPr lang="en-US" dirty="0" smtClean="0">
                <a:latin typeface="Times New Roman" pitchFamily="18" charset="0"/>
                <a:cs typeface="Times New Roman" pitchFamily="18" charset="0"/>
              </a:rPr>
              <a:t>(14:6)</a:t>
            </a:r>
          </a:p>
          <a:p>
            <a:pPr lvl="1"/>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Life has become Abundant </a:t>
            </a: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10:10; 6:63, 68</a:t>
            </a:r>
            <a:r>
              <a:rPr lang="en-US" dirty="0" smtClean="0">
                <a:latin typeface="Times New Roman" pitchFamily="18" charset="0"/>
                <a:cs typeface="Times New Roman" pitchFamily="18" charset="0"/>
              </a:rPr>
              <a:t>)</a:t>
            </a:r>
          </a:p>
          <a:p>
            <a:pPr lvl="2"/>
            <a:r>
              <a:rPr lang="en-US" dirty="0" smtClean="0">
                <a:latin typeface="Times New Roman" pitchFamily="18" charset="0"/>
                <a:cs typeface="Times New Roman" pitchFamily="18" charset="0"/>
              </a:rPr>
              <a:t>Now, not in the Future!</a:t>
            </a:r>
            <a:endParaRPr lang="en-US"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2543809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2003"/>
            <a:ext cx="8382000" cy="664797"/>
          </a:xfrm>
        </p:spPr>
        <p:txBody>
          <a:bodyPr/>
          <a:lstStyle/>
          <a:p>
            <a:r>
              <a:rPr lang="en-US" u="sng" dirty="0" smtClean="0">
                <a:latin typeface="Times New Roman" pitchFamily="18" charset="0"/>
                <a:cs typeface="Times New Roman" pitchFamily="18" charset="0"/>
              </a:rPr>
              <a:t>John places great value on the Spirit</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Text Placeholder 2"/>
          <p:cNvSpPr>
            <a:spLocks noGrp="1"/>
          </p:cNvSpPr>
          <p:nvPr>
            <p:ph type="body" sz="quarter" idx="10"/>
          </p:nvPr>
        </p:nvSpPr>
        <p:spPr>
          <a:xfrm>
            <a:off x="381000" y="1371600"/>
            <a:ext cx="8382000" cy="5213735"/>
          </a:xfrm>
        </p:spPr>
        <p:txBody>
          <a:bodyPr/>
          <a:lstStyle/>
          <a:p>
            <a:r>
              <a:rPr lang="en-US" sz="28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To Nicodemus: </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“Except </a:t>
            </a:r>
            <a:r>
              <a:rPr lang="en-US" sz="2800" dirty="0">
                <a:effectLst>
                  <a:outerShdw blurRad="38100" dist="38100" dir="2700000" algn="tl">
                    <a:srgbClr val="000000">
                      <a:alpha val="43137"/>
                    </a:srgbClr>
                  </a:outerShdw>
                </a:effectLst>
                <a:latin typeface="Times New Roman" pitchFamily="18" charset="0"/>
                <a:cs typeface="Times New Roman" pitchFamily="18" charset="0"/>
              </a:rPr>
              <a:t>a man be born of water and [of] the Spirit, he cannot enter into the kingdom of God</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(3:5)</a:t>
            </a:r>
          </a:p>
          <a:p>
            <a:r>
              <a:rPr lang="en-US" sz="28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To the Woman </a:t>
            </a:r>
            <a:r>
              <a:rPr lang="en-US" sz="28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the Well: </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“the </a:t>
            </a:r>
            <a:r>
              <a:rPr lang="en-US" sz="2800" dirty="0">
                <a:effectLst>
                  <a:outerShdw blurRad="38100" dist="38100" dir="2700000" algn="tl">
                    <a:srgbClr val="000000">
                      <a:alpha val="43137"/>
                    </a:srgbClr>
                  </a:outerShdw>
                </a:effectLst>
                <a:latin typeface="Times New Roman" pitchFamily="18" charset="0"/>
                <a:cs typeface="Times New Roman" pitchFamily="18" charset="0"/>
              </a:rPr>
              <a:t>hour cometh, and now is, when the true worshippers shall worship the Father in spirit and in truth: for the Father </a:t>
            </a:r>
            <a:r>
              <a:rPr lang="en-US" sz="2800" dirty="0" err="1">
                <a:effectLst>
                  <a:outerShdw blurRad="38100" dist="38100" dir="2700000" algn="tl">
                    <a:srgbClr val="000000">
                      <a:alpha val="43137"/>
                    </a:srgbClr>
                  </a:outerShdw>
                </a:effectLst>
                <a:latin typeface="Times New Roman" pitchFamily="18" charset="0"/>
                <a:cs typeface="Times New Roman" pitchFamily="18" charset="0"/>
              </a:rPr>
              <a:t>seeketh</a:t>
            </a:r>
            <a:r>
              <a:rPr lang="en-US" sz="2800" dirty="0">
                <a:effectLst>
                  <a:outerShdw blurRad="38100" dist="38100" dir="2700000" algn="tl">
                    <a:srgbClr val="000000">
                      <a:alpha val="43137"/>
                    </a:srgbClr>
                  </a:outerShdw>
                </a:effectLst>
                <a:latin typeface="Times New Roman" pitchFamily="18" charset="0"/>
                <a:cs typeface="Times New Roman" pitchFamily="18" charset="0"/>
              </a:rPr>
              <a:t> such to worship him. </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God </a:t>
            </a:r>
            <a:r>
              <a:rPr lang="en-US" sz="2800" dirty="0">
                <a:effectLst>
                  <a:outerShdw blurRad="38100" dist="38100" dir="2700000" algn="tl">
                    <a:srgbClr val="000000">
                      <a:alpha val="43137"/>
                    </a:srgbClr>
                  </a:outerShdw>
                </a:effectLst>
                <a:latin typeface="Times New Roman" pitchFamily="18" charset="0"/>
                <a:cs typeface="Times New Roman" pitchFamily="18" charset="0"/>
              </a:rPr>
              <a:t>[is] a Spirit: and they that worship him must worship [him] in spirit and in truth</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(4:23,24)</a:t>
            </a:r>
          </a:p>
          <a:p>
            <a:r>
              <a:rPr lang="en-US" sz="28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When his disciples doubted,</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he said: “It </a:t>
            </a:r>
            <a:r>
              <a:rPr lang="en-US" sz="2800" dirty="0">
                <a:effectLst>
                  <a:outerShdw blurRad="38100" dist="38100" dir="2700000" algn="tl">
                    <a:srgbClr val="000000">
                      <a:alpha val="43137"/>
                    </a:srgbClr>
                  </a:outerShdw>
                </a:effectLst>
                <a:latin typeface="Times New Roman" pitchFamily="18" charset="0"/>
                <a:cs typeface="Times New Roman" pitchFamily="18" charset="0"/>
              </a:rPr>
              <a:t>is the spirit that </a:t>
            </a:r>
            <a:r>
              <a:rPr lang="en-US" sz="2800" dirty="0" err="1">
                <a:effectLst>
                  <a:outerShdw blurRad="38100" dist="38100" dir="2700000" algn="tl">
                    <a:srgbClr val="000000">
                      <a:alpha val="43137"/>
                    </a:srgbClr>
                  </a:outerShdw>
                </a:effectLst>
                <a:latin typeface="Times New Roman" pitchFamily="18" charset="0"/>
                <a:cs typeface="Times New Roman" pitchFamily="18" charset="0"/>
              </a:rPr>
              <a:t>quickeneth</a:t>
            </a:r>
            <a:r>
              <a:rPr lang="en-US" sz="2800" dirty="0">
                <a:effectLst>
                  <a:outerShdw blurRad="38100" dist="38100" dir="2700000" algn="tl">
                    <a:srgbClr val="000000">
                      <a:alpha val="43137"/>
                    </a:srgbClr>
                  </a:outerShdw>
                </a:effectLst>
                <a:latin typeface="Times New Roman" pitchFamily="18" charset="0"/>
                <a:cs typeface="Times New Roman" pitchFamily="18" charset="0"/>
              </a:rPr>
              <a:t>; the flesh </a:t>
            </a:r>
            <a:r>
              <a:rPr lang="en-US" sz="2800" dirty="0" err="1">
                <a:effectLst>
                  <a:outerShdw blurRad="38100" dist="38100" dir="2700000" algn="tl">
                    <a:srgbClr val="000000">
                      <a:alpha val="43137"/>
                    </a:srgbClr>
                  </a:outerShdw>
                </a:effectLst>
                <a:latin typeface="Times New Roman" pitchFamily="18" charset="0"/>
                <a:cs typeface="Times New Roman" pitchFamily="18" charset="0"/>
              </a:rPr>
              <a:t>profiteth</a:t>
            </a:r>
            <a:r>
              <a:rPr lang="en-US" sz="2800" dirty="0">
                <a:effectLst>
                  <a:outerShdw blurRad="38100" dist="38100" dir="2700000" algn="tl">
                    <a:srgbClr val="000000">
                      <a:alpha val="43137"/>
                    </a:srgbClr>
                  </a:outerShdw>
                </a:effectLst>
                <a:latin typeface="Times New Roman" pitchFamily="18" charset="0"/>
                <a:cs typeface="Times New Roman" pitchFamily="18" charset="0"/>
              </a:rPr>
              <a:t> nothing: the words that I speak unto you, [they] are spirit, and [they] are life</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(6:63) </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71163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Times New Roman" pitchFamily="18" charset="0"/>
                <a:cs typeface="Times New Roman" pitchFamily="18" charset="0"/>
              </a:rPr>
              <a:t>The Holy Spirit is key to our success</a:t>
            </a:r>
            <a:endParaRPr lang="en-US" u="sng" dirty="0">
              <a:latin typeface="Times New Roman" pitchFamily="18" charset="0"/>
              <a:cs typeface="Times New Roman" pitchFamily="18" charset="0"/>
            </a:endParaRPr>
          </a:p>
        </p:txBody>
      </p:sp>
      <p:sp>
        <p:nvSpPr>
          <p:cNvPr id="3" name="Text Placeholder 2"/>
          <p:cNvSpPr>
            <a:spLocks noGrp="1"/>
          </p:cNvSpPr>
          <p:nvPr>
            <p:ph type="body" sz="quarter" idx="10"/>
          </p:nvPr>
        </p:nvSpPr>
        <p:spPr>
          <a:xfrm>
            <a:off x="381000" y="1143001"/>
            <a:ext cx="8382000" cy="6137065"/>
          </a:xfrm>
        </p:spPr>
        <p:txBody>
          <a:bodyPr/>
          <a:lstStyle/>
          <a:p>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Holy </a:t>
            </a:r>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Spirit </a:t>
            </a:r>
            <a:r>
              <a:rPr lang="en-US" dirty="0">
                <a:effectLst>
                  <a:outerShdw blurRad="38100" dist="38100" dir="2700000" algn="tl">
                    <a:srgbClr val="000000">
                      <a:alpha val="43137"/>
                    </a:srgbClr>
                  </a:outerShdw>
                </a:effectLst>
                <a:latin typeface="Times New Roman" pitchFamily="18" charset="0"/>
                <a:cs typeface="Times New Roman" pitchFamily="18" charset="0"/>
              </a:rPr>
              <a:t>facilitates all of Jesus’ wishes (</a:t>
            </a:r>
            <a:r>
              <a:rPr lang="en-US" b="1" dirty="0">
                <a:effectLst>
                  <a:outerShdw blurRad="38100" dist="38100" dir="2700000" algn="tl">
                    <a:srgbClr val="000000">
                      <a:alpha val="43137"/>
                    </a:srgbClr>
                  </a:outerShdw>
                </a:effectLst>
                <a:latin typeface="Times New Roman" pitchFamily="18" charset="0"/>
                <a:cs typeface="Times New Roman" pitchFamily="18" charset="0"/>
              </a:rPr>
              <a:t>16:7</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a:t>
            </a:r>
          </a:p>
          <a:p>
            <a:pPr lvl="1"/>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To His Disciples:</a:t>
            </a:r>
            <a:r>
              <a:rPr lang="en-US" dirty="0" smtClean="0">
                <a:latin typeface="Times New Roman" pitchFamily="18" charset="0"/>
                <a:cs typeface="Times New Roman" pitchFamily="18" charset="0"/>
              </a:rPr>
              <a:t> “I </a:t>
            </a:r>
            <a:r>
              <a:rPr lang="en-US" dirty="0">
                <a:latin typeface="Times New Roman" pitchFamily="18" charset="0"/>
                <a:cs typeface="Times New Roman" pitchFamily="18" charset="0"/>
              </a:rPr>
              <a:t>will pray the Father, and he shall give you another Comforter, that he may abide with you for ever; </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Even] the Spirit of truth; whom the world cannot receive, because it </a:t>
            </a:r>
            <a:r>
              <a:rPr lang="en-US" dirty="0" err="1">
                <a:latin typeface="Times New Roman" pitchFamily="18" charset="0"/>
                <a:cs typeface="Times New Roman" pitchFamily="18" charset="0"/>
              </a:rPr>
              <a:t>seeth</a:t>
            </a:r>
            <a:r>
              <a:rPr lang="en-US" dirty="0">
                <a:latin typeface="Times New Roman" pitchFamily="18" charset="0"/>
                <a:cs typeface="Times New Roman" pitchFamily="18" charset="0"/>
              </a:rPr>
              <a:t> him not, neither </a:t>
            </a:r>
            <a:r>
              <a:rPr lang="en-US" dirty="0" err="1">
                <a:latin typeface="Times New Roman" pitchFamily="18" charset="0"/>
                <a:cs typeface="Times New Roman" pitchFamily="18" charset="0"/>
              </a:rPr>
              <a:t>knoweth</a:t>
            </a:r>
            <a:r>
              <a:rPr lang="en-US" dirty="0">
                <a:latin typeface="Times New Roman" pitchFamily="18" charset="0"/>
                <a:cs typeface="Times New Roman" pitchFamily="18" charset="0"/>
              </a:rPr>
              <a:t> him: but ye know him; for he </a:t>
            </a:r>
            <a:r>
              <a:rPr lang="en-US" dirty="0" err="1">
                <a:latin typeface="Times New Roman" pitchFamily="18" charset="0"/>
                <a:cs typeface="Times New Roman" pitchFamily="18" charset="0"/>
              </a:rPr>
              <a:t>dwelleth</a:t>
            </a:r>
            <a:r>
              <a:rPr lang="en-US" dirty="0">
                <a:latin typeface="Times New Roman" pitchFamily="18" charset="0"/>
                <a:cs typeface="Times New Roman" pitchFamily="18" charset="0"/>
              </a:rPr>
              <a:t> with you, and shall be in you</a:t>
            </a:r>
            <a:r>
              <a:rPr lang="en-US" dirty="0" smtClean="0">
                <a:latin typeface="Times New Roman" pitchFamily="18" charset="0"/>
                <a:cs typeface="Times New Roman" pitchFamily="18" charset="0"/>
              </a:rPr>
              <a:t>. I </a:t>
            </a:r>
            <a:r>
              <a:rPr lang="en-US" dirty="0">
                <a:latin typeface="Times New Roman" pitchFamily="18" charset="0"/>
                <a:cs typeface="Times New Roman" pitchFamily="18" charset="0"/>
              </a:rPr>
              <a:t>will not leave you comfortless: I will come to you</a:t>
            </a:r>
            <a:r>
              <a:rPr lang="en-US" dirty="0" smtClean="0">
                <a:latin typeface="Times New Roman" pitchFamily="18" charset="0"/>
                <a:cs typeface="Times New Roman" pitchFamily="18" charset="0"/>
              </a:rPr>
              <a:t>.”  (14:16-18)</a:t>
            </a:r>
          </a:p>
          <a:p>
            <a:pPr lvl="1"/>
            <a:r>
              <a:rPr lang="en-US" dirty="0" smtClean="0">
                <a:solidFill>
                  <a:srgbClr val="FFC000"/>
                </a:solidFill>
                <a:latin typeface="Times New Roman" pitchFamily="18" charset="0"/>
                <a:cs typeface="Times New Roman" pitchFamily="18" charset="0"/>
              </a:rPr>
              <a:t>We </a:t>
            </a:r>
            <a:r>
              <a:rPr lang="en-US" dirty="0">
                <a:solidFill>
                  <a:srgbClr val="FFC000"/>
                </a:solidFill>
                <a:latin typeface="Times New Roman" pitchFamily="18" charset="0"/>
                <a:cs typeface="Times New Roman" pitchFamily="18" charset="0"/>
              </a:rPr>
              <a:t>can be as close to God as Jesus </a:t>
            </a:r>
            <a:r>
              <a:rPr lang="en-US" dirty="0" smtClean="0">
                <a:solidFill>
                  <a:srgbClr val="FFC000"/>
                </a:solidFill>
                <a:latin typeface="Times New Roman" pitchFamily="18" charset="0"/>
                <a:cs typeface="Times New Roman" pitchFamily="18" charset="0"/>
              </a:rPr>
              <a:t>was</a:t>
            </a:r>
          </a:p>
          <a:p>
            <a:pPr lvl="1"/>
            <a:r>
              <a:rPr lang="en-US" dirty="0" smtClean="0">
                <a:solidFill>
                  <a:srgbClr val="FFC000"/>
                </a:solidFill>
                <a:latin typeface="Times New Roman" pitchFamily="18" charset="0"/>
                <a:cs typeface="Times New Roman" pitchFamily="18" charset="0"/>
              </a:rPr>
              <a:t>It’s not about us, it’s about God!</a:t>
            </a:r>
            <a:endParaRPr lang="en-US" dirty="0">
              <a:solidFill>
                <a:srgbClr val="FFC000"/>
              </a:solidFill>
              <a:latin typeface="Times New Roman" pitchFamily="18" charset="0"/>
              <a:cs typeface="Times New Roman" pitchFamily="18" charset="0"/>
            </a:endParaRPr>
          </a:p>
          <a:p>
            <a:pPr lvl="1"/>
            <a:r>
              <a:rPr lang="en-US" dirty="0">
                <a:solidFill>
                  <a:srgbClr val="FFC000"/>
                </a:solidFill>
                <a:latin typeface="Times New Roman" pitchFamily="18" charset="0"/>
                <a:cs typeface="Times New Roman" pitchFamily="18" charset="0"/>
              </a:rPr>
              <a:t>Victory is not from without but within </a:t>
            </a:r>
            <a:r>
              <a:rPr lang="en-US" dirty="0">
                <a:latin typeface="Times New Roman" pitchFamily="18" charset="0"/>
                <a:cs typeface="Times New Roman" pitchFamily="18" charset="0"/>
              </a:rPr>
              <a:t>(</a:t>
            </a:r>
            <a:r>
              <a:rPr lang="en-US" b="1" dirty="0">
                <a:latin typeface="Times New Roman" pitchFamily="18" charset="0"/>
                <a:cs typeface="Times New Roman" pitchFamily="18" charset="0"/>
              </a:rPr>
              <a:t>Col. 1:27</a:t>
            </a:r>
            <a:r>
              <a:rPr lang="en-US" dirty="0">
                <a:latin typeface="Times New Roman" pitchFamily="18" charset="0"/>
                <a:cs typeface="Times New Roman" pitchFamily="18" charset="0"/>
              </a:rPr>
              <a:t>)</a:t>
            </a:r>
          </a:p>
          <a:p>
            <a:endParaRPr lang="en-US" dirty="0"/>
          </a:p>
          <a:p>
            <a:endParaRPr lang="en-US" dirty="0"/>
          </a:p>
        </p:txBody>
      </p:sp>
    </p:spTree>
    <p:extLst>
      <p:ext uri="{BB962C8B-B14F-4D97-AF65-F5344CB8AC3E}">
        <p14:creationId xmlns:p14="http://schemas.microsoft.com/office/powerpoint/2010/main" val="2804280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Times New Roman" pitchFamily="18" charset="0"/>
                <a:cs typeface="Times New Roman" pitchFamily="18" charset="0"/>
              </a:rPr>
              <a:t>The end of Zionism</a:t>
            </a:r>
            <a:r>
              <a:rPr lang="en-US" dirty="0" smtClean="0">
                <a:latin typeface="Times New Roman" pitchFamily="18" charset="0"/>
                <a:cs typeface="Times New Roman" pitchFamily="18" charset="0"/>
              </a:rPr>
              <a:t>:</a:t>
            </a:r>
            <a:endParaRPr lang="en-US" dirty="0"/>
          </a:p>
        </p:txBody>
      </p:sp>
      <p:sp>
        <p:nvSpPr>
          <p:cNvPr id="3" name="Text Placeholder 2"/>
          <p:cNvSpPr>
            <a:spLocks noGrp="1"/>
          </p:cNvSpPr>
          <p:nvPr>
            <p:ph type="body" sz="quarter" idx="10"/>
          </p:nvPr>
        </p:nvSpPr>
        <p:spPr>
          <a:xfrm>
            <a:off x="381000" y="990600"/>
            <a:ext cx="8382000" cy="6383286"/>
          </a:xfrm>
        </p:spPr>
        <p:txBody>
          <a:bodyPr/>
          <a:lstStyle/>
          <a:p>
            <a:r>
              <a:rPr lang="en-US" sz="3000" b="1"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Synoptics</a:t>
            </a:r>
            <a:r>
              <a:rPr lang="en-US" sz="3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Focus was on the kingdom of God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(Matt. 12:28; Mark 10:15; Luke 12:31; 17:20, 21)</a:t>
            </a:r>
          </a:p>
          <a:p>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In John’s day Zionism was already dying</a:t>
            </a:r>
          </a:p>
          <a:p>
            <a:pPr lvl="1"/>
            <a:r>
              <a:rPr lang="en-US" b="1" dirty="0" smtClean="0">
                <a:effectLst>
                  <a:outerShdw blurRad="38100" dist="38100" dir="2700000" algn="tl">
                    <a:srgbClr val="000000">
                      <a:alpha val="43137"/>
                    </a:srgbClr>
                  </a:outerShdw>
                </a:effectLst>
                <a:latin typeface="Times New Roman" pitchFamily="18" charset="0"/>
                <a:cs typeface="Times New Roman" pitchFamily="18" charset="0"/>
              </a:rPr>
              <a:t>65 yrs. after the destruction of their temple in AD 70, Jews were displaced throughout the middle east</a:t>
            </a:r>
          </a:p>
          <a:p>
            <a:pPr lvl="2"/>
            <a:r>
              <a:rPr lang="en-US" b="1" dirty="0" smtClean="0">
                <a:effectLst>
                  <a:outerShdw blurRad="38100" dist="38100" dir="2700000" algn="tl">
                    <a:srgbClr val="000000">
                      <a:alpha val="43137"/>
                    </a:srgbClr>
                  </a:outerShdw>
                </a:effectLst>
                <a:latin typeface="Times New Roman" pitchFamily="18" charset="0"/>
                <a:cs typeface="Times New Roman" pitchFamily="18" charset="0"/>
              </a:rPr>
              <a:t>A new Zionist movement headed by bar </a:t>
            </a:r>
            <a:r>
              <a:rPr lang="en-US" b="1" dirty="0" err="1" smtClean="0">
                <a:effectLst>
                  <a:outerShdw blurRad="38100" dist="38100" dir="2700000" algn="tl">
                    <a:srgbClr val="000000">
                      <a:alpha val="43137"/>
                    </a:srgbClr>
                  </a:outerShdw>
                </a:effectLst>
                <a:latin typeface="Times New Roman" pitchFamily="18" charset="0"/>
                <a:cs typeface="Times New Roman" pitchFamily="18" charset="0"/>
              </a:rPr>
              <a:t>Kochba</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to rebuild the temple and restore Palestine to the Jews</a:t>
            </a:r>
          </a:p>
          <a:p>
            <a:pPr lvl="2"/>
            <a:r>
              <a:rPr lang="en-US" b="1" dirty="0" smtClean="0">
                <a:effectLst>
                  <a:outerShdw blurRad="38100" dist="38100" dir="2700000" algn="tl">
                    <a:srgbClr val="000000">
                      <a:alpha val="43137"/>
                    </a:srgbClr>
                  </a:outerShdw>
                </a:effectLst>
                <a:latin typeface="Times New Roman" pitchFamily="18" charset="0"/>
                <a:cs typeface="Times New Roman" pitchFamily="18" charset="0"/>
              </a:rPr>
              <a:t>Rome crushed the rebellion forever making Jerusalem off-limit to Jews except for the annual anniversary of the Temple’s destruction</a:t>
            </a:r>
          </a:p>
          <a:p>
            <a:pPr lvl="2"/>
            <a:r>
              <a:rPr lang="en-US" b="1" dirty="0" smtClean="0">
                <a:effectLst>
                  <a:outerShdw blurRad="38100" dist="38100" dir="2700000" algn="tl">
                    <a:srgbClr val="000000">
                      <a:alpha val="43137"/>
                    </a:srgbClr>
                  </a:outerShdw>
                </a:effectLst>
                <a:latin typeface="Times New Roman" pitchFamily="18" charset="0"/>
                <a:cs typeface="Times New Roman" pitchFamily="18" charset="0"/>
              </a:rPr>
              <a:t>Between AD 70-135, almost 2.5 million Jews were slaughtered, starved to death or sold as slaves</a:t>
            </a:r>
          </a:p>
          <a:p>
            <a:pPr lvl="2"/>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Thereafter only occasionally did they venture back to their homeland</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a:p>
            <a:pPr lvl="1"/>
            <a:endParaRPr lang="en-US"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3374532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u="sng" dirty="0" smtClean="0">
                <a:latin typeface="Times New Roman" pitchFamily="18" charset="0"/>
                <a:cs typeface="Times New Roman" pitchFamily="18" charset="0"/>
              </a:rPr>
              <a:t>What was ahead</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Text Placeholder 2"/>
          <p:cNvSpPr>
            <a:spLocks noGrp="1"/>
          </p:cNvSpPr>
          <p:nvPr>
            <p:ph type="body" sz="quarter" idx="10"/>
          </p:nvPr>
        </p:nvSpPr>
        <p:spPr>
          <a:xfrm>
            <a:off x="381000" y="1066801"/>
            <a:ext cx="8382000" cy="5791199"/>
          </a:xfrm>
        </p:spPr>
        <p:txBody>
          <a:bodyPr/>
          <a:lstStyle/>
          <a:p>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Persecutions:</a:t>
            </a:r>
            <a:r>
              <a:rPr lang="en-US" dirty="0" smtClean="0">
                <a:latin typeface="Times New Roman" pitchFamily="18" charset="0"/>
                <a:cs typeface="Times New Roman" pitchFamily="18" charset="0"/>
              </a:rPr>
              <a:t> expanding </a:t>
            </a:r>
            <a:r>
              <a:rPr lang="en-US" dirty="0">
                <a:latin typeface="Times New Roman" pitchFamily="18" charset="0"/>
                <a:cs typeface="Times New Roman" pitchFamily="18" charset="0"/>
              </a:rPr>
              <a:t>from Jewish to </a:t>
            </a:r>
            <a:r>
              <a:rPr lang="en-US" dirty="0" smtClean="0">
                <a:latin typeface="Times New Roman" pitchFamily="18" charset="0"/>
                <a:cs typeface="Times New Roman" pitchFamily="18" charset="0"/>
              </a:rPr>
              <a:t>Christian</a:t>
            </a:r>
          </a:p>
          <a:p>
            <a:pPr marL="803275" lvl="1"/>
            <a:r>
              <a:rPr lang="en-US" dirty="0" smtClean="0">
                <a:latin typeface="Times New Roman" pitchFamily="18" charset="0"/>
                <a:cs typeface="Times New Roman" pitchFamily="18" charset="0"/>
              </a:rPr>
              <a:t>Between AD 30-311 about a dozen emperors persecuted Christians.</a:t>
            </a:r>
          </a:p>
          <a:p>
            <a:pPr marL="1085850" lvl="2"/>
            <a:r>
              <a:rPr lang="en-US" dirty="0" smtClean="0">
                <a:latin typeface="Times New Roman" pitchFamily="18" charset="0"/>
                <a:cs typeface="Times New Roman" pitchFamily="18" charset="0"/>
              </a:rPr>
              <a:t>AD 64-68 – </a:t>
            </a:r>
            <a:r>
              <a:rPr lang="en-US" b="1" dirty="0" smtClean="0">
                <a:solidFill>
                  <a:srgbClr val="FFC000"/>
                </a:solidFill>
                <a:latin typeface="Times New Roman" pitchFamily="18" charset="0"/>
                <a:cs typeface="Times New Roman" pitchFamily="18" charset="0"/>
              </a:rPr>
              <a:t>Nero</a:t>
            </a:r>
            <a:r>
              <a:rPr lang="en-US" dirty="0" smtClean="0">
                <a:latin typeface="Times New Roman" pitchFamily="18" charset="0"/>
                <a:cs typeface="Times New Roman" pitchFamily="18" charset="0"/>
              </a:rPr>
              <a:t> (martyrdom of Peter &amp; Paul)</a:t>
            </a:r>
          </a:p>
          <a:p>
            <a:pPr marL="1085850" lvl="2"/>
            <a:r>
              <a:rPr lang="en-US" dirty="0" smtClean="0">
                <a:latin typeface="Times New Roman" pitchFamily="18" charset="0"/>
                <a:cs typeface="Times New Roman" pitchFamily="18" charset="0"/>
              </a:rPr>
              <a:t>AD 81-96 – </a:t>
            </a:r>
            <a:r>
              <a:rPr lang="en-US" b="1" dirty="0" smtClean="0">
                <a:solidFill>
                  <a:srgbClr val="FFC000"/>
                </a:solidFill>
                <a:latin typeface="Times New Roman" pitchFamily="18" charset="0"/>
                <a:cs typeface="Times New Roman" pitchFamily="18" charset="0"/>
              </a:rPr>
              <a:t>Domitian </a:t>
            </a:r>
          </a:p>
          <a:p>
            <a:pPr marL="1085850" lvl="2"/>
            <a:r>
              <a:rPr lang="en-US" dirty="0" smtClean="0">
                <a:latin typeface="Times New Roman" pitchFamily="18" charset="0"/>
                <a:cs typeface="Times New Roman" pitchFamily="18" charset="0"/>
              </a:rPr>
              <a:t>AD 112-117 – </a:t>
            </a:r>
            <a:r>
              <a:rPr lang="en-US" b="1" dirty="0" smtClean="0">
                <a:solidFill>
                  <a:srgbClr val="FFC000"/>
                </a:solidFill>
                <a:latin typeface="Times New Roman" pitchFamily="18" charset="0"/>
                <a:cs typeface="Times New Roman" pitchFamily="18" charset="0"/>
              </a:rPr>
              <a:t>Trajan</a:t>
            </a:r>
            <a:r>
              <a:rPr lang="en-US" dirty="0" smtClean="0">
                <a:latin typeface="Times New Roman" pitchFamily="18" charset="0"/>
                <a:cs typeface="Times New Roman" pitchFamily="18" charset="0"/>
              </a:rPr>
              <a:t> (Christianity outlawed)</a:t>
            </a:r>
          </a:p>
          <a:p>
            <a:pPr marL="1085850" lvl="2"/>
            <a:r>
              <a:rPr lang="en-US" dirty="0" smtClean="0">
                <a:latin typeface="Times New Roman" pitchFamily="18" charset="0"/>
                <a:cs typeface="Times New Roman" pitchFamily="18" charset="0"/>
              </a:rPr>
              <a:t>AD 161-180 – </a:t>
            </a:r>
            <a:r>
              <a:rPr lang="en-US" b="1" dirty="0" smtClean="0">
                <a:solidFill>
                  <a:srgbClr val="FFC000"/>
                </a:solidFill>
                <a:latin typeface="Times New Roman" pitchFamily="18" charset="0"/>
                <a:cs typeface="Times New Roman" pitchFamily="18" charset="0"/>
              </a:rPr>
              <a:t>Marcus Aurelius</a:t>
            </a:r>
            <a:r>
              <a:rPr lang="en-US" dirty="0" smtClean="0">
                <a:latin typeface="Times New Roman" pitchFamily="18" charset="0"/>
                <a:cs typeface="Times New Roman" pitchFamily="18" charset="0"/>
              </a:rPr>
              <a:t> (martyrdom of Polycarp)</a:t>
            </a:r>
          </a:p>
          <a:p>
            <a:pPr marL="1085850" lvl="2"/>
            <a:r>
              <a:rPr lang="en-US" dirty="0" smtClean="0">
                <a:latin typeface="Times New Roman" pitchFamily="18" charset="0"/>
                <a:cs typeface="Times New Roman" pitchFamily="18" charset="0"/>
              </a:rPr>
              <a:t>AD 202-210 – </a:t>
            </a:r>
            <a:r>
              <a:rPr lang="en-US" b="1" dirty="0" err="1" smtClean="0">
                <a:solidFill>
                  <a:srgbClr val="FFC000"/>
                </a:solidFill>
                <a:latin typeface="Times New Roman" pitchFamily="18" charset="0"/>
                <a:cs typeface="Times New Roman" pitchFamily="18" charset="0"/>
              </a:rPr>
              <a:t>Septimus</a:t>
            </a:r>
            <a:r>
              <a:rPr lang="en-US" b="1" dirty="0" smtClean="0">
                <a:solidFill>
                  <a:srgbClr val="FFC000"/>
                </a:solidFill>
                <a:latin typeface="Times New Roman" pitchFamily="18" charset="0"/>
                <a:cs typeface="Times New Roman" pitchFamily="18" charset="0"/>
              </a:rPr>
              <a:t> Severus </a:t>
            </a:r>
            <a:r>
              <a:rPr lang="en-US" dirty="0" smtClean="0">
                <a:latin typeface="Times New Roman" pitchFamily="18" charset="0"/>
                <a:cs typeface="Times New Roman" pitchFamily="18" charset="0"/>
              </a:rPr>
              <a:t>(      “      of Perpetua)</a:t>
            </a:r>
          </a:p>
          <a:p>
            <a:pPr marL="1085850" lvl="2"/>
            <a:r>
              <a:rPr lang="en-US" dirty="0" smtClean="0">
                <a:latin typeface="Times New Roman" pitchFamily="18" charset="0"/>
                <a:cs typeface="Times New Roman" pitchFamily="18" charset="0"/>
              </a:rPr>
              <a:t>AD 250-251 – </a:t>
            </a:r>
            <a:r>
              <a:rPr lang="en-US" b="1" dirty="0" smtClean="0">
                <a:solidFill>
                  <a:srgbClr val="FFC000"/>
                </a:solidFill>
                <a:latin typeface="Times New Roman" pitchFamily="18" charset="0"/>
                <a:cs typeface="Times New Roman" pitchFamily="18" charset="0"/>
              </a:rPr>
              <a:t>Decius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Xians</a:t>
            </a:r>
            <a:r>
              <a:rPr lang="en-US" dirty="0" smtClean="0">
                <a:latin typeface="Times New Roman" pitchFamily="18" charset="0"/>
                <a:cs typeface="Times New Roman" pitchFamily="18" charset="0"/>
              </a:rPr>
              <a:t> sought/sacrifice required) </a:t>
            </a:r>
          </a:p>
          <a:p>
            <a:pPr marL="1085850" lvl="2"/>
            <a:r>
              <a:rPr lang="en-US" dirty="0" smtClean="0">
                <a:latin typeface="Times New Roman" pitchFamily="18" charset="0"/>
                <a:cs typeface="Times New Roman" pitchFamily="18" charset="0"/>
              </a:rPr>
              <a:t>AD 257-259 – </a:t>
            </a:r>
            <a:r>
              <a:rPr lang="en-US" b="1" dirty="0" smtClean="0">
                <a:solidFill>
                  <a:srgbClr val="FFC000"/>
                </a:solidFill>
                <a:latin typeface="Times New Roman" pitchFamily="18" charset="0"/>
                <a:cs typeface="Times New Roman" pitchFamily="18" charset="0"/>
              </a:rPr>
              <a:t>Valerian</a:t>
            </a:r>
          </a:p>
          <a:p>
            <a:pPr marL="1085850" lvl="2"/>
            <a:r>
              <a:rPr lang="en-US" dirty="0" smtClean="0">
                <a:latin typeface="Times New Roman" pitchFamily="18" charset="0"/>
                <a:cs typeface="Times New Roman" pitchFamily="18" charset="0"/>
              </a:rPr>
              <a:t>AD 235-238 – </a:t>
            </a:r>
            <a:r>
              <a:rPr lang="en-US" b="1" dirty="0" err="1" smtClean="0">
                <a:solidFill>
                  <a:srgbClr val="FFC000"/>
                </a:solidFill>
                <a:latin typeface="Times New Roman" pitchFamily="18" charset="0"/>
                <a:cs typeface="Times New Roman" pitchFamily="18" charset="0"/>
              </a:rPr>
              <a:t>Maximinus</a:t>
            </a:r>
            <a:r>
              <a:rPr lang="en-US" b="1" dirty="0" smtClean="0">
                <a:solidFill>
                  <a:srgbClr val="FFC000"/>
                </a:solidFill>
                <a:latin typeface="Times New Roman" pitchFamily="18" charset="0"/>
                <a:cs typeface="Times New Roman" pitchFamily="18" charset="0"/>
              </a:rPr>
              <a:t> the Thracian</a:t>
            </a:r>
          </a:p>
          <a:p>
            <a:pPr marL="1085850" lvl="2"/>
            <a:r>
              <a:rPr lang="en-US" dirty="0" smtClean="0">
                <a:latin typeface="Times New Roman" pitchFamily="18" charset="0"/>
                <a:cs typeface="Times New Roman" pitchFamily="18" charset="0"/>
              </a:rPr>
              <a:t>AD 270-275 – </a:t>
            </a:r>
            <a:r>
              <a:rPr lang="en-US" b="1" dirty="0" smtClean="0">
                <a:solidFill>
                  <a:srgbClr val="FFC000"/>
                </a:solidFill>
                <a:latin typeface="Times New Roman" pitchFamily="18" charset="0"/>
                <a:cs typeface="Times New Roman" pitchFamily="18" charset="0"/>
              </a:rPr>
              <a:t>Aurelian </a:t>
            </a:r>
          </a:p>
          <a:p>
            <a:pPr marL="1085850" lvl="2"/>
            <a:r>
              <a:rPr lang="en-US" dirty="0" smtClean="0">
                <a:latin typeface="Times New Roman" pitchFamily="18" charset="0"/>
                <a:cs typeface="Times New Roman" pitchFamily="18" charset="0"/>
              </a:rPr>
              <a:t>AD 303-324 – </a:t>
            </a:r>
            <a:r>
              <a:rPr lang="en-US" b="1" dirty="0" smtClean="0">
                <a:solidFill>
                  <a:srgbClr val="FFC000"/>
                </a:solidFill>
                <a:latin typeface="Times New Roman" pitchFamily="18" charset="0"/>
                <a:cs typeface="Times New Roman" pitchFamily="18" charset="0"/>
              </a:rPr>
              <a:t>Diocletian</a:t>
            </a:r>
            <a:r>
              <a:rPr lang="en-US" dirty="0" smtClean="0">
                <a:solidFill>
                  <a:srgbClr val="FFC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and </a:t>
            </a:r>
            <a:r>
              <a:rPr lang="en-US" b="1" dirty="0" smtClean="0">
                <a:solidFill>
                  <a:srgbClr val="FFC000"/>
                </a:solidFill>
                <a:latin typeface="Times New Roman" pitchFamily="18" charset="0"/>
                <a:cs typeface="Times New Roman" pitchFamily="18" charset="0"/>
              </a:rPr>
              <a:t>Galerius</a:t>
            </a:r>
            <a:r>
              <a:rPr lang="en-US" dirty="0" smtClean="0">
                <a:latin typeface="Times New Roman" pitchFamily="18" charset="0"/>
                <a:cs typeface="Times New Roman" pitchFamily="18" charset="0"/>
              </a:rPr>
              <a:t> (Severe)</a:t>
            </a:r>
          </a:p>
          <a:p>
            <a:pPr lvl="2"/>
            <a:endParaRPr lang="en-US"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5331574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10600" cy="1329595"/>
          </a:xfrm>
        </p:spPr>
        <p:txBody>
          <a:bodyPr/>
          <a:lstStyle/>
          <a:p>
            <a:r>
              <a:rPr lang="en-US" u="sng" dirty="0" smtClean="0">
                <a:latin typeface="Times New Roman" pitchFamily="18" charset="0"/>
                <a:cs typeface="Times New Roman" pitchFamily="18" charset="0"/>
              </a:rPr>
              <a:t>The Church lived even when dying</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Text Placeholder 2"/>
          <p:cNvSpPr>
            <a:spLocks noGrp="1"/>
          </p:cNvSpPr>
          <p:nvPr>
            <p:ph type="body" sz="quarter" idx="10"/>
          </p:nvPr>
        </p:nvSpPr>
        <p:spPr>
          <a:xfrm>
            <a:off x="381000" y="914400"/>
            <a:ext cx="8382000" cy="5903154"/>
          </a:xfrm>
        </p:spPr>
        <p:txBody>
          <a:bodyPr/>
          <a:lstStyle/>
          <a:p>
            <a:r>
              <a:rPr lang="en-US" b="1" dirty="0" smtClean="0">
                <a:solidFill>
                  <a:srgbClr val="FFC000"/>
                </a:solidFill>
                <a:latin typeface="Times New Roman" pitchFamily="18" charset="0"/>
                <a:cs typeface="Times New Roman" pitchFamily="18" charset="0"/>
              </a:rPr>
              <a:t>Justin Martyr:</a:t>
            </a:r>
          </a:p>
          <a:p>
            <a:pPr lvl="1"/>
            <a:r>
              <a:rPr lang="en-US" dirty="0" smtClean="0">
                <a:latin typeface="Times New Roman" pitchFamily="18" charset="0"/>
                <a:cs typeface="Times New Roman" pitchFamily="18" charset="0"/>
              </a:rPr>
              <a:t>"Though </a:t>
            </a:r>
            <a:r>
              <a:rPr lang="en-US" dirty="0">
                <a:latin typeface="Times New Roman" pitchFamily="18" charset="0"/>
                <a:cs typeface="Times New Roman" pitchFamily="18" charset="0"/>
              </a:rPr>
              <a:t>beheaded, and crucified, and thrown to wild beasts, and chains, and fire, and all other kinds of torture, we do not give up our confession; but, the more such things happen, the more do others in larger numbers become faithful</a:t>
            </a:r>
            <a:r>
              <a:rPr lang="en-US" dirty="0" smtClean="0">
                <a:latin typeface="Times New Roman" pitchFamily="18" charset="0"/>
                <a:cs typeface="Times New Roman" pitchFamily="18" charset="0"/>
              </a:rPr>
              <a:t>.“</a:t>
            </a:r>
          </a:p>
          <a:p>
            <a:r>
              <a:rPr lang="en-US" b="1" dirty="0" smtClean="0">
                <a:solidFill>
                  <a:srgbClr val="FFC000"/>
                </a:solidFill>
                <a:latin typeface="Times New Roman" pitchFamily="18" charset="0"/>
                <a:cs typeface="Times New Roman" pitchFamily="18" charset="0"/>
              </a:rPr>
              <a:t>Summary:</a:t>
            </a:r>
            <a:r>
              <a:rPr lang="en-US" dirty="0" smtClean="0">
                <a:latin typeface="Times New Roman" pitchFamily="18" charset="0"/>
                <a:cs typeface="Times New Roman" pitchFamily="18" charset="0"/>
              </a:rPr>
              <a:t> </a:t>
            </a:r>
          </a:p>
          <a:p>
            <a:pPr lvl="1"/>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the face of persecution, many Christians chose to die before they would deny their Lord. Those who did so came to be called </a:t>
            </a:r>
            <a:r>
              <a:rPr lang="en-US" sz="2000" b="1" dirty="0">
                <a:latin typeface="Times New Roman" pitchFamily="18" charset="0"/>
                <a:cs typeface="Times New Roman" pitchFamily="18" charset="0"/>
              </a:rPr>
              <a:t>martyrs</a:t>
            </a:r>
            <a:r>
              <a:rPr lang="en-US" sz="2000" dirty="0">
                <a:latin typeface="Times New Roman" pitchFamily="18" charset="0"/>
                <a:cs typeface="Times New Roman" pitchFamily="18" charset="0"/>
              </a:rPr>
              <a:t>, which means "witnesses." </a:t>
            </a:r>
            <a:endParaRPr lang="en-US" sz="2000" dirty="0" smtClean="0">
              <a:latin typeface="Times New Roman" pitchFamily="18" charset="0"/>
              <a:cs typeface="Times New Roman" pitchFamily="18" charset="0"/>
            </a:endParaRPr>
          </a:p>
          <a:p>
            <a:pPr lvl="1"/>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second-century theologian Tertullian had converted to Christianity based in part on his wonder at Christians' faithfulness in the face of martyrdom and it clearly had a similar effect on others as well. It was Tertullian who famously declared, "The blood of the martyrs is the seed of the church." Indeed, persecution seemed to have a dramatic effect on Christianity's numbers, but not in the direction intended by the persecutors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278919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u="sng" dirty="0" smtClean="0">
                <a:latin typeface="Times New Roman" pitchFamily="18" charset="0"/>
                <a:cs typeface="Times New Roman" pitchFamily="18" charset="0"/>
              </a:rPr>
              <a:t>Yet Zionism persistently hangs on</a:t>
            </a:r>
            <a:r>
              <a:rPr lang="en-US" dirty="0" smtClean="0">
                <a:latin typeface="Times New Roman" pitchFamily="18" charset="0"/>
                <a:cs typeface="Times New Roman" pitchFamily="18" charset="0"/>
              </a:rPr>
              <a:t>:</a:t>
            </a:r>
            <a:endParaRPr lang="en-US" u="sng" dirty="0">
              <a:latin typeface="Times New Roman" pitchFamily="18" charset="0"/>
              <a:cs typeface="Times New Roman" pitchFamily="18" charset="0"/>
            </a:endParaRPr>
          </a:p>
        </p:txBody>
      </p:sp>
      <p:sp>
        <p:nvSpPr>
          <p:cNvPr id="3" name="Text Placeholder 2"/>
          <p:cNvSpPr>
            <a:spLocks noGrp="1"/>
          </p:cNvSpPr>
          <p:nvPr>
            <p:ph type="body" sz="quarter" idx="10"/>
          </p:nvPr>
        </p:nvSpPr>
        <p:spPr>
          <a:xfrm>
            <a:off x="381000" y="990601"/>
            <a:ext cx="8382000" cy="5867400"/>
          </a:xfrm>
        </p:spPr>
        <p:txBody>
          <a:bodyPr/>
          <a:lstStyle/>
          <a:p>
            <a:r>
              <a:rPr lang="en-US" sz="3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Birth of modern Zionism:</a:t>
            </a:r>
          </a:p>
          <a:p>
            <a:pPr lvl="1"/>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A 35 yr. old Hungarian Jew, Theodor Herzl, in 1895 resurrected modern Zionism. </a:t>
            </a:r>
          </a:p>
          <a:p>
            <a:pPr lvl="2"/>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Due to the frenzy of hostile Jewish sentiment over the false conviction of a French Jew, Alfred Dreyfus, condemned to life imprisonment.</a:t>
            </a:r>
          </a:p>
          <a:p>
            <a:pPr lvl="2"/>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Immediately he sensed the loss of identity and homeland</a:t>
            </a:r>
          </a:p>
          <a:p>
            <a:pPr lvl="2"/>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Dropping into seclusion he wrote </a:t>
            </a:r>
            <a:r>
              <a:rPr lang="en-US" sz="2200" b="1" i="1" dirty="0" smtClean="0">
                <a:effectLst>
                  <a:outerShdw blurRad="38100" dist="38100" dir="2700000" algn="tl">
                    <a:srgbClr val="000000">
                      <a:alpha val="43137"/>
                    </a:srgbClr>
                  </a:outerShdw>
                </a:effectLst>
                <a:latin typeface="Times New Roman" pitchFamily="18" charset="0"/>
                <a:cs typeface="Times New Roman" pitchFamily="18" charset="0"/>
              </a:rPr>
              <a:t>Der </a:t>
            </a:r>
            <a:r>
              <a:rPr lang="en-US" sz="2200" b="1" i="1" dirty="0" err="1" smtClean="0">
                <a:effectLst>
                  <a:outerShdw blurRad="38100" dist="38100" dir="2700000" algn="tl">
                    <a:srgbClr val="000000">
                      <a:alpha val="43137"/>
                    </a:srgbClr>
                  </a:outerShdw>
                </a:effectLst>
                <a:latin typeface="Times New Roman" pitchFamily="18" charset="0"/>
                <a:cs typeface="Times New Roman" pitchFamily="18" charset="0"/>
              </a:rPr>
              <a:t>Judenstaat</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 “The Jewish State” which gave rise to a political movement for Jews retaking Palestine.</a:t>
            </a:r>
          </a:p>
          <a:p>
            <a:pPr lvl="3"/>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In 1897 he proclaimed in 50 yrs. the Jewish state would become a reality</a:t>
            </a:r>
          </a:p>
          <a:p>
            <a:pPr lvl="3"/>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On November 29, 1947 the UN voted into existence the birth of the state of Israel.   In May of the following year the nation was born.</a:t>
            </a:r>
          </a:p>
          <a:p>
            <a:pPr lvl="3"/>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Today 42.5% of Jews live in Israel</a:t>
            </a:r>
          </a:p>
          <a:p>
            <a:pPr lvl="1"/>
            <a:endParaRPr lang="en-US"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170850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Times New Roman" pitchFamily="18" charset="0"/>
                <a:cs typeface="Times New Roman" pitchFamily="18" charset="0"/>
              </a:rPr>
              <a:t>Zionism - A False Hope</a:t>
            </a:r>
            <a:r>
              <a:rPr lang="en-US" dirty="0" smtClean="0">
                <a:latin typeface="Times New Roman" pitchFamily="18" charset="0"/>
                <a:cs typeface="Times New Roman" pitchFamily="18" charset="0"/>
              </a:rPr>
              <a:t>:</a:t>
            </a:r>
            <a:endParaRPr lang="en-US" u="sng" dirty="0">
              <a:latin typeface="Times New Roman" pitchFamily="18" charset="0"/>
              <a:cs typeface="Times New Roman" pitchFamily="18" charset="0"/>
            </a:endParaRPr>
          </a:p>
        </p:txBody>
      </p:sp>
      <p:sp>
        <p:nvSpPr>
          <p:cNvPr id="3" name="Text Placeholder 2"/>
          <p:cNvSpPr>
            <a:spLocks noGrp="1"/>
          </p:cNvSpPr>
          <p:nvPr>
            <p:ph type="body" sz="quarter" idx="10"/>
          </p:nvPr>
        </p:nvSpPr>
        <p:spPr>
          <a:xfrm>
            <a:off x="381000" y="1143000"/>
            <a:ext cx="8382000" cy="4973669"/>
          </a:xfrm>
        </p:spPr>
        <p:txBody>
          <a:bodyPr/>
          <a:lstStyle/>
          <a:p>
            <a:r>
              <a:rPr lang="en-US" dirty="0" smtClean="0">
                <a:latin typeface="Times New Roman" pitchFamily="18" charset="0"/>
                <a:cs typeface="Times New Roman" pitchFamily="18" charset="0"/>
              </a:rPr>
              <a:t>By the time of John’s writing</a:t>
            </a:r>
          </a:p>
          <a:p>
            <a:pPr lvl="1"/>
            <a:r>
              <a:rPr lang="en-US" dirty="0" smtClean="0">
                <a:latin typeface="Times New Roman" pitchFamily="18" charset="0"/>
                <a:cs typeface="Times New Roman" pitchFamily="18" charset="0"/>
              </a:rPr>
              <a:t>The present and future fate of Zionism is fixed</a:t>
            </a:r>
          </a:p>
          <a:p>
            <a:pPr lvl="2"/>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God’s Church is not Zionistic </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Rom. 2:28,29)</a:t>
            </a:r>
          </a:p>
          <a:p>
            <a:pPr lvl="2"/>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Our hope is in heaven, not here </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Heb. 11:16</a:t>
            </a:r>
            <a:r>
              <a:rPr lang="en-US" dirty="0" smtClean="0">
                <a:latin typeface="Times New Roman" pitchFamily="18" charset="0"/>
                <a:cs typeface="Times New Roman" pitchFamily="18" charset="0"/>
              </a:rPr>
              <a:t>; 12:22)</a:t>
            </a:r>
          </a:p>
          <a:p>
            <a:pPr lvl="1"/>
            <a:r>
              <a:rPr lang="en-US" b="1" dirty="0" smtClean="0">
                <a:solidFill>
                  <a:srgbClr val="FFC000"/>
                </a:solidFill>
                <a:latin typeface="Times New Roman" pitchFamily="18" charset="0"/>
                <a:cs typeface="Times New Roman" pitchFamily="18" charset="0"/>
              </a:rPr>
              <a:t>John set the foundation for a new type of church</a:t>
            </a:r>
          </a:p>
          <a:p>
            <a:pPr lvl="2"/>
            <a:r>
              <a:rPr lang="en-US" dirty="0" smtClean="0">
                <a:latin typeface="Times New Roman" pitchFamily="18" charset="0"/>
                <a:cs typeface="Times New Roman" pitchFamily="18" charset="0"/>
              </a:rPr>
              <a:t>Not centered in a earthly Temple, Ceremonies &amp; Regulations, but on the Word and Faith</a:t>
            </a:r>
          </a:p>
          <a:p>
            <a:pPr lvl="2"/>
            <a:r>
              <a:rPr lang="en-US" dirty="0" smtClean="0">
                <a:latin typeface="Times New Roman" pitchFamily="18" charset="0"/>
                <a:cs typeface="Times New Roman" pitchFamily="18" charset="0"/>
              </a:rPr>
              <a:t>The Apostles understood this:</a:t>
            </a:r>
          </a:p>
          <a:p>
            <a:pPr lvl="3"/>
            <a:r>
              <a:rPr lang="en-US" dirty="0" smtClean="0">
                <a:latin typeface="Times New Roman" pitchFamily="18" charset="0"/>
                <a:cs typeface="Times New Roman" pitchFamily="18" charset="0"/>
              </a:rPr>
              <a:t>What they were doing completely outpaced the:</a:t>
            </a:r>
          </a:p>
          <a:p>
            <a:pPr lvl="4"/>
            <a:r>
              <a:rPr lang="en-US" dirty="0" smtClean="0">
                <a:latin typeface="Times New Roman" pitchFamily="18" charset="0"/>
                <a:cs typeface="Times New Roman" pitchFamily="18" charset="0"/>
              </a:rPr>
              <a:t>Control of man</a:t>
            </a:r>
          </a:p>
          <a:p>
            <a:pPr lvl="4"/>
            <a:r>
              <a:rPr lang="en-US" dirty="0" smtClean="0">
                <a:latin typeface="Times New Roman" pitchFamily="18" charset="0"/>
                <a:cs typeface="Times New Roman" pitchFamily="18" charset="0"/>
              </a:rPr>
              <a:t>Ability of man</a:t>
            </a:r>
          </a:p>
          <a:p>
            <a:pPr lvl="4"/>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houghts of man (</a:t>
            </a:r>
            <a:r>
              <a:rPr lang="en-US" b="1" dirty="0" smtClean="0">
                <a:latin typeface="Times New Roman" pitchFamily="18" charset="0"/>
                <a:cs typeface="Times New Roman" pitchFamily="18" charset="0"/>
              </a:rPr>
              <a:t>1 Cor. 2:9</a:t>
            </a:r>
            <a:r>
              <a:rPr lang="en-US" dirty="0" smtClean="0">
                <a:latin typeface="Times New Roman" pitchFamily="18" charset="0"/>
                <a:cs typeface="Times New Roman" pitchFamily="18" charset="0"/>
              </a:rPr>
              <a:t>)	 </a:t>
            </a:r>
            <a:r>
              <a:rPr lang="en-US" dirty="0" smtClean="0"/>
              <a:t> </a:t>
            </a:r>
            <a:endParaRPr lang="en-US" dirty="0"/>
          </a:p>
        </p:txBody>
      </p:sp>
    </p:spTree>
    <p:extLst>
      <p:ext uri="{BB962C8B-B14F-4D97-AF65-F5344CB8AC3E}">
        <p14:creationId xmlns:p14="http://schemas.microsoft.com/office/powerpoint/2010/main" val="18716225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ctr"/>
            <a:r>
              <a:rPr lang="en-US" dirty="0" smtClean="0"/>
              <a:t>In one brief lifetime…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985266"/>
            <a:ext cx="6858000" cy="5772600"/>
          </a:xfrm>
          <a:prstGeom prst="rect">
            <a:avLst/>
          </a:prstGeom>
        </p:spPr>
      </p:pic>
    </p:spTree>
    <p:extLst>
      <p:ext uri="{BB962C8B-B14F-4D97-AF65-F5344CB8AC3E}">
        <p14:creationId xmlns:p14="http://schemas.microsoft.com/office/powerpoint/2010/main" val="382543492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5136" y="0"/>
            <a:ext cx="2628864" cy="350624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0"/>
            <a:ext cx="3398345" cy="2548759"/>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t="8178"/>
          <a:stretch/>
        </p:blipFill>
        <p:spPr>
          <a:xfrm>
            <a:off x="-39921" y="2209800"/>
            <a:ext cx="2859321" cy="350175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5137" y="3351753"/>
            <a:ext cx="2628864" cy="3506248"/>
          </a:xfrm>
          <a:prstGeom prst="rect">
            <a:avLst/>
          </a:prstGeom>
        </p:spPr>
      </p:pic>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t="28217" b="1"/>
          <a:stretch/>
        </p:blipFill>
        <p:spPr>
          <a:xfrm>
            <a:off x="2819400" y="1447800"/>
            <a:ext cx="3695737" cy="35382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2800" y="4514849"/>
            <a:ext cx="3124200" cy="2343150"/>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7887" y="0"/>
            <a:ext cx="4432300" cy="194310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1702" y="4953000"/>
            <a:ext cx="2001097" cy="1904999"/>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200" y="5486400"/>
            <a:ext cx="1678787" cy="1348271"/>
          </a:xfrm>
          <a:prstGeom prst="rect">
            <a:avLst/>
          </a:prstGeom>
        </p:spPr>
      </p:pic>
      <p:sp>
        <p:nvSpPr>
          <p:cNvPr id="15" name="TextBox 14"/>
          <p:cNvSpPr txBox="1"/>
          <p:nvPr/>
        </p:nvSpPr>
        <p:spPr>
          <a:xfrm>
            <a:off x="1143000" y="1295400"/>
            <a:ext cx="7010400" cy="4062651"/>
          </a:xfrm>
          <a:prstGeom prst="rect">
            <a:avLst/>
          </a:prstGeom>
          <a:gradFill>
            <a:gsLst>
              <a:gs pos="0">
                <a:srgbClr val="03D4A8"/>
              </a:gs>
              <a:gs pos="48000">
                <a:srgbClr val="21D6E0"/>
              </a:gs>
              <a:gs pos="91000">
                <a:srgbClr val="0087E6"/>
              </a:gs>
              <a:gs pos="100000">
                <a:srgbClr val="005CBF"/>
              </a:gs>
            </a:gsLst>
            <a:lin ang="5400000" scaled="0"/>
          </a:gradFill>
        </p:spPr>
        <p:txBody>
          <a:bodyPr wrap="square" rtlCol="0">
            <a:spAutoFit/>
          </a:bodyPr>
          <a:lstStyle/>
          <a:p>
            <a:pPr algn="ctr"/>
            <a:r>
              <a:rPr lang="en-US" sz="4800" dirty="0">
                <a:solidFill>
                  <a:srgbClr val="C00000"/>
                </a:solidFill>
                <a:latin typeface="Times New Roman" pitchFamily="18" charset="0"/>
                <a:cs typeface="Times New Roman" pitchFamily="18" charset="0"/>
              </a:rPr>
              <a:t>“Not by might, </a:t>
            </a:r>
            <a:endParaRPr lang="en-US" sz="4800" dirty="0" smtClean="0">
              <a:solidFill>
                <a:srgbClr val="C00000"/>
              </a:solidFill>
              <a:latin typeface="Times New Roman" pitchFamily="18" charset="0"/>
              <a:cs typeface="Times New Roman" pitchFamily="18" charset="0"/>
            </a:endParaRPr>
          </a:p>
          <a:p>
            <a:pPr algn="ctr"/>
            <a:r>
              <a:rPr lang="en-US" sz="4800" dirty="0" smtClean="0">
                <a:solidFill>
                  <a:srgbClr val="C00000"/>
                </a:solidFill>
                <a:latin typeface="Times New Roman" pitchFamily="18" charset="0"/>
                <a:cs typeface="Times New Roman" pitchFamily="18" charset="0"/>
              </a:rPr>
              <a:t>nor </a:t>
            </a:r>
            <a:r>
              <a:rPr lang="en-US" sz="4800" dirty="0">
                <a:solidFill>
                  <a:srgbClr val="C00000"/>
                </a:solidFill>
                <a:latin typeface="Times New Roman" pitchFamily="18" charset="0"/>
                <a:cs typeface="Times New Roman" pitchFamily="18" charset="0"/>
              </a:rPr>
              <a:t>by power, </a:t>
            </a:r>
            <a:endParaRPr lang="en-US" sz="4800" dirty="0" smtClean="0">
              <a:solidFill>
                <a:srgbClr val="C00000"/>
              </a:solidFill>
              <a:latin typeface="Times New Roman" pitchFamily="18" charset="0"/>
              <a:cs typeface="Times New Roman" pitchFamily="18" charset="0"/>
            </a:endParaRPr>
          </a:p>
          <a:p>
            <a:pPr algn="ctr"/>
            <a:r>
              <a:rPr lang="en-US" sz="4800" dirty="0" smtClean="0">
                <a:solidFill>
                  <a:srgbClr val="C00000"/>
                </a:solidFill>
                <a:latin typeface="Times New Roman" pitchFamily="18" charset="0"/>
                <a:cs typeface="Times New Roman" pitchFamily="18" charset="0"/>
              </a:rPr>
              <a:t>but </a:t>
            </a:r>
            <a:r>
              <a:rPr lang="en-US" sz="4800" dirty="0">
                <a:solidFill>
                  <a:srgbClr val="C00000"/>
                </a:solidFill>
                <a:latin typeface="Times New Roman" pitchFamily="18" charset="0"/>
                <a:cs typeface="Times New Roman" pitchFamily="18" charset="0"/>
              </a:rPr>
              <a:t>by my spirit, </a:t>
            </a:r>
            <a:endParaRPr lang="en-US" sz="4800" dirty="0" smtClean="0">
              <a:solidFill>
                <a:srgbClr val="C00000"/>
              </a:solidFill>
              <a:latin typeface="Times New Roman" pitchFamily="18" charset="0"/>
              <a:cs typeface="Times New Roman" pitchFamily="18" charset="0"/>
            </a:endParaRPr>
          </a:p>
          <a:p>
            <a:pPr algn="ctr"/>
            <a:r>
              <a:rPr lang="en-US" sz="4800" dirty="0" err="1" smtClean="0">
                <a:solidFill>
                  <a:srgbClr val="C00000"/>
                </a:solidFill>
                <a:latin typeface="Times New Roman" pitchFamily="18" charset="0"/>
                <a:cs typeface="Times New Roman" pitchFamily="18" charset="0"/>
              </a:rPr>
              <a:t>saith</a:t>
            </a:r>
            <a:r>
              <a:rPr lang="en-US" sz="4800" dirty="0" smtClean="0">
                <a:solidFill>
                  <a:srgbClr val="C00000"/>
                </a:solidFill>
                <a:latin typeface="Times New Roman" pitchFamily="18" charset="0"/>
                <a:cs typeface="Times New Roman" pitchFamily="18" charset="0"/>
              </a:rPr>
              <a:t> </a:t>
            </a:r>
            <a:r>
              <a:rPr lang="en-US" sz="4800" dirty="0">
                <a:solidFill>
                  <a:srgbClr val="C00000"/>
                </a:solidFill>
                <a:latin typeface="Times New Roman" pitchFamily="18" charset="0"/>
                <a:cs typeface="Times New Roman" pitchFamily="18" charset="0"/>
              </a:rPr>
              <a:t>the LORD of hosts.” </a:t>
            </a:r>
            <a:r>
              <a:rPr lang="en-US" sz="4000" dirty="0">
                <a:solidFill>
                  <a:srgbClr val="C00000"/>
                </a:solidFill>
                <a:latin typeface="Times New Roman" pitchFamily="18" charset="0"/>
                <a:cs typeface="Times New Roman" pitchFamily="18" charset="0"/>
              </a:rPr>
              <a:t>Zech. 4:6</a:t>
            </a:r>
          </a:p>
          <a:p>
            <a:endParaRPr lang="en-US" dirty="0"/>
          </a:p>
        </p:txBody>
      </p:sp>
    </p:spTree>
    <p:extLst>
      <p:ext uri="{BB962C8B-B14F-4D97-AF65-F5344CB8AC3E}">
        <p14:creationId xmlns:p14="http://schemas.microsoft.com/office/powerpoint/2010/main" val="3781570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2896105"/>
            <a:ext cx="5029200" cy="1523495"/>
          </a:xfrm>
        </p:spPr>
        <p:txBody>
          <a:bodyPr/>
          <a:lstStyle/>
          <a:p>
            <a:pPr algn="r"/>
            <a:r>
              <a:rPr lang="en-US" dirty="0" smtClean="0">
                <a:latin typeface="Times New Roman" pitchFamily="18" charset="0"/>
                <a:cs typeface="Times New Roman" pitchFamily="18" charset="0"/>
              </a:rPr>
              <a:t>The Gospel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according to John</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7162800" y="6096000"/>
            <a:ext cx="1814513" cy="461665"/>
          </a:xfrm>
        </p:spPr>
        <p:txBody>
          <a:bodyPr/>
          <a:lstStyle/>
          <a:p>
            <a:pPr algn="r"/>
            <a:r>
              <a:rPr lang="en-US" sz="1200" dirty="0" smtClean="0">
                <a:latin typeface="Times New Roman" pitchFamily="18" charset="0"/>
                <a:cs typeface="Times New Roman" pitchFamily="18" charset="0"/>
              </a:rPr>
              <a:t>Fort Bragg, 1-26-2013</a:t>
            </a:r>
            <a:endParaRPr lang="en-US" sz="1200" dirty="0">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87981">
            <a:off x="6112595" y="226559"/>
            <a:ext cx="1932606" cy="2501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4546600"/>
            <a:ext cx="2540000" cy="20066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1650" y="685800"/>
            <a:ext cx="1962150" cy="2704310"/>
          </a:xfrm>
          <a:prstGeom prst="rect">
            <a:avLst/>
          </a:prstGeom>
        </p:spPr>
      </p:pic>
    </p:spTree>
    <p:extLst>
      <p:ext uri="{BB962C8B-B14F-4D97-AF65-F5344CB8AC3E}">
        <p14:creationId xmlns:p14="http://schemas.microsoft.com/office/powerpoint/2010/main" val="2319091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Assignment:</a:t>
            </a:r>
            <a:endParaRPr lang="en-US" dirty="0">
              <a:latin typeface="Times New Roman" pitchFamily="18" charset="0"/>
              <a:cs typeface="Times New Roman" pitchFamily="18" charset="0"/>
            </a:endParaRPr>
          </a:p>
        </p:txBody>
      </p:sp>
      <p:sp>
        <p:nvSpPr>
          <p:cNvPr id="3" name="Text Placeholder 2"/>
          <p:cNvSpPr>
            <a:spLocks noGrp="1"/>
          </p:cNvSpPr>
          <p:nvPr>
            <p:ph type="body" sz="quarter" idx="10"/>
          </p:nvPr>
        </p:nvSpPr>
        <p:spPr>
          <a:xfrm>
            <a:off x="381000" y="1411552"/>
            <a:ext cx="8382000" cy="3742563"/>
          </a:xfrm>
        </p:spPr>
        <p:txBody>
          <a:bodyPr/>
          <a:lstStyle/>
          <a:p>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Start reading John</a:t>
            </a:r>
          </a:p>
          <a:p>
            <a:pPr lvl="1"/>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Slowly</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latin typeface="Times New Roman" pitchFamily="18" charset="0"/>
                <a:cs typeface="Times New Roman" pitchFamily="18" charset="0"/>
              </a:rPr>
              <a:t>– a few verses at a time</a:t>
            </a:r>
          </a:p>
          <a:p>
            <a:pPr lvl="1"/>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Prayerfully</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latin typeface="Times New Roman" pitchFamily="18" charset="0"/>
                <a:cs typeface="Times New Roman" pitchFamily="18" charset="0"/>
              </a:rPr>
              <a:t>– wait on the Lord!</a:t>
            </a:r>
          </a:p>
          <a:p>
            <a:pPr lvl="1"/>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What is he really saying </a:t>
            </a:r>
            <a:r>
              <a:rPr lang="en-US" dirty="0" smtClean="0">
                <a:latin typeface="Times New Roman" pitchFamily="18" charset="0"/>
                <a:cs typeface="Times New Roman" pitchFamily="18" charset="0"/>
              </a:rPr>
              <a:t>– From his day to our day</a:t>
            </a:r>
          </a:p>
          <a:p>
            <a:pPr lvl="1"/>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What does it mean to me </a:t>
            </a:r>
            <a:r>
              <a:rPr lang="en-US" dirty="0" smtClean="0">
                <a:latin typeface="Times New Roman" pitchFamily="18" charset="0"/>
                <a:cs typeface="Times New Roman" pitchFamily="18" charset="0"/>
              </a:rPr>
              <a:t>– It will be relevant to you</a:t>
            </a:r>
          </a:p>
          <a:p>
            <a:pPr lvl="1"/>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We have a </a:t>
            </a:r>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whole year </a:t>
            </a:r>
            <a:r>
              <a:rPr lang="en-US" dirty="0" smtClean="0">
                <a:latin typeface="Times New Roman" pitchFamily="18" charset="0"/>
                <a:cs typeface="Times New Roman" pitchFamily="18" charset="0"/>
              </a:rPr>
              <a:t>to spend with John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052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3124200"/>
            <a:ext cx="8382000" cy="553998"/>
          </a:xfrm>
        </p:spPr>
        <p:txBody>
          <a:bodyPr/>
          <a:lstStyle/>
          <a:p>
            <a:pPr marL="0" indent="0" algn="ctr">
              <a:buNone/>
            </a:pPr>
            <a:r>
              <a:rPr lang="en-US" sz="4000" dirty="0" smtClean="0">
                <a:latin typeface="Script MT Bold" pitchFamily="66" charset="0"/>
              </a:rPr>
              <a:t>Enjoy</a:t>
            </a:r>
            <a:endParaRPr lang="en-US" sz="4000" dirty="0">
              <a:latin typeface="Script MT Bold" pitchFamily="66" charset="0"/>
            </a:endParaRPr>
          </a:p>
        </p:txBody>
      </p:sp>
    </p:spTree>
    <p:extLst>
      <p:ext uri="{BB962C8B-B14F-4D97-AF65-F5344CB8AC3E}">
        <p14:creationId xmlns:p14="http://schemas.microsoft.com/office/powerpoint/2010/main" val="228264110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Gospel of John: Papyrus 52</a:t>
            </a:r>
            <a:endParaRPr lang="en-US" dirty="0"/>
          </a:p>
        </p:txBody>
      </p:sp>
      <p:sp>
        <p:nvSpPr>
          <p:cNvPr id="3" name="Text Placeholder 2"/>
          <p:cNvSpPr>
            <a:spLocks noGrp="1"/>
          </p:cNvSpPr>
          <p:nvPr>
            <p:ph type="body" sz="quarter" idx="10"/>
          </p:nvPr>
        </p:nvSpPr>
        <p:spPr>
          <a:xfrm>
            <a:off x="152400" y="1411552"/>
            <a:ext cx="4953000" cy="4530471"/>
          </a:xfrm>
        </p:spPr>
        <p:txBody>
          <a:bodyPr/>
          <a:lstStyle/>
          <a:p>
            <a:pPr marL="0" indent="0">
              <a:buNone/>
            </a:pPr>
            <a:r>
              <a:rPr lang="en-US" sz="1600" dirty="0">
                <a:latin typeface="Times New Roman" pitchFamily="18" charset="0"/>
                <a:cs typeface="Times New Roman" pitchFamily="18" charset="0"/>
              </a:rPr>
              <a:t>Probably the earliest surviving New Testament manuscript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Rylands</a:t>
            </a:r>
            <a:r>
              <a:rPr lang="en-US" sz="1600" dirty="0" smtClean="0">
                <a:latin typeface="Times New Roman" pitchFamily="18" charset="0"/>
                <a:cs typeface="Times New Roman" pitchFamily="18" charset="0"/>
              </a:rPr>
              <a:t> Library Papyrus, </a:t>
            </a:r>
            <a:r>
              <a:rPr lang="en-US" sz="1600" dirty="0">
                <a:latin typeface="Times New Roman" pitchFamily="18" charset="0"/>
                <a:cs typeface="Times New Roman" pitchFamily="18" charset="0"/>
              </a:rPr>
              <a:t>is </a:t>
            </a:r>
            <a:r>
              <a:rPr lang="en-US" sz="1600" dirty="0" smtClean="0">
                <a:latin typeface="Times New Roman" pitchFamily="18" charset="0"/>
                <a:cs typeface="Times New Roman" pitchFamily="18" charset="0"/>
              </a:rPr>
              <a:t>a Greek </a:t>
            </a:r>
            <a:r>
              <a:rPr lang="en-US" sz="1600" dirty="0">
                <a:latin typeface="Times New Roman" pitchFamily="18" charset="0"/>
                <a:cs typeface="Times New Roman" pitchFamily="18" charset="0"/>
              </a:rPr>
              <a:t>papyrus fragment discovered in Egypt in 1920 (now at the </a:t>
            </a:r>
            <a:r>
              <a:rPr lang="en-US" sz="1600" dirty="0" smtClean="0">
                <a:latin typeface="Times New Roman" pitchFamily="18" charset="0"/>
                <a:cs typeface="Times New Roman" pitchFamily="18" charset="0"/>
              </a:rPr>
              <a:t>John </a:t>
            </a:r>
            <a:r>
              <a:rPr lang="en-US" sz="1600" dirty="0" err="1" smtClean="0">
                <a:latin typeface="Times New Roman" pitchFamily="18" charset="0"/>
                <a:cs typeface="Times New Roman" pitchFamily="18" charset="0"/>
              </a:rPr>
              <a:t>Rylands</a:t>
            </a:r>
            <a:r>
              <a:rPr lang="en-US" sz="1600" dirty="0" smtClean="0">
                <a:latin typeface="Times New Roman" pitchFamily="18" charset="0"/>
                <a:cs typeface="Times New Roman" pitchFamily="18" charset="0"/>
              </a:rPr>
              <a:t> Library, Manchester). </a:t>
            </a:r>
            <a:r>
              <a:rPr lang="en-US" sz="1600" dirty="0">
                <a:latin typeface="Times New Roman" pitchFamily="18" charset="0"/>
                <a:cs typeface="Times New Roman" pitchFamily="18" charset="0"/>
              </a:rPr>
              <a:t>Although P52 has no more than 114 legible letters, it must come from a </a:t>
            </a:r>
            <a:r>
              <a:rPr lang="en-US" sz="1600" dirty="0" smtClean="0">
                <a:latin typeface="Times New Roman" pitchFamily="18" charset="0"/>
                <a:cs typeface="Times New Roman" pitchFamily="18" charset="0"/>
              </a:rPr>
              <a:t>substantial codex </a:t>
            </a:r>
            <a:r>
              <a:rPr lang="en-US" sz="1600" dirty="0">
                <a:latin typeface="Times New Roman" pitchFamily="18" charset="0"/>
                <a:cs typeface="Times New Roman" pitchFamily="18" charset="0"/>
              </a:rPr>
              <a:t>book; as it is written on both sides in a generously scaled script, with </a:t>
            </a:r>
            <a:r>
              <a:rPr lang="en-US" sz="1600" dirty="0" smtClean="0">
                <a:latin typeface="Times New Roman" pitchFamily="18" charset="0"/>
                <a:cs typeface="Times New Roman" pitchFamily="18" charset="0"/>
              </a:rPr>
              <a:t>John 18:31-33 </a:t>
            </a:r>
            <a:r>
              <a:rPr lang="en-US" sz="1600" dirty="0">
                <a:latin typeface="Times New Roman" pitchFamily="18" charset="0"/>
                <a:cs typeface="Times New Roman" pitchFamily="18" charset="0"/>
              </a:rPr>
              <a:t>on one side and </a:t>
            </a:r>
            <a:r>
              <a:rPr lang="en-US" sz="1600" dirty="0" smtClean="0">
                <a:latin typeface="Times New Roman" pitchFamily="18" charset="0"/>
                <a:cs typeface="Times New Roman" pitchFamily="18" charset="0"/>
              </a:rPr>
              <a:t>18:37-38 </a:t>
            </a:r>
            <a:r>
              <a:rPr lang="en-US" sz="1600" dirty="0">
                <a:latin typeface="Times New Roman" pitchFamily="18" charset="0"/>
                <a:cs typeface="Times New Roman" pitchFamily="18" charset="0"/>
              </a:rPr>
              <a:t>on the other. </a:t>
            </a:r>
            <a:endParaRPr lang="en-US" sz="1600" dirty="0" smtClean="0">
              <a:latin typeface="Times New Roman" pitchFamily="18" charset="0"/>
              <a:cs typeface="Times New Roman" pitchFamily="18" charset="0"/>
            </a:endParaRPr>
          </a:p>
          <a:p>
            <a:pPr marL="0" indent="0">
              <a:buNone/>
            </a:pP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surviving text agrees closely with that of the corresponding passages in the Gospel of John, but it cannot necessarily be assumed that the original manuscript contained the full Gospel of John in its canonical form. Metzger and Aland list the probable date for this manuscript as </a:t>
            </a:r>
            <a:r>
              <a:rPr lang="en-US" sz="1600" i="1" dirty="0">
                <a:latin typeface="Times New Roman" pitchFamily="18" charset="0"/>
                <a:cs typeface="Times New Roman" pitchFamily="18" charset="0"/>
              </a:rPr>
              <a:t>c.</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125… </a:t>
            </a:r>
          </a:p>
          <a:p>
            <a:pPr marL="0" indent="0">
              <a:buNone/>
            </a:pPr>
            <a:r>
              <a:rPr lang="en-US" sz="1600" dirty="0" smtClean="0"/>
              <a:t>Other </a:t>
            </a:r>
            <a:r>
              <a:rPr lang="en-US" sz="1600" dirty="0"/>
              <a:t>notable early manuscripts of John include </a:t>
            </a:r>
            <a:r>
              <a:rPr lang="en-US" sz="1600" dirty="0">
                <a:hlinkClick r:id="rId2" tooltip="Papyrus 66"/>
              </a:rPr>
              <a:t>Papyrus 66</a:t>
            </a:r>
            <a:r>
              <a:rPr lang="en-US" sz="1600" dirty="0"/>
              <a:t> and </a:t>
            </a:r>
            <a:r>
              <a:rPr lang="en-US" sz="1600" dirty="0">
                <a:hlinkClick r:id="rId3" tooltip="Papyrus 75"/>
              </a:rPr>
              <a:t>Papyrus 75</a:t>
            </a:r>
            <a:r>
              <a:rPr lang="en-US" sz="1600" dirty="0"/>
              <a:t>, in consequence of which a substantially complete text of the Gospel of John exists from the beginning of the 3rd century at the latest. Hence the textual evidence for the Gospel of John is commonly accepted as both earlier and more reliable than that for any other of the canonical Gospels.</a:t>
            </a:r>
            <a:endParaRPr lang="en-US" sz="1600" dirty="0">
              <a:latin typeface="Times New Roman" pitchFamily="18" charset="0"/>
              <a:cs typeface="Times New Roman"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1320800"/>
            <a:ext cx="2794000" cy="4394200"/>
          </a:xfrm>
          <a:prstGeom prst="rect">
            <a:avLst/>
          </a:prstGeom>
        </p:spPr>
      </p:pic>
    </p:spTree>
    <p:extLst>
      <p:ext uri="{BB962C8B-B14F-4D97-AF65-F5344CB8AC3E}">
        <p14:creationId xmlns:p14="http://schemas.microsoft.com/office/powerpoint/2010/main" val="115592004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Gospel of John:  Papyrus 66 </a:t>
            </a:r>
            <a:endParaRPr lang="en-US" dirty="0"/>
          </a:p>
        </p:txBody>
      </p:sp>
      <p:sp>
        <p:nvSpPr>
          <p:cNvPr id="3" name="Text Placeholder 2"/>
          <p:cNvSpPr>
            <a:spLocks noGrp="1"/>
          </p:cNvSpPr>
          <p:nvPr>
            <p:ph type="body" sz="quarter" idx="10"/>
          </p:nvPr>
        </p:nvSpPr>
        <p:spPr>
          <a:xfrm>
            <a:off x="381000" y="1143000"/>
            <a:ext cx="4648200" cy="5715000"/>
          </a:xfrm>
        </p:spPr>
        <p:txBody>
          <a:bodyPr/>
          <a:lstStyle/>
          <a:p>
            <a:pPr marL="0" indent="0">
              <a:lnSpc>
                <a:spcPct val="100000"/>
              </a:lnSpc>
              <a:spcBef>
                <a:spcPts val="0"/>
              </a:spcBef>
              <a:buNone/>
            </a:pPr>
            <a:r>
              <a:rPr lang="en-US" sz="1800" dirty="0" smtClean="0">
                <a:latin typeface="Times New Roman" pitchFamily="18" charset="0"/>
                <a:cs typeface="Times New Roman" pitchFamily="18" charset="0"/>
              </a:rPr>
              <a:t>A near complete codex of the Gospel of John. </a:t>
            </a:r>
          </a:p>
          <a:p>
            <a:pPr marL="0" indent="0">
              <a:lnSpc>
                <a:spcPct val="100000"/>
              </a:lnSpc>
              <a:spcBef>
                <a:spcPts val="0"/>
              </a:spcBef>
              <a:buNone/>
            </a:pPr>
            <a:r>
              <a:rPr lang="en-US" sz="1800" dirty="0" smtClean="0">
                <a:latin typeface="Times New Roman" pitchFamily="18" charset="0"/>
                <a:cs typeface="Times New Roman" pitchFamily="18" charset="0"/>
              </a:rPr>
              <a:t>Part of the </a:t>
            </a:r>
            <a:r>
              <a:rPr lang="en-US" sz="1800" dirty="0" err="1" smtClean="0">
                <a:latin typeface="Times New Roman" pitchFamily="18" charset="0"/>
                <a:cs typeface="Times New Roman" pitchFamily="18" charset="0"/>
              </a:rPr>
              <a:t>Bodmer</a:t>
            </a:r>
            <a:r>
              <a:rPr lang="en-US" sz="1800" dirty="0" smtClean="0">
                <a:latin typeface="Times New Roman" pitchFamily="18" charset="0"/>
                <a:cs typeface="Times New Roman" pitchFamily="18" charset="0"/>
              </a:rPr>
              <a:t> Papyri  including: John </a:t>
            </a:r>
            <a:r>
              <a:rPr lang="en-US" sz="1800" dirty="0">
                <a:latin typeface="Times New Roman" pitchFamily="18" charset="0"/>
                <a:cs typeface="Times New Roman" pitchFamily="18" charset="0"/>
              </a:rPr>
              <a:t>1:1-6:11, 6:35b-14:26, 29-30; 15:2-26; 16:2-4, 6-7; 16:10-20:20, 22-23; 20:25-21:9, 12, 17. </a:t>
            </a:r>
            <a:r>
              <a:rPr lang="en-US" sz="1800" dirty="0" smtClean="0">
                <a:latin typeface="Times New Roman" pitchFamily="18" charset="0"/>
                <a:cs typeface="Times New Roman" pitchFamily="18" charset="0"/>
              </a:rPr>
              <a:t> </a:t>
            </a:r>
          </a:p>
          <a:p>
            <a:pPr marL="0" indent="0">
              <a:lnSpc>
                <a:spcPct val="100000"/>
              </a:lnSpc>
              <a:spcBef>
                <a:spcPts val="0"/>
              </a:spcBef>
              <a:buNone/>
            </a:pPr>
            <a:r>
              <a:rPr lang="en-US" sz="1800" dirty="0" smtClean="0">
                <a:latin typeface="Times New Roman" pitchFamily="18" charset="0"/>
                <a:cs typeface="Times New Roman" pitchFamily="18" charset="0"/>
              </a:rPr>
              <a:t>Not included is the story of the adulteress </a:t>
            </a:r>
            <a:r>
              <a:rPr lang="en-US" sz="1800" dirty="0">
                <a:latin typeface="Times New Roman" pitchFamily="18" charset="0"/>
                <a:cs typeface="Times New Roman" pitchFamily="18" charset="0"/>
              </a:rPr>
              <a:t>(7:53-8:11</a:t>
            </a:r>
            <a:r>
              <a:rPr lang="en-US" sz="1800" dirty="0" smtClean="0">
                <a:latin typeface="Times New Roman" pitchFamily="18" charset="0"/>
                <a:cs typeface="Times New Roman" pitchFamily="18" charset="0"/>
              </a:rPr>
              <a:t>). </a:t>
            </a:r>
          </a:p>
          <a:p>
            <a:pPr marL="0" indent="0">
              <a:lnSpc>
                <a:spcPct val="100000"/>
              </a:lnSpc>
              <a:spcBef>
                <a:spcPts val="0"/>
              </a:spcBef>
              <a:buNone/>
            </a:pPr>
            <a:endParaRPr lang="en-US" sz="600" dirty="0">
              <a:latin typeface="Times New Roman" pitchFamily="18" charset="0"/>
              <a:cs typeface="Times New Roman" pitchFamily="18" charset="0"/>
            </a:endParaRPr>
          </a:p>
          <a:p>
            <a:pPr marL="0" indent="0">
              <a:lnSpc>
                <a:spcPct val="100000"/>
              </a:lnSpc>
              <a:spcBef>
                <a:spcPts val="0"/>
              </a:spcBef>
              <a:buNone/>
            </a:pPr>
            <a:r>
              <a:rPr lang="en-US" sz="1800" dirty="0" smtClean="0">
                <a:latin typeface="Times New Roman" pitchFamily="18" charset="0"/>
                <a:cs typeface="Times New Roman" pitchFamily="18" charset="0"/>
              </a:rPr>
              <a:t>One </a:t>
            </a:r>
            <a:r>
              <a:rPr lang="en-US" sz="1800" dirty="0">
                <a:latin typeface="Times New Roman" pitchFamily="18" charset="0"/>
                <a:cs typeface="Times New Roman" pitchFamily="18" charset="0"/>
              </a:rPr>
              <a:t>of the </a:t>
            </a:r>
            <a:r>
              <a:rPr lang="en-US" sz="1800" dirty="0" smtClean="0">
                <a:latin typeface="Times New Roman" pitchFamily="18" charset="0"/>
                <a:cs typeface="Times New Roman" pitchFamily="18" charset="0"/>
              </a:rPr>
              <a:t>oldest New Testament manuscripts </a:t>
            </a:r>
            <a:r>
              <a:rPr lang="en-US" sz="1800" dirty="0">
                <a:latin typeface="Times New Roman" pitchFamily="18" charset="0"/>
                <a:cs typeface="Times New Roman" pitchFamily="18" charset="0"/>
              </a:rPr>
              <a:t>known to exist, with its writing dated to around 200 CE</a:t>
            </a:r>
            <a:r>
              <a:rPr lang="en-US" sz="1800" dirty="0" smtClean="0">
                <a:latin typeface="Times New Roman" pitchFamily="18" charset="0"/>
                <a:cs typeface="Times New Roman" pitchFamily="18" charset="0"/>
              </a:rPr>
              <a:t>.</a:t>
            </a:r>
          </a:p>
          <a:p>
            <a:pPr marL="0" indent="0">
              <a:lnSpc>
                <a:spcPct val="100000"/>
              </a:lnSpc>
              <a:spcBef>
                <a:spcPts val="0"/>
              </a:spcBef>
              <a:buNone/>
            </a:pPr>
            <a:endParaRPr lang="en-US" sz="600" dirty="0" smtClean="0">
              <a:latin typeface="Times New Roman" pitchFamily="18" charset="0"/>
              <a:cs typeface="Times New Roman" pitchFamily="18" charset="0"/>
            </a:endParaRPr>
          </a:p>
          <a:p>
            <a:pPr marL="0" indent="0">
              <a:lnSpc>
                <a:spcPct val="100000"/>
              </a:lnSpc>
              <a:spcBef>
                <a:spcPts val="0"/>
              </a:spcBef>
              <a:buNone/>
            </a:pPr>
            <a:r>
              <a:rPr lang="en-US" sz="1800" dirty="0" smtClean="0">
                <a:latin typeface="Times New Roman" pitchFamily="18" charset="0"/>
                <a:cs typeface="Times New Roman" pitchFamily="18" charset="0"/>
              </a:rPr>
              <a:t>Found </a:t>
            </a:r>
            <a:r>
              <a:rPr lang="en-US" sz="1800" dirty="0">
                <a:latin typeface="Times New Roman" pitchFamily="18" charset="0"/>
                <a:cs typeface="Times New Roman" pitchFamily="18" charset="0"/>
              </a:rPr>
              <a:t>in 1952 at </a:t>
            </a:r>
            <a:r>
              <a:rPr lang="en-US" sz="1800" dirty="0" err="1">
                <a:latin typeface="Times New Roman" pitchFamily="18" charset="0"/>
                <a:cs typeface="Times New Roman" pitchFamily="18" charset="0"/>
              </a:rPr>
              <a:t>Jabal</a:t>
            </a:r>
            <a:r>
              <a:rPr lang="en-US" sz="1800" dirty="0">
                <a:latin typeface="Times New Roman" pitchFamily="18" charset="0"/>
                <a:cs typeface="Times New Roman" pitchFamily="18" charset="0"/>
              </a:rPr>
              <a:t> Abu </a:t>
            </a:r>
            <a:r>
              <a:rPr lang="en-US" sz="1800" dirty="0" err="1">
                <a:latin typeface="Times New Roman" pitchFamily="18" charset="0"/>
                <a:cs typeface="Times New Roman" pitchFamily="18" charset="0"/>
              </a:rPr>
              <a:t>Mana</a:t>
            </a:r>
            <a:r>
              <a:rPr lang="en-US" sz="1800" dirty="0">
                <a:latin typeface="Times New Roman" pitchFamily="18" charset="0"/>
                <a:cs typeface="Times New Roman" pitchFamily="18" charset="0"/>
              </a:rPr>
              <a:t> near </a:t>
            </a:r>
            <a:r>
              <a:rPr lang="en-US" sz="1800" dirty="0" err="1">
                <a:latin typeface="Times New Roman" pitchFamily="18" charset="0"/>
                <a:cs typeface="Times New Roman" pitchFamily="18" charset="0"/>
              </a:rPr>
              <a:t>Dishna</a:t>
            </a:r>
            <a:r>
              <a:rPr lang="en-US" sz="1800" dirty="0">
                <a:latin typeface="Times New Roman" pitchFamily="18" charset="0"/>
                <a:cs typeface="Times New Roman" pitchFamily="18" charset="0"/>
              </a:rPr>
              <a:t> (Egypt). </a:t>
            </a:r>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preservation level </a:t>
            </a:r>
            <a:r>
              <a:rPr lang="en-US" sz="1800" dirty="0" smtClean="0">
                <a:latin typeface="Times New Roman" pitchFamily="18" charset="0"/>
                <a:cs typeface="Times New Roman" pitchFamily="18" charset="0"/>
              </a:rPr>
              <a:t>surprised </a:t>
            </a:r>
            <a:r>
              <a:rPr lang="en-US" sz="1800" dirty="0">
                <a:latin typeface="Times New Roman" pitchFamily="18" charset="0"/>
                <a:cs typeface="Times New Roman" pitchFamily="18" charset="0"/>
              </a:rPr>
              <a:t>scholars because the first 26 leaves were basically fully intact, and even the stitching of the binding remained</a:t>
            </a:r>
            <a:r>
              <a:rPr lang="en-US" sz="1800" dirty="0" smtClean="0">
                <a:latin typeface="Times New Roman" pitchFamily="18" charset="0"/>
                <a:cs typeface="Times New Roman" pitchFamily="18" charset="0"/>
              </a:rPr>
              <a:t>.</a:t>
            </a:r>
          </a:p>
          <a:p>
            <a:pPr marL="0" indent="0">
              <a:lnSpc>
                <a:spcPct val="100000"/>
              </a:lnSpc>
              <a:spcBef>
                <a:spcPts val="0"/>
              </a:spcBef>
              <a:buNone/>
            </a:pPr>
            <a:endParaRPr lang="en-US" sz="600" dirty="0">
              <a:latin typeface="Times New Roman" pitchFamily="18" charset="0"/>
              <a:cs typeface="Times New Roman" pitchFamily="18" charset="0"/>
            </a:endParaRPr>
          </a:p>
          <a:p>
            <a:pPr marL="0" indent="0">
              <a:lnSpc>
                <a:spcPct val="100000"/>
              </a:lnSpc>
              <a:spcBef>
                <a:spcPts val="0"/>
              </a:spcBef>
              <a:buNone/>
            </a:pPr>
            <a:r>
              <a:rPr lang="en-US" sz="1800" dirty="0">
                <a:latin typeface="Times New Roman" pitchFamily="18" charset="0"/>
                <a:cs typeface="Times New Roman" pitchFamily="18" charset="0"/>
              </a:rPr>
              <a:t>It was published in 1956 and it was the most important New Testament manuscript publication since the Chester Beatty Papyri in 1933-1934. </a:t>
            </a:r>
          </a:p>
          <a:p>
            <a:pPr marL="0" indent="0">
              <a:lnSpc>
                <a:spcPct val="100000"/>
              </a:lnSpc>
              <a:spcBef>
                <a:spcPts val="0"/>
              </a:spcBef>
              <a:buNone/>
            </a:pPr>
            <a:r>
              <a:rPr lang="en-US" sz="1800" dirty="0">
                <a:latin typeface="Times New Roman" pitchFamily="18" charset="0"/>
                <a:cs typeface="Times New Roman" pitchFamily="18" charset="0"/>
              </a:rPr>
              <a:t>It is currently housed at the </a:t>
            </a:r>
            <a:r>
              <a:rPr lang="en-US" sz="1800" dirty="0" err="1">
                <a:latin typeface="Times New Roman" pitchFamily="18" charset="0"/>
                <a:cs typeface="Times New Roman" pitchFamily="18" charset="0"/>
              </a:rPr>
              <a:t>Cologny</a:t>
            </a:r>
            <a:r>
              <a:rPr lang="en-US" sz="1800" dirty="0">
                <a:latin typeface="Times New Roman" pitchFamily="18" charset="0"/>
                <a:cs typeface="Times New Roman" pitchFamily="18" charset="0"/>
              </a:rPr>
              <a:t>-Geneva, Switzerland: Bibliotheca </a:t>
            </a:r>
            <a:r>
              <a:rPr lang="en-US" sz="1800" dirty="0" err="1">
                <a:latin typeface="Times New Roman" pitchFamily="18" charset="0"/>
                <a:cs typeface="Times New Roman" pitchFamily="18" charset="0"/>
              </a:rPr>
              <a:t>Bodmeriana</a:t>
            </a:r>
            <a:r>
              <a:rPr lang="en-US" sz="1800" dirty="0">
                <a:latin typeface="Times New Roman" pitchFamily="18" charset="0"/>
                <a:cs typeface="Times New Roman" pitchFamily="18" charset="0"/>
              </a:rPr>
              <a:t>.</a:t>
            </a:r>
          </a:p>
          <a:p>
            <a:pPr marL="0" indent="0">
              <a:buNone/>
            </a:pPr>
            <a:endParaRPr lang="en-US" sz="1800" dirty="0"/>
          </a:p>
          <a:p>
            <a:pPr marL="0" indent="0">
              <a:buNone/>
            </a:pPr>
            <a:endParaRPr lang="en-US" sz="18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828800"/>
            <a:ext cx="3175000" cy="3568700"/>
          </a:xfrm>
          <a:prstGeom prst="rect">
            <a:avLst/>
          </a:prstGeom>
        </p:spPr>
      </p:pic>
    </p:spTree>
    <p:extLst>
      <p:ext uri="{BB962C8B-B14F-4D97-AF65-F5344CB8AC3E}">
        <p14:creationId xmlns:p14="http://schemas.microsoft.com/office/powerpoint/2010/main" val="403399680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Gospel of John:  Papyrus 75</a:t>
            </a:r>
            <a:endParaRPr lang="en-US" dirty="0"/>
          </a:p>
        </p:txBody>
      </p:sp>
      <p:sp>
        <p:nvSpPr>
          <p:cNvPr id="3" name="Text Placeholder 2"/>
          <p:cNvSpPr>
            <a:spLocks noGrp="1"/>
          </p:cNvSpPr>
          <p:nvPr>
            <p:ph type="body" sz="quarter" idx="10"/>
          </p:nvPr>
        </p:nvSpPr>
        <p:spPr>
          <a:xfrm>
            <a:off x="381000" y="1816215"/>
            <a:ext cx="4572000" cy="3822585"/>
          </a:xfrm>
        </p:spPr>
        <p:txBody>
          <a:bodyPr/>
          <a:lstStyle/>
          <a:p>
            <a:pPr marL="0" indent="0">
              <a:buNone/>
            </a:pPr>
            <a:r>
              <a:rPr lang="en-US" sz="1800" dirty="0" smtClean="0">
                <a:latin typeface="Times New Roman" pitchFamily="18" charset="0"/>
                <a:cs typeface="Times New Roman" pitchFamily="18" charset="0"/>
              </a:rPr>
              <a:t>Originally it </a:t>
            </a:r>
            <a:r>
              <a:rPr lang="en-US" sz="1800" dirty="0">
                <a:latin typeface="Times New Roman" pitchFamily="18" charset="0"/>
                <a:cs typeface="Times New Roman" pitchFamily="18" charset="0"/>
              </a:rPr>
              <a:t>contained about 144 pages ... of which 102 have survived, either in whole or in part</a:t>
            </a:r>
            <a:r>
              <a:rPr lang="en-US" sz="1800" dirty="0" smtClean="0">
                <a:latin typeface="Times New Roman" pitchFamily="18" charset="0"/>
                <a:cs typeface="Times New Roman" pitchFamily="18" charset="0"/>
              </a:rPr>
              <a:t>.</a:t>
            </a:r>
          </a:p>
          <a:p>
            <a:pPr marL="0" indent="0">
              <a:buNone/>
            </a:pPr>
            <a:endParaRPr lang="en-US" sz="1800" dirty="0" smtClean="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It </a:t>
            </a:r>
            <a:r>
              <a:rPr lang="en-US" sz="1800" dirty="0" smtClean="0">
                <a:latin typeface="Times New Roman" pitchFamily="18" charset="0"/>
                <a:cs typeface="Times New Roman" pitchFamily="18" charset="0"/>
              </a:rPr>
              <a:t>contains </a:t>
            </a:r>
            <a:r>
              <a:rPr lang="en-US" sz="1800" dirty="0">
                <a:latin typeface="Times New Roman" pitchFamily="18" charset="0"/>
                <a:cs typeface="Times New Roman" pitchFamily="18" charset="0"/>
              </a:rPr>
              <a:t>about half the text of </a:t>
            </a:r>
            <a:r>
              <a:rPr lang="en-US" sz="1800" dirty="0" smtClean="0">
                <a:latin typeface="Times New Roman" pitchFamily="18" charset="0"/>
                <a:cs typeface="Times New Roman" pitchFamily="18" charset="0"/>
              </a:rPr>
              <a:t>Luke and John in Greek</a:t>
            </a:r>
          </a:p>
          <a:p>
            <a:pPr marL="0" indent="0">
              <a:buNone/>
            </a:pPr>
            <a:endParaRPr lang="en-US" sz="1800" dirty="0" smtClean="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It </a:t>
            </a:r>
            <a:r>
              <a:rPr lang="en-US" sz="1800" dirty="0">
                <a:latin typeface="Times New Roman" pitchFamily="18" charset="0"/>
                <a:cs typeface="Times New Roman" pitchFamily="18" charset="0"/>
              </a:rPr>
              <a:t>is dated </a:t>
            </a:r>
            <a:r>
              <a:rPr lang="en-US" sz="1800" dirty="0" smtClean="0">
                <a:latin typeface="Times New Roman" pitchFamily="18" charset="0"/>
                <a:cs typeface="Times New Roman" pitchFamily="18" charset="0"/>
              </a:rPr>
              <a:t>as </a:t>
            </a:r>
            <a:r>
              <a:rPr lang="en-US" sz="1800" dirty="0">
                <a:latin typeface="Times New Roman" pitchFamily="18" charset="0"/>
                <a:cs typeface="Times New Roman" pitchFamily="18" charset="0"/>
              </a:rPr>
              <a:t>being an early third </a:t>
            </a:r>
            <a:r>
              <a:rPr lang="en-US" sz="1800" dirty="0" smtClean="0">
                <a:latin typeface="Times New Roman" pitchFamily="18" charset="0"/>
                <a:cs typeface="Times New Roman" pitchFamily="18" charset="0"/>
              </a:rPr>
              <a:t>century manuscript. One </a:t>
            </a:r>
            <a:r>
              <a:rPr lang="en-US" sz="1800" dirty="0">
                <a:latin typeface="Times New Roman" pitchFamily="18" charset="0"/>
                <a:cs typeface="Times New Roman" pitchFamily="18" charset="0"/>
              </a:rPr>
              <a:t>the earliest </a:t>
            </a:r>
            <a:r>
              <a:rPr lang="en-US" sz="1800" dirty="0" smtClean="0">
                <a:latin typeface="Times New Roman" pitchFamily="18" charset="0"/>
                <a:cs typeface="Times New Roman" pitchFamily="18" charset="0"/>
              </a:rPr>
              <a:t>manuscripts. The </a:t>
            </a:r>
            <a:r>
              <a:rPr lang="en-US" sz="1800" dirty="0">
                <a:latin typeface="Times New Roman" pitchFamily="18" charset="0"/>
                <a:cs typeface="Times New Roman" pitchFamily="18" charset="0"/>
              </a:rPr>
              <a:t>surviving fragment contains Luke </a:t>
            </a:r>
            <a:r>
              <a:rPr lang="en-US" sz="1800" dirty="0" smtClean="0">
                <a:latin typeface="Times New Roman" pitchFamily="18" charset="0"/>
                <a:cs typeface="Times New Roman" pitchFamily="18" charset="0"/>
              </a:rPr>
              <a:t>3:18-24:53</a:t>
            </a:r>
          </a:p>
          <a:p>
            <a:pPr marL="0" indent="0">
              <a:buNone/>
            </a:pPr>
            <a:endParaRPr lang="en-US" sz="1800" dirty="0" smtClean="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An </a:t>
            </a:r>
            <a:r>
              <a:rPr lang="en-US" sz="1800" dirty="0">
                <a:latin typeface="Times New Roman" pitchFamily="18" charset="0"/>
                <a:cs typeface="Times New Roman" pitchFamily="18" charset="0"/>
              </a:rPr>
              <a:t>unusual feature of this codex is that when </a:t>
            </a:r>
            <a:r>
              <a:rPr lang="en-US" sz="1800" dirty="0" smtClean="0">
                <a:latin typeface="Times New Roman" pitchFamily="18" charset="0"/>
                <a:cs typeface="Times New Roman" pitchFamily="18" charset="0"/>
              </a:rPr>
              <a:t>the Gospel of Luke ends, the Gospel of John begins on the same page.</a:t>
            </a:r>
            <a:endParaRPr lang="en-US" sz="18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5757" y="1524000"/>
            <a:ext cx="2782443" cy="5105400"/>
          </a:xfrm>
          <a:prstGeom prst="rect">
            <a:avLst/>
          </a:prstGeom>
        </p:spPr>
      </p:pic>
    </p:spTree>
    <p:extLst>
      <p:ext uri="{BB962C8B-B14F-4D97-AF65-F5344CB8AC3E}">
        <p14:creationId xmlns:p14="http://schemas.microsoft.com/office/powerpoint/2010/main" val="363577009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Times New Roman" pitchFamily="18" charset="0"/>
                <a:cs typeface="Times New Roman" pitchFamily="18" charset="0"/>
              </a:rPr>
              <a:t>Uniqueness of each Gospel</a:t>
            </a:r>
            <a:endParaRPr lang="en-US" dirty="0">
              <a:latin typeface="Times New Roman" pitchFamily="18" charset="0"/>
              <a:cs typeface="Times New Roman" pitchFamily="18" charset="0"/>
            </a:endParaRPr>
          </a:p>
        </p:txBody>
      </p:sp>
      <p:sp>
        <p:nvSpPr>
          <p:cNvPr id="6" name="Text Placeholder 5"/>
          <p:cNvSpPr>
            <a:spLocks noGrp="1"/>
          </p:cNvSpPr>
          <p:nvPr>
            <p:ph type="body" sz="quarter" idx="10"/>
          </p:nvPr>
        </p:nvSpPr>
        <p:spPr>
          <a:xfrm>
            <a:off x="457200" y="1171813"/>
            <a:ext cx="8153400" cy="2880789"/>
          </a:xfrm>
        </p:spPr>
        <p:txBody>
          <a:bodyPr/>
          <a:lstStyle/>
          <a:p>
            <a:pPr marL="0" indent="0">
              <a:buNone/>
            </a:pPr>
            <a:r>
              <a:rPr lang="en-US" dirty="0" smtClean="0">
                <a:latin typeface="Times New Roman" pitchFamily="18" charset="0"/>
                <a:cs typeface="Times New Roman" pitchFamily="18" charset="0"/>
              </a:rPr>
              <a:t>Gospels depicted as: (Ezek. 1:10; Rev. 4:7)</a:t>
            </a:r>
          </a:p>
          <a:p>
            <a:pPr marL="517525" lvl="1" indent="0">
              <a:buNone/>
            </a:pPr>
            <a:r>
              <a:rPr lang="en-US" dirty="0" smtClean="0">
                <a:latin typeface="Times New Roman" pitchFamily="18" charset="0"/>
                <a:cs typeface="Times New Roman" pitchFamily="18" charset="0"/>
              </a:rPr>
              <a:t>Matthew – </a:t>
            </a:r>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l</a:t>
            </a:r>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ion</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latin typeface="Times New Roman" pitchFamily="18" charset="0"/>
                <a:cs typeface="Times New Roman" pitchFamily="18" charset="0"/>
              </a:rPr>
              <a:t>(Messiah/Judah)</a:t>
            </a:r>
          </a:p>
          <a:p>
            <a:pPr marL="517525" lvl="1" indent="0">
              <a:buNone/>
            </a:pPr>
            <a:r>
              <a:rPr lang="en-US" dirty="0" smtClean="0">
                <a:latin typeface="Times New Roman" pitchFamily="18" charset="0"/>
                <a:cs typeface="Times New Roman" pitchFamily="18" charset="0"/>
              </a:rPr>
              <a:t>Mark – </a:t>
            </a:r>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ox</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latin typeface="Times New Roman" pitchFamily="18" charset="0"/>
                <a:cs typeface="Times New Roman" pitchFamily="18" charset="0"/>
              </a:rPr>
              <a:t>(plainest/human)</a:t>
            </a:r>
          </a:p>
          <a:p>
            <a:pPr marL="517525" lvl="1" indent="0">
              <a:buNone/>
            </a:pPr>
            <a:r>
              <a:rPr lang="en-US" dirty="0" smtClean="0">
                <a:latin typeface="Times New Roman" pitchFamily="18" charset="0"/>
                <a:cs typeface="Times New Roman" pitchFamily="18" charset="0"/>
              </a:rPr>
              <a:t>Luke – </a:t>
            </a:r>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man</a:t>
            </a:r>
            <a:r>
              <a:rPr lang="en-US"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latin typeface="Times New Roman" pitchFamily="18" charset="0"/>
                <a:cs typeface="Times New Roman" pitchFamily="18" charset="0"/>
              </a:rPr>
              <a:t>(service/sacrifice)</a:t>
            </a:r>
          </a:p>
          <a:p>
            <a:pPr marL="517525" lvl="1" indent="0">
              <a:buNone/>
            </a:pPr>
            <a:r>
              <a:rPr lang="en-US" dirty="0" smtClean="0">
                <a:latin typeface="Times New Roman" pitchFamily="18" charset="0"/>
                <a:cs typeface="Times New Roman" pitchFamily="18" charset="0"/>
              </a:rPr>
              <a:t>John - </a:t>
            </a:r>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e</a:t>
            </a:r>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agle</a:t>
            </a:r>
            <a:r>
              <a:rPr lang="en-US" dirty="0" smtClean="0">
                <a:latin typeface="Times New Roman" pitchFamily="18" charset="0"/>
                <a:cs typeface="Times New Roman" pitchFamily="18" charset="0"/>
              </a:rPr>
              <a:t>  (heights/big picture)</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984120"/>
            <a:ext cx="3124200" cy="466919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681" y="3657600"/>
            <a:ext cx="4857919" cy="2995717"/>
          </a:xfrm>
          <a:prstGeom prst="rect">
            <a:avLst/>
          </a:prstGeom>
        </p:spPr>
      </p:pic>
    </p:spTree>
    <p:extLst>
      <p:ext uri="{BB962C8B-B14F-4D97-AF65-F5344CB8AC3E}">
        <p14:creationId xmlns:p14="http://schemas.microsoft.com/office/powerpoint/2010/main" val="3180507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u="sng" dirty="0" smtClean="0">
                <a:latin typeface="Times New Roman" pitchFamily="18" charset="0"/>
                <a:cs typeface="Times New Roman" pitchFamily="18" charset="0"/>
              </a:rPr>
              <a:t>John see’s a different Jesus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Text Placeholder 2"/>
          <p:cNvSpPr>
            <a:spLocks noGrp="1"/>
          </p:cNvSpPr>
          <p:nvPr>
            <p:ph type="body" sz="quarter" idx="10"/>
          </p:nvPr>
        </p:nvSpPr>
        <p:spPr>
          <a:xfrm>
            <a:off x="228600" y="1194066"/>
            <a:ext cx="8686800" cy="5435334"/>
          </a:xfrm>
        </p:spPr>
        <p:txBody>
          <a:bodyPr/>
          <a:lstStyle/>
          <a:p>
            <a:r>
              <a:rPr lang="en-US" sz="44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Jesus behaves differently:</a:t>
            </a:r>
          </a:p>
          <a:p>
            <a:pPr lvl="1"/>
            <a:r>
              <a:rPr lang="en-US" sz="3600" dirty="0" smtClean="0">
                <a:latin typeface="Times New Roman" pitchFamily="18" charset="0"/>
                <a:cs typeface="Times New Roman" pitchFamily="18" charset="0"/>
              </a:rPr>
              <a:t>He is not the “lowly Jesus, meek and mild” of the </a:t>
            </a:r>
            <a:r>
              <a:rPr lang="en-US" sz="3600" dirty="0" err="1" smtClean="0">
                <a:latin typeface="Times New Roman" pitchFamily="18" charset="0"/>
                <a:cs typeface="Times New Roman" pitchFamily="18" charset="0"/>
              </a:rPr>
              <a:t>synoptics</a:t>
            </a:r>
            <a:r>
              <a:rPr lang="en-US" sz="3600" dirty="0" smtClean="0">
                <a:latin typeface="Times New Roman" pitchFamily="18" charset="0"/>
                <a:cs typeface="Times New Roman" pitchFamily="18" charset="0"/>
              </a:rPr>
              <a:t>.  Instead he is:</a:t>
            </a:r>
          </a:p>
          <a:p>
            <a:pPr lvl="2"/>
            <a:r>
              <a:rPr lang="en-US"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Assertive </a:t>
            </a:r>
            <a:r>
              <a:rPr lang="en-US" sz="3200" dirty="0" smtClean="0">
                <a:latin typeface="Times New Roman" pitchFamily="18" charset="0"/>
                <a:cs typeface="Times New Roman" pitchFamily="18" charset="0"/>
              </a:rPr>
              <a:t>(</a:t>
            </a:r>
            <a:r>
              <a:rPr lang="en-US" sz="3200" b="1" dirty="0" smtClean="0">
                <a:latin typeface="Times New Roman" pitchFamily="18" charset="0"/>
                <a:cs typeface="Times New Roman" pitchFamily="18" charset="0"/>
              </a:rPr>
              <a:t>2:4</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4:17, 18</a:t>
            </a:r>
            <a:r>
              <a:rPr lang="en-US" sz="3200" dirty="0" smtClean="0">
                <a:latin typeface="Times New Roman" pitchFamily="18" charset="0"/>
                <a:cs typeface="Times New Roman" pitchFamily="18" charset="0"/>
              </a:rPr>
              <a:t>, 48; 5:45-47; 7:6-9)</a:t>
            </a:r>
          </a:p>
          <a:p>
            <a:pPr lvl="2"/>
            <a:r>
              <a:rPr lang="en-US"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Combative </a:t>
            </a:r>
            <a:r>
              <a:rPr lang="en-US" sz="3200" dirty="0" smtClean="0">
                <a:latin typeface="Times New Roman" pitchFamily="18" charset="0"/>
                <a:cs typeface="Times New Roman" pitchFamily="18" charset="0"/>
              </a:rPr>
              <a:t>(3:10-12; 5:39,40,42; </a:t>
            </a:r>
            <a:r>
              <a:rPr lang="en-US" sz="3200" b="1" dirty="0" smtClean="0">
                <a:latin typeface="Times New Roman" pitchFamily="18" charset="0"/>
                <a:cs typeface="Times New Roman" pitchFamily="18" charset="0"/>
              </a:rPr>
              <a:t>8:44</a:t>
            </a:r>
            <a:r>
              <a:rPr lang="en-US" sz="3200" dirty="0" smtClean="0">
                <a:latin typeface="Times New Roman" pitchFamily="18" charset="0"/>
                <a:cs typeface="Times New Roman" pitchFamily="18" charset="0"/>
              </a:rPr>
              <a:t>)</a:t>
            </a:r>
          </a:p>
          <a:p>
            <a:pPr lvl="2"/>
            <a:r>
              <a:rPr lang="en-US"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More engaged in the rough and tumble of debate </a:t>
            </a:r>
            <a:r>
              <a:rPr lang="en-US" sz="3200" dirty="0" smtClean="0">
                <a:latin typeface="Times New Roman" pitchFamily="18" charset="0"/>
                <a:cs typeface="Times New Roman" pitchFamily="18" charset="0"/>
              </a:rPr>
              <a:t>(3:1-15; </a:t>
            </a:r>
            <a:r>
              <a:rPr lang="en-US" sz="3200" b="1" dirty="0" smtClean="0">
                <a:latin typeface="Times New Roman" pitchFamily="18" charset="0"/>
                <a:cs typeface="Times New Roman" pitchFamily="18" charset="0"/>
              </a:rPr>
              <a:t>8:31-47</a:t>
            </a:r>
            <a:r>
              <a:rPr lang="en-US" sz="3200" dirty="0" smtClean="0">
                <a:latin typeface="Times New Roman" pitchFamily="18" charset="0"/>
                <a:cs typeface="Times New Roman" pitchFamily="18" charset="0"/>
              </a:rPr>
              <a:t>)</a:t>
            </a:r>
            <a:endParaRPr lang="en-US"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lvl="2"/>
            <a:r>
              <a:rPr lang="en-US"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Even a bit sarcastic at times</a:t>
            </a: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smtClean="0">
                <a:latin typeface="Times New Roman" pitchFamily="18" charset="0"/>
                <a:cs typeface="Times New Roman" pitchFamily="18" charset="0"/>
              </a:rPr>
              <a:t>(9:41; </a:t>
            </a:r>
            <a:r>
              <a:rPr lang="en-US" sz="3200" b="1" dirty="0" smtClean="0">
                <a:latin typeface="Times New Roman" pitchFamily="18" charset="0"/>
                <a:cs typeface="Times New Roman" pitchFamily="18" charset="0"/>
              </a:rPr>
              <a:t>10:32</a:t>
            </a:r>
            <a:r>
              <a:rPr lang="en-US" sz="3200" dirty="0" smtClean="0">
                <a:latin typeface="Times New Roman" pitchFamily="18" charset="0"/>
                <a:cs typeface="Times New Roman" pitchFamily="18" charset="0"/>
              </a:rPr>
              <a:t>)</a:t>
            </a: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lvl="1"/>
            <a:r>
              <a:rPr lang="en-US" sz="3600" dirty="0" smtClean="0">
                <a:latin typeface="Times New Roman" pitchFamily="18" charset="0"/>
                <a:cs typeface="Times New Roman" pitchFamily="18" charset="0"/>
              </a:rPr>
              <a:t>What’s the good news about this to John, a </a:t>
            </a:r>
            <a:r>
              <a:rPr lang="en-US" sz="3600" i="1" dirty="0" smtClean="0">
                <a:latin typeface="Times New Roman" pitchFamily="18" charset="0"/>
                <a:cs typeface="Times New Roman" pitchFamily="18" charset="0"/>
              </a:rPr>
              <a:t>“son of thunder” </a:t>
            </a:r>
            <a:r>
              <a:rPr lang="en-US" sz="3600" dirty="0" smtClean="0">
                <a:latin typeface="Times New Roman" pitchFamily="18" charset="0"/>
                <a:cs typeface="Times New Roman" pitchFamily="18" charset="0"/>
              </a:rPr>
              <a:t>(Mark 3:17)</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193430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u="sng" dirty="0" smtClean="0">
                <a:latin typeface="Times New Roman" pitchFamily="18" charset="0"/>
                <a:cs typeface="Times New Roman" pitchFamily="18" charset="0"/>
              </a:rPr>
              <a:t>How Jesus interacts with people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Text Placeholder 2"/>
          <p:cNvSpPr>
            <a:spLocks noGrp="1"/>
          </p:cNvSpPr>
          <p:nvPr>
            <p:ph type="body" sz="quarter" idx="10"/>
          </p:nvPr>
        </p:nvSpPr>
        <p:spPr>
          <a:xfrm>
            <a:off x="381000" y="1276017"/>
            <a:ext cx="8382000" cy="5441490"/>
          </a:xfrm>
        </p:spPr>
        <p:txBody>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Lengthy one-on-one encounters:</a:t>
            </a:r>
          </a:p>
          <a:p>
            <a:pPr lvl="1"/>
            <a:r>
              <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Nicodemus </a:t>
            </a:r>
            <a:r>
              <a:rPr lang="en-US" sz="3600" dirty="0" smtClean="0">
                <a:latin typeface="Times New Roman" pitchFamily="18" charset="0"/>
                <a:cs typeface="Times New Roman" pitchFamily="18" charset="0"/>
              </a:rPr>
              <a:t>(3:1-21)</a:t>
            </a:r>
          </a:p>
          <a:p>
            <a:pPr lvl="1"/>
            <a:r>
              <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Samaritan woman </a:t>
            </a:r>
            <a:r>
              <a:rPr lang="en-US" sz="3600" dirty="0" smtClean="0">
                <a:latin typeface="Times New Roman" pitchFamily="18" charset="0"/>
                <a:cs typeface="Times New Roman" pitchFamily="18" charset="0"/>
              </a:rPr>
              <a:t>(4:4-42)</a:t>
            </a:r>
          </a:p>
          <a:p>
            <a:pPr lvl="1"/>
            <a:r>
              <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paralytic at Bethesda </a:t>
            </a:r>
            <a:r>
              <a:rPr lang="en-US" sz="3600" dirty="0" smtClean="0">
                <a:latin typeface="Times New Roman" pitchFamily="18" charset="0"/>
                <a:cs typeface="Times New Roman" pitchFamily="18" charset="0"/>
              </a:rPr>
              <a:t>(5:1-15)</a:t>
            </a:r>
            <a:endPar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lvl="1"/>
            <a:r>
              <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blind man </a:t>
            </a:r>
            <a:r>
              <a:rPr lang="en-US" sz="3600" dirty="0" smtClean="0">
                <a:latin typeface="Times New Roman" pitchFamily="18" charset="0"/>
                <a:cs typeface="Times New Roman" pitchFamily="18" charset="0"/>
              </a:rPr>
              <a:t>(9:1-41)</a:t>
            </a:r>
          </a:p>
          <a:p>
            <a:pPr lvl="1"/>
            <a:r>
              <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Pilate</a:t>
            </a:r>
            <a:r>
              <a:rPr lang="en-US" sz="3600" dirty="0" smtClean="0">
                <a:latin typeface="Times New Roman" pitchFamily="18" charset="0"/>
                <a:cs typeface="Times New Roman" pitchFamily="18" charset="0"/>
              </a:rPr>
              <a:t> (18:28-19:16)</a:t>
            </a:r>
            <a:endPar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lvl="1"/>
            <a:r>
              <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Peter </a:t>
            </a:r>
            <a:r>
              <a:rPr lang="en-US" sz="3600" dirty="0" smtClean="0">
                <a:latin typeface="Times New Roman" pitchFamily="18" charset="0"/>
                <a:cs typeface="Times New Roman" pitchFamily="18" charset="0"/>
              </a:rPr>
              <a:t>(21:15-23)</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p>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Offering deeper insights into what is going on inside them</a:t>
            </a:r>
          </a:p>
        </p:txBody>
      </p:sp>
    </p:spTree>
    <p:extLst>
      <p:ext uri="{BB962C8B-B14F-4D97-AF65-F5344CB8AC3E}">
        <p14:creationId xmlns:p14="http://schemas.microsoft.com/office/powerpoint/2010/main" val="8310167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Times New Roman" pitchFamily="18" charset="0"/>
                <a:cs typeface="Times New Roman" pitchFamily="18" charset="0"/>
              </a:rPr>
              <a:t>What John doesn’t include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Text Placeholder 2"/>
          <p:cNvSpPr>
            <a:spLocks noGrp="1"/>
          </p:cNvSpPr>
          <p:nvPr>
            <p:ph type="body" sz="quarter" idx="10"/>
          </p:nvPr>
        </p:nvSpPr>
        <p:spPr>
          <a:xfrm>
            <a:off x="381000" y="1320153"/>
            <a:ext cx="8382000" cy="5004447"/>
          </a:xfrm>
        </p:spPr>
        <p:txBody>
          <a:bodyPr/>
          <a:lstStyle/>
          <a:p>
            <a:r>
              <a:rPr lang="en-US" sz="4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No parables:</a:t>
            </a:r>
          </a:p>
          <a:p>
            <a:pPr lvl="1"/>
            <a:r>
              <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Closest John comes are allegories:</a:t>
            </a:r>
            <a:endParaRPr lang="en-US" sz="3600" dirty="0" smtClean="0">
              <a:latin typeface="Times New Roman" pitchFamily="18" charset="0"/>
              <a:cs typeface="Times New Roman" pitchFamily="18" charset="0"/>
            </a:endParaRPr>
          </a:p>
          <a:p>
            <a:pPr lvl="2"/>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The Good Shepherd </a:t>
            </a:r>
            <a:r>
              <a:rPr lang="en-US" sz="3200" dirty="0" smtClean="0">
                <a:latin typeface="Times New Roman" pitchFamily="18" charset="0"/>
                <a:cs typeface="Times New Roman" pitchFamily="18" charset="0"/>
              </a:rPr>
              <a:t>(10:1-18)</a:t>
            </a:r>
          </a:p>
          <a:p>
            <a:pPr lvl="2"/>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The True Vine </a:t>
            </a:r>
            <a:r>
              <a:rPr lang="en-US" sz="3200" dirty="0" smtClean="0">
                <a:latin typeface="Times New Roman" pitchFamily="18" charset="0"/>
                <a:cs typeface="Times New Roman" pitchFamily="18" charset="0"/>
              </a:rPr>
              <a:t>(15:1-8)</a:t>
            </a:r>
          </a:p>
          <a:p>
            <a:r>
              <a:rPr lang="en-US" sz="4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Many important accounts in the </a:t>
            </a:r>
            <a:r>
              <a:rPr lang="en-US" sz="4000" b="1"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synoptics</a:t>
            </a:r>
            <a:r>
              <a:rPr lang="en-US" sz="4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are omitted:</a:t>
            </a:r>
            <a:endPar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lvl="2"/>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His birth, baptism, temptations, Last Supper, Gethsemane, and ascension</a:t>
            </a:r>
          </a:p>
          <a:p>
            <a:pPr lvl="2"/>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Healings, possession by evil spirits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3710821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Times New Roman" pitchFamily="18" charset="0"/>
                <a:cs typeface="Times New Roman" pitchFamily="18" charset="0"/>
              </a:rPr>
              <a:t>John is careful about precise details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Text Placeholder 2"/>
          <p:cNvSpPr>
            <a:spLocks noGrp="1"/>
          </p:cNvSpPr>
          <p:nvPr>
            <p:ph type="body" sz="quarter" idx="10"/>
          </p:nvPr>
        </p:nvSpPr>
        <p:spPr>
          <a:xfrm>
            <a:off x="381000" y="1143000"/>
            <a:ext cx="8382000" cy="5605355"/>
          </a:xfrm>
        </p:spPr>
        <p:txBody>
          <a:bodyPr/>
          <a:lstStyle/>
          <a:p>
            <a:r>
              <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Recording exact information about:</a:t>
            </a:r>
          </a:p>
          <a:p>
            <a:pPr lvl="1"/>
            <a:r>
              <a:rPr lang="en-US"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location of Jacob’s well </a:t>
            </a:r>
            <a:r>
              <a:rPr lang="en-US" sz="3200" dirty="0" smtClean="0">
                <a:latin typeface="Times New Roman" pitchFamily="18" charset="0"/>
                <a:cs typeface="Times New Roman" pitchFamily="18" charset="0"/>
              </a:rPr>
              <a:t>(4:4-6)</a:t>
            </a:r>
          </a:p>
          <a:p>
            <a:pPr lvl="1"/>
            <a:r>
              <a:rPr lang="en-US"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Accurate knowledge of Jerusalem and its environs</a:t>
            </a:r>
          </a:p>
          <a:p>
            <a:pPr lvl="2"/>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Solomon’s Colonnade </a:t>
            </a:r>
            <a:r>
              <a:rPr lang="en-US" dirty="0">
                <a:latin typeface="Times New Roman" pitchFamily="18" charset="0"/>
                <a:cs typeface="Times New Roman" pitchFamily="18" charset="0"/>
              </a:rPr>
              <a:t>(10:23)</a:t>
            </a:r>
          </a:p>
          <a:p>
            <a:pPr lvl="2"/>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layout of the Pool of Bethesda </a:t>
            </a:r>
            <a:r>
              <a:rPr lang="en-US" dirty="0">
                <a:latin typeface="Times New Roman" pitchFamily="18" charset="0"/>
                <a:cs typeface="Times New Roman" pitchFamily="18" charset="0"/>
              </a:rPr>
              <a:t>(5:2 – destroyed for over 25 yrs. when John wrote)</a:t>
            </a:r>
          </a:p>
          <a:p>
            <a:pPr lvl="1"/>
            <a:r>
              <a:rPr lang="en-US"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number, size, an weight of the water pots at the wedding in Cana </a:t>
            </a:r>
            <a:r>
              <a:rPr lang="en-US" sz="3200" dirty="0" smtClean="0">
                <a:latin typeface="Times New Roman" pitchFamily="18" charset="0"/>
                <a:cs typeface="Times New Roman" pitchFamily="18" charset="0"/>
              </a:rPr>
              <a:t>(2:6)</a:t>
            </a:r>
          </a:p>
          <a:p>
            <a:pPr lvl="1"/>
            <a:r>
              <a:rPr lang="en-US"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Soldiers gambling over Jesus’ garment</a:t>
            </a:r>
            <a:r>
              <a:rPr lang="en-US" sz="3200" dirty="0" smtClean="0">
                <a:latin typeface="Times New Roman" pitchFamily="18" charset="0"/>
                <a:cs typeface="Times New Roman" pitchFamily="18" charset="0"/>
              </a:rPr>
              <a:t> (19:23, 24)</a:t>
            </a:r>
          </a:p>
          <a:p>
            <a:pPr lvl="2"/>
            <a:endParaRPr lang="en-US"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59222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u="sng" dirty="0" smtClean="0">
                <a:latin typeface="Times New Roman" pitchFamily="18" charset="0"/>
                <a:cs typeface="Times New Roman" pitchFamily="18" charset="0"/>
              </a:rPr>
              <a:t>Jesus’ methods are different</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Text Placeholder 2"/>
          <p:cNvSpPr>
            <a:spLocks noGrp="1"/>
          </p:cNvSpPr>
          <p:nvPr>
            <p:ph type="body" sz="quarter" idx="10"/>
          </p:nvPr>
        </p:nvSpPr>
        <p:spPr>
          <a:xfrm>
            <a:off x="381000" y="1219200"/>
            <a:ext cx="8382000" cy="6167842"/>
          </a:xfrm>
        </p:spPr>
        <p:txBody>
          <a:bodyPr/>
          <a:lstStyle/>
          <a:p>
            <a:r>
              <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other gospels reveal a tactile Jesus who repeatedly touched people when healing them: </a:t>
            </a:r>
            <a:r>
              <a:rPr lang="en-US" sz="3200" dirty="0" smtClean="0">
                <a:latin typeface="Times New Roman" pitchFamily="18" charset="0"/>
                <a:cs typeface="Times New Roman" pitchFamily="18" charset="0"/>
              </a:rPr>
              <a:t>(Matt. 8:3,4,14,15; 9:18-25,29,30; 14:29-31; 20:34; Mark 1:29-31,40-42; 5:21-43; 7:31-35; 8:22-26; 9:25-27; Luke 4:40; 5:12,13; 7:14,15; 8:40-56; 13:13; 22:51)</a:t>
            </a:r>
          </a:p>
          <a:p>
            <a:r>
              <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In John, Jesus’ miracles require an act of faith on the part of the recipient…</a:t>
            </a:r>
            <a:endParaRPr lang="en-US" sz="28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lvl="1"/>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Cana </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“Fill” </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and</a:t>
            </a:r>
            <a:r>
              <a:rPr lang="en-US"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“Draw” </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water was needed</a:t>
            </a:r>
          </a:p>
          <a:p>
            <a:pPr lvl="1"/>
            <a:r>
              <a:rPr lang="en-US" sz="2400" b="1" dirty="0">
                <a:effectLst>
                  <a:outerShdw blurRad="38100" dist="38100" dir="2700000" algn="tl">
                    <a:srgbClr val="000000">
                      <a:alpha val="43137"/>
                    </a:srgbClr>
                  </a:outerShdw>
                </a:effectLst>
                <a:latin typeface="Times New Roman" pitchFamily="18" charset="0"/>
                <a:cs typeface="Times New Roman" pitchFamily="18" charset="0"/>
              </a:rPr>
              <a:t>Royal Official must </a:t>
            </a:r>
            <a:r>
              <a:rPr lang="en-US"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“go”</a:t>
            </a:r>
          </a:p>
          <a:p>
            <a:pPr lvl="1"/>
            <a:r>
              <a:rPr lang="en-US" sz="2400" b="1" dirty="0">
                <a:effectLst>
                  <a:outerShdw blurRad="38100" dist="38100" dir="2700000" algn="tl">
                    <a:srgbClr val="000000">
                      <a:alpha val="43137"/>
                    </a:srgbClr>
                  </a:outerShdw>
                </a:effectLst>
                <a:latin typeface="Times New Roman" pitchFamily="18" charset="0"/>
                <a:cs typeface="Times New Roman" pitchFamily="18" charset="0"/>
              </a:rPr>
              <a:t>Paralytic must </a:t>
            </a:r>
            <a:r>
              <a:rPr lang="en-US"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“get up” 		</a:t>
            </a:r>
          </a:p>
          <a:p>
            <a:pPr lvl="1"/>
            <a:r>
              <a:rPr lang="en-US" sz="2400" b="1" dirty="0">
                <a:effectLst>
                  <a:outerShdw blurRad="38100" dist="38100" dir="2700000" algn="tl">
                    <a:srgbClr val="000000">
                      <a:alpha val="43137"/>
                    </a:srgbClr>
                  </a:outerShdw>
                </a:effectLst>
                <a:latin typeface="Times New Roman" pitchFamily="18" charset="0"/>
                <a:cs typeface="Times New Roman" pitchFamily="18" charset="0"/>
              </a:rPr>
              <a:t>Lazarus must </a:t>
            </a:r>
            <a:r>
              <a:rPr lang="en-US"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“Come out!”</a:t>
            </a:r>
          </a:p>
          <a:p>
            <a:endPar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06972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u="sng" dirty="0" smtClean="0">
                <a:latin typeface="Times New Roman" pitchFamily="18" charset="0"/>
                <a:cs typeface="Times New Roman" pitchFamily="18" charset="0"/>
              </a:rPr>
              <a:t>John’s audience is different</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Text Placeholder 2"/>
          <p:cNvSpPr>
            <a:spLocks noGrp="1"/>
          </p:cNvSpPr>
          <p:nvPr>
            <p:ph type="body" sz="quarter" idx="10"/>
          </p:nvPr>
        </p:nvSpPr>
        <p:spPr>
          <a:xfrm>
            <a:off x="381000" y="1219200"/>
            <a:ext cx="8382000" cy="5915466"/>
          </a:xfrm>
        </p:spPr>
        <p:txBody>
          <a:bodyPr/>
          <a:lstStyle/>
          <a:p>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Those not having first hand experienced Jesus:</a:t>
            </a:r>
          </a:p>
          <a:p>
            <a:pPr lvl="1"/>
            <a:r>
              <a:rPr lang="en-US" sz="2400" dirty="0" smtClean="0">
                <a:latin typeface="Times New Roman" pitchFamily="18" charset="0"/>
                <a:cs typeface="Times New Roman" pitchFamily="18" charset="0"/>
              </a:rPr>
              <a:t>Those who </a:t>
            </a:r>
            <a:r>
              <a:rPr lang="en-US" sz="24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hadn’t seen but believed</a:t>
            </a:r>
            <a:r>
              <a:rPr lang="en-US" sz="2400" dirty="0" smtClean="0">
                <a:latin typeface="Times New Roman" pitchFamily="18" charset="0"/>
                <a:cs typeface="Times New Roman" pitchFamily="18" charset="0"/>
              </a:rPr>
              <a:t> through the word (20:29).</a:t>
            </a:r>
          </a:p>
          <a:p>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power of Jesus’ presence is replaced with </a:t>
            </a:r>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active faith </a:t>
            </a:r>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in </a:t>
            </a:r>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his </a:t>
            </a:r>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word:</a:t>
            </a:r>
          </a:p>
          <a:p>
            <a:pPr lvl="1"/>
            <a:r>
              <a:rPr lang="en-US"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Wedding in Cana (2:1-11)</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“whatever he </a:t>
            </a:r>
            <a:r>
              <a:rPr lang="en-US" sz="2400" b="1" dirty="0" err="1" smtClean="0">
                <a:effectLst>
                  <a:outerShdw blurRad="38100" dist="38100" dir="2700000" algn="tl">
                    <a:srgbClr val="000000">
                      <a:alpha val="43137"/>
                    </a:srgbClr>
                  </a:outerShdw>
                </a:effectLst>
                <a:latin typeface="Times New Roman" pitchFamily="18" charset="0"/>
                <a:cs typeface="Times New Roman" pitchFamily="18" charset="0"/>
              </a:rPr>
              <a:t>saith</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do it”</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a:p>
            <a:pPr lvl="1"/>
            <a:r>
              <a:rPr lang="en-US"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Royal official’s son in Capernaum (4:46-54) </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was 16 miles away</a:t>
            </a:r>
          </a:p>
          <a:p>
            <a:pPr lvl="1"/>
            <a:r>
              <a:rPr lang="en-US"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Paralytic at Bethesda (5:1-15)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rise &amp; walk</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a:p>
            <a:pPr lvl="1"/>
            <a:r>
              <a:rPr lang="en-US"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Blind </a:t>
            </a:r>
            <a:r>
              <a:rPr lang="en-US" sz="24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man (9) </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had to go more than a kilometer away to wash to complete the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healing &amp; then defend it</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a:p>
            <a:pPr lvl="1"/>
            <a:r>
              <a:rPr lang="en-US" sz="24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Lazarus (11)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delayed for the benefit of Mary &amp; Martha</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49137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 1">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 1</Template>
  <TotalTime>1790</TotalTime>
  <Words>3148</Words>
  <Application>Microsoft Office PowerPoint</Application>
  <PresentationFormat>On-screen Show (4:3)</PresentationFormat>
  <Paragraphs>225</Paragraphs>
  <Slides>24</Slides>
  <Notes>10</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Theme 1</vt:lpstr>
      <vt:lpstr>White with Courier font for code slides</vt:lpstr>
      <vt:lpstr>1_White with Courier font for code slides</vt:lpstr>
      <vt:lpstr>My Goals for 2013</vt:lpstr>
      <vt:lpstr>The Gospel  according to John</vt:lpstr>
      <vt:lpstr>Uniqueness of each Gospel</vt:lpstr>
      <vt:lpstr>John see’s a different Jesus:</vt:lpstr>
      <vt:lpstr>How Jesus interacts with people:</vt:lpstr>
      <vt:lpstr>What John doesn’t include:</vt:lpstr>
      <vt:lpstr>John is careful about precise details:</vt:lpstr>
      <vt:lpstr>Jesus’ methods are different:</vt:lpstr>
      <vt:lpstr>John’s audience is different:</vt:lpstr>
      <vt:lpstr>Jesus is literally “God with us”:</vt:lpstr>
      <vt:lpstr>John places great value on the Spirit:</vt:lpstr>
      <vt:lpstr>The Holy Spirit is key to our success</vt:lpstr>
      <vt:lpstr>The end of Zionism:</vt:lpstr>
      <vt:lpstr>What was ahead…</vt:lpstr>
      <vt:lpstr>The Church lived even when dying…</vt:lpstr>
      <vt:lpstr>Yet Zionism persistently hangs on:</vt:lpstr>
      <vt:lpstr>Zionism - A False Hope:</vt:lpstr>
      <vt:lpstr>In one brief lifetime…</vt:lpstr>
      <vt:lpstr>PowerPoint Presentation</vt:lpstr>
      <vt:lpstr>Assignment:</vt:lpstr>
      <vt:lpstr>PowerPoint Presentation</vt:lpstr>
      <vt:lpstr>Gospel of John: Papyrus 52</vt:lpstr>
      <vt:lpstr>Gospel of John:  Papyrus 66 </vt:lpstr>
      <vt:lpstr> Gospel of John:  Papyrus 75</vt:lpstr>
    </vt:vector>
  </TitlesOfParts>
  <Company>Pacific Union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according to John</dc:title>
  <dc:creator>Stan</dc:creator>
  <cp:lastModifiedBy>Stan</cp:lastModifiedBy>
  <cp:revision>84</cp:revision>
  <dcterms:created xsi:type="dcterms:W3CDTF">2013-01-24T13:51:03Z</dcterms:created>
  <dcterms:modified xsi:type="dcterms:W3CDTF">2013-01-26T14:38:00Z</dcterms:modified>
</cp:coreProperties>
</file>