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62" r:id="rId4"/>
    <p:sldId id="258" r:id="rId5"/>
    <p:sldId id="263" r:id="rId6"/>
    <p:sldId id="264" r:id="rId7"/>
    <p:sldId id="282" r:id="rId8"/>
    <p:sldId id="281" r:id="rId9"/>
    <p:sldId id="294" r:id="rId10"/>
    <p:sldId id="297" r:id="rId11"/>
    <p:sldId id="296" r:id="rId12"/>
    <p:sldId id="302" r:id="rId13"/>
    <p:sldId id="300" r:id="rId14"/>
    <p:sldId id="291" r:id="rId15"/>
    <p:sldId id="289" r:id="rId16"/>
    <p:sldId id="301" r:id="rId17"/>
    <p:sldId id="290" r:id="rId18"/>
    <p:sldId id="284" r:id="rId19"/>
    <p:sldId id="285" r:id="rId20"/>
    <p:sldId id="293" r:id="rId21"/>
    <p:sldId id="29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1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E0020-35C3-4C91-BC36-C0FE42040A1A}" type="datetimeFigureOut">
              <a:rPr lang="en-US" smtClean="0"/>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1DE76-7277-46AC-AD96-6E3100F9963A}" type="slidenum">
              <a:rPr lang="en-US" smtClean="0"/>
              <a:t>‹#›</a:t>
            </a:fld>
            <a:endParaRPr lang="en-US"/>
          </a:p>
        </p:txBody>
      </p:sp>
    </p:spTree>
    <p:extLst>
      <p:ext uri="{BB962C8B-B14F-4D97-AF65-F5344CB8AC3E}">
        <p14:creationId xmlns:p14="http://schemas.microsoft.com/office/powerpoint/2010/main" val="322650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current medical understanding of the brain and mind, there is absolutely no way that I could have experienced even a dim and limited consciousness during my time in the coma, much less the hyper-vivid and completely coherent odyssey I underwent.</a:t>
            </a:r>
          </a:p>
          <a:p>
            <a:endParaRPr lang="en-US" dirty="0" smtClean="0"/>
          </a:p>
          <a:p>
            <a:r>
              <a:rPr lang="en-US" sz="1200" kern="1200" dirty="0" smtClean="0">
                <a:solidFill>
                  <a:schemeClr val="tx1"/>
                </a:solidFill>
                <a:effectLst/>
                <a:latin typeface="+mn-lt"/>
                <a:ea typeface="+mn-ea"/>
                <a:cs typeface="+mn-cs"/>
              </a:rPr>
              <a:t>Without using any words, the woman spoke to me. . The message went through me like a wind, and I instantly understood that it was true. I knew so in the same way that I knew that the world around us was real—was not some fantasy, passing and insubstantial.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message had three parts, and if I had to translate them into earthly language, I’d say they ran something like this:</a:t>
            </a:r>
          </a:p>
          <a:p>
            <a:r>
              <a:rPr lang="en-US" sz="1200" kern="1200" dirty="0" smtClean="0">
                <a:solidFill>
                  <a:schemeClr val="tx1"/>
                </a:solidFill>
                <a:effectLst/>
                <a:latin typeface="+mn-lt"/>
                <a:ea typeface="+mn-ea"/>
                <a:cs typeface="+mn-cs"/>
              </a:rPr>
              <a:t>“You are loved and cherished, dearly, forever.”</a:t>
            </a:r>
          </a:p>
          <a:p>
            <a:r>
              <a:rPr lang="en-US" sz="1200" kern="1200" dirty="0" smtClean="0">
                <a:solidFill>
                  <a:schemeClr val="tx1"/>
                </a:solidFill>
                <a:effectLst/>
                <a:latin typeface="+mn-lt"/>
                <a:ea typeface="+mn-ea"/>
                <a:cs typeface="+mn-cs"/>
              </a:rPr>
              <a:t>“You have nothing to fear.”</a:t>
            </a:r>
          </a:p>
          <a:p>
            <a:r>
              <a:rPr lang="en-US" sz="1200" kern="1200" dirty="0" smtClean="0">
                <a:solidFill>
                  <a:schemeClr val="tx1"/>
                </a:solidFill>
                <a:effectLst/>
                <a:latin typeface="+mn-lt"/>
                <a:ea typeface="+mn-ea"/>
                <a:cs typeface="+mn-cs"/>
              </a:rPr>
              <a:t>“There is nothing you can do wrong.”</a:t>
            </a:r>
          </a:p>
          <a:p>
            <a:r>
              <a:rPr lang="en-US" sz="1200" kern="1200" dirty="0" smtClean="0">
                <a:solidFill>
                  <a:schemeClr val="tx1"/>
                </a:solidFill>
                <a:effectLst/>
                <a:latin typeface="+mn-lt"/>
                <a:ea typeface="+mn-ea"/>
                <a:cs typeface="+mn-cs"/>
              </a:rPr>
              <a:t>The message flooded me with a vast and crazy sensation of relief. It was like being handed the rules to a game I’d been playing all my life without ever fully understanding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show you many things here,” the woman said, again, without actually using these words but by driving their conceptual essence directly into me. “But eventually, you will go back.”</a:t>
            </a:r>
          </a:p>
          <a:p>
            <a:r>
              <a:rPr lang="en-US" sz="1200" kern="1200" dirty="0" smtClean="0">
                <a:solidFill>
                  <a:schemeClr val="tx1"/>
                </a:solidFill>
                <a:effectLst/>
                <a:latin typeface="+mn-lt"/>
                <a:ea typeface="+mn-ea"/>
                <a:cs typeface="+mn-cs"/>
              </a:rPr>
              <a:t>To this, I had only one question.</a:t>
            </a:r>
          </a:p>
          <a:p>
            <a:r>
              <a:rPr lang="en-US" sz="1200" kern="1200" dirty="0" smtClean="0">
                <a:solidFill>
                  <a:schemeClr val="tx1"/>
                </a:solidFill>
                <a:effectLst/>
                <a:latin typeface="+mn-lt"/>
                <a:ea typeface="+mn-ea"/>
                <a:cs typeface="+mn-cs"/>
              </a:rPr>
              <a:t>Back where?</a:t>
            </a:r>
          </a:p>
          <a:p>
            <a:r>
              <a:rPr lang="en-US" sz="1200" kern="1200" dirty="0" smtClean="0">
                <a:solidFill>
                  <a:schemeClr val="tx1"/>
                </a:solidFill>
                <a:effectLst/>
                <a:latin typeface="+mn-lt"/>
                <a:ea typeface="+mn-ea"/>
                <a:cs typeface="+mn-cs"/>
              </a:rPr>
              <a:t>A warm wind blew through, like the kind that spring up on the most perfect summer days, tossing the leaves of the trees and flowing past like heavenly water. A divine breeze. It changed everything, shifting the world around me into an even higher octave, a higher vibration.</a:t>
            </a:r>
          </a:p>
          <a:p>
            <a:r>
              <a:rPr lang="en-US" sz="1200" kern="1200" dirty="0" smtClean="0">
                <a:solidFill>
                  <a:schemeClr val="tx1"/>
                </a:solidFill>
                <a:effectLst/>
                <a:latin typeface="+mn-lt"/>
                <a:ea typeface="+mn-ea"/>
                <a:cs typeface="+mn-cs"/>
              </a:rPr>
              <a:t>Although I still had little language function, at least as we think of it on earth, I began wordlessly putting questions to this wind, and to the divine being that I sensed at work behind or within it.</a:t>
            </a:r>
          </a:p>
          <a:p>
            <a:r>
              <a:rPr lang="en-US" sz="1200" kern="1200" dirty="0" smtClean="0">
                <a:solidFill>
                  <a:schemeClr val="tx1"/>
                </a:solidFill>
                <a:effectLst/>
                <a:latin typeface="+mn-lt"/>
                <a:ea typeface="+mn-ea"/>
                <a:cs typeface="+mn-cs"/>
              </a:rPr>
              <a:t>Where is this place?</a:t>
            </a:r>
          </a:p>
          <a:p>
            <a:r>
              <a:rPr lang="en-US" sz="1200" kern="1200" dirty="0" smtClean="0">
                <a:solidFill>
                  <a:schemeClr val="tx1"/>
                </a:solidFill>
                <a:effectLst/>
                <a:latin typeface="+mn-lt"/>
                <a:ea typeface="+mn-ea"/>
                <a:cs typeface="+mn-cs"/>
              </a:rPr>
              <a:t>Who am I?</a:t>
            </a:r>
          </a:p>
          <a:p>
            <a:r>
              <a:rPr lang="en-US" sz="1200" kern="1200" dirty="0" smtClean="0">
                <a:solidFill>
                  <a:schemeClr val="tx1"/>
                </a:solidFill>
                <a:effectLst/>
                <a:latin typeface="+mn-lt"/>
                <a:ea typeface="+mn-ea"/>
                <a:cs typeface="+mn-cs"/>
              </a:rPr>
              <a:t>Why am I here?</a:t>
            </a:r>
          </a:p>
          <a:p>
            <a:r>
              <a:rPr lang="en-US" sz="1200" kern="1200" dirty="0" smtClean="0">
                <a:solidFill>
                  <a:schemeClr val="tx1"/>
                </a:solidFill>
                <a:effectLst/>
                <a:latin typeface="+mn-lt"/>
                <a:ea typeface="+mn-ea"/>
                <a:cs typeface="+mn-cs"/>
              </a:rPr>
              <a:t>Each time I silently put one of these questions out, the answer came instantly in an explosion of light, color, love, and beauty that blew through me like a crashing wave. What was important about these blasts was that they didn’t simply silence my questions by overwhelming them. They answered them, but in a way that bypassed language. Thoughts entered me directly. But it wasn’t thought like we experience on earth. It wasn’t vague, immaterial, or abstract. These thoughts were solid and immediate—hotter than fire and wetter than water—and as I received them I was able to instantly and effortlessly understand concepts that would have taken me years to fully grasp in my earthly life.</a:t>
            </a:r>
          </a:p>
          <a:p>
            <a:r>
              <a:rPr lang="en-US" sz="1200" kern="1200" dirty="0" smtClean="0">
                <a:solidFill>
                  <a:schemeClr val="tx1"/>
                </a:solidFill>
                <a:effectLst/>
                <a:latin typeface="+mn-lt"/>
                <a:ea typeface="+mn-ea"/>
                <a:cs typeface="+mn-cs"/>
              </a:rPr>
              <a:t>I continued moving forward and found myself entering an immense void, completely dark, infinite in size, yet also infinitely comforting. Pitch-black as it was, it was also brimming over with light: a light that seemed to come from a brilliant orb that I now sensed near me. The orb was a kind of “interpreter” between me and this vast presence surrounding me. It was as if I were being born into a larger world, and the universe itself was like a giant cosmic womb, and the orb (which I sensed was somehow connected with, or even identical to, the woman on the butterfly wing) was guiding me through it.</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4F1DE76-7277-46AC-AD96-6E3100F9963A}" type="slidenum">
              <a:rPr lang="en-US" smtClean="0"/>
              <a:t>6</a:t>
            </a:fld>
            <a:endParaRPr lang="en-US"/>
          </a:p>
        </p:txBody>
      </p:sp>
    </p:spTree>
    <p:extLst>
      <p:ext uri="{BB962C8B-B14F-4D97-AF65-F5344CB8AC3E}">
        <p14:creationId xmlns:p14="http://schemas.microsoft.com/office/powerpoint/2010/main" val="214918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Australian </a:t>
            </a:r>
            <a:r>
              <a:rPr lang="en-US" dirty="0" smtClean="0">
                <a:latin typeface="Times New Roman" pitchFamily="18" charset="0"/>
                <a:cs typeface="Times New Roman" pitchFamily="18" charset="0"/>
              </a:rPr>
              <a:t>engineer,</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Tammas</a:t>
            </a:r>
            <a:r>
              <a:rPr lang="en-US" baseline="0" dirty="0" smtClean="0">
                <a:latin typeface="Times New Roman" pitchFamily="18" charset="0"/>
                <a:cs typeface="Times New Roman" pitchFamily="18" charset="0"/>
              </a:rPr>
              <a:t>, a parishioner of F. W. </a:t>
            </a:r>
            <a:r>
              <a:rPr lang="en-US" baseline="0" dirty="0" err="1" smtClean="0">
                <a:latin typeface="Times New Roman" pitchFamily="18" charset="0"/>
                <a:cs typeface="Times New Roman" pitchFamily="18" charset="0"/>
              </a:rPr>
              <a:t>Boreham</a:t>
            </a:r>
            <a:r>
              <a:rPr lang="en-US" baseline="0" dirty="0" smtClean="0">
                <a:latin typeface="Times New Roman" pitchFamily="18" charset="0"/>
                <a:cs typeface="Times New Roman" pitchFamily="18" charset="0"/>
              </a:rPr>
              <a:t> gave these calculations about the size of New Jerusalem:</a:t>
            </a:r>
          </a:p>
          <a:p>
            <a:r>
              <a:rPr lang="en-US" baseline="0" dirty="0" smtClean="0">
                <a:latin typeface="Times New Roman" pitchFamily="18" charset="0"/>
                <a:cs typeface="Times New Roman" pitchFamily="18" charset="0"/>
              </a:rPr>
              <a:t>John says that each of the walls of the city measures twelve thousand furlongs. The works out to an area of 2,250,000 square miles! Adelaide is foursquare but covers only one square mile (each of its sides is a mile long).  London covers an area of 140 square miles (1968). But New Jerusalem is 15,000 times as big as London. It is twenty times as big as all of New Zealand! It is forty times as big as Germany, ten times as big as France, and forty times as big as all England. Why, it’s an enormous continent in itself.  Then working on the basis of the number of people to the square mile in the city of London, the population of New Jerusalem comes out at a hundred thousand millions – seventy times the present population of the globe.</a:t>
            </a:r>
          </a:p>
          <a:p>
            <a:r>
              <a:rPr lang="en-US" baseline="0" dirty="0" smtClean="0">
                <a:latin typeface="Times New Roman" pitchFamily="18" charset="0"/>
                <a:cs typeface="Times New Roman" pitchFamily="18" charset="0"/>
              </a:rPr>
              <a:t>Those calculations were made in the 1920’s when the </a:t>
            </a:r>
            <a:r>
              <a:rPr lang="en-US" dirty="0" smtClean="0">
                <a:latin typeface="Times New Roman" pitchFamily="18" charset="0"/>
                <a:cs typeface="Times New Roman" pitchFamily="18" charset="0"/>
              </a:rPr>
              <a:t>world population was 2 billion.</a:t>
            </a:r>
            <a:r>
              <a:rPr lang="en-US" baseline="0" dirty="0" smtClean="0">
                <a:latin typeface="Times New Roman" pitchFamily="18" charset="0"/>
                <a:cs typeface="Times New Roman" pitchFamily="18" charset="0"/>
              </a:rPr>
              <a:t>  In 2012 the population of the planet is about 3</a:t>
            </a:r>
            <a:r>
              <a:rPr lang="en-US" baseline="30000" dirty="0" smtClean="0">
                <a:latin typeface="Times New Roman" pitchFamily="18" charset="0"/>
                <a:cs typeface="Times New Roman" pitchFamily="18" charset="0"/>
              </a:rPr>
              <a:t>1/2</a:t>
            </a:r>
            <a:r>
              <a:rPr lang="en-US" baseline="0" dirty="0" smtClean="0">
                <a:latin typeface="Times New Roman" pitchFamily="18" charset="0"/>
                <a:cs typeface="Times New Roman" pitchFamily="18" charset="0"/>
              </a:rPr>
              <a:t> times that. Meaning that </a:t>
            </a:r>
            <a:r>
              <a:rPr lang="en-US" b="1" baseline="0" dirty="0" smtClean="0">
                <a:latin typeface="Times New Roman" pitchFamily="18" charset="0"/>
                <a:cs typeface="Times New Roman" pitchFamily="18" charset="0"/>
              </a:rPr>
              <a:t>New Jerusalem is big enough to fit 14 times the current population of the world</a:t>
            </a:r>
            <a:r>
              <a:rPr lang="en-US" baseline="0" dirty="0" smtClean="0">
                <a:latin typeface="Times New Roman" pitchFamily="18" charset="0"/>
                <a:cs typeface="Times New Roman" pitchFamily="18" charset="0"/>
              </a:rPr>
              <a:t>. From Wilber M. Smith, (1968) The Biblical Doctrine of Heaven, Moody Press, Chicago, pp. 246-247 quoting from F. W. </a:t>
            </a:r>
            <a:r>
              <a:rPr lang="en-US" baseline="0" dirty="0" err="1" smtClean="0">
                <a:latin typeface="Times New Roman" pitchFamily="18" charset="0"/>
                <a:cs typeface="Times New Roman" pitchFamily="18" charset="0"/>
              </a:rPr>
              <a:t>Boreham</a:t>
            </a:r>
            <a:r>
              <a:rPr lang="en-US" baseline="0" dirty="0" smtClean="0">
                <a:latin typeface="Times New Roman" pitchFamily="18" charset="0"/>
                <a:cs typeface="Times New Roman" pitchFamily="18" charset="0"/>
              </a:rPr>
              <a:t>, Wisps of Wildfire (London: 1924), pp. 202-3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04F1DE76-7277-46AC-AD96-6E3100F9963A}" type="slidenum">
              <a:rPr lang="en-US" smtClean="0"/>
              <a:t>8</a:t>
            </a:fld>
            <a:endParaRPr lang="en-US"/>
          </a:p>
        </p:txBody>
      </p:sp>
    </p:spTree>
    <p:extLst>
      <p:ext uri="{BB962C8B-B14F-4D97-AF65-F5344CB8AC3E}">
        <p14:creationId xmlns:p14="http://schemas.microsoft.com/office/powerpoint/2010/main" val="95412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bwMode="black">
          <a:xfrm>
            <a:off x="457200" y="6245225"/>
            <a:ext cx="2133600" cy="476250"/>
          </a:xfrm>
        </p:spPr>
        <p:txBody>
          <a:bodyPr/>
          <a:lstStyle>
            <a:lvl1pPr>
              <a:defRPr/>
            </a:lvl1pPr>
          </a:lstStyle>
          <a:p>
            <a:fld id="{D410C2A0-3A43-404A-A43C-F6E445E0EF4B}" type="datetimeFigureOut">
              <a:rPr lang="en-US" smtClean="0"/>
              <a:t>12/7/2012</a:t>
            </a:fld>
            <a:endParaRPr lang="en-US"/>
          </a:p>
        </p:txBody>
      </p:sp>
      <p:sp>
        <p:nvSpPr>
          <p:cNvPr id="3077" name="Rectangle 5"/>
          <p:cNvSpPr>
            <a:spLocks noGrp="1" noChangeArrowheads="1"/>
          </p:cNvSpPr>
          <p:nvPr>
            <p:ph type="ftr" sz="quarter" idx="3"/>
          </p:nvPr>
        </p:nvSpPr>
        <p:spPr bwMode="black">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bwMode="black">
          <a:xfrm>
            <a:off x="6553200" y="6245225"/>
            <a:ext cx="2133600" cy="476250"/>
          </a:xfrm>
        </p:spPr>
        <p:txBody>
          <a:bodyPr/>
          <a:lstStyle>
            <a:lvl1pPr>
              <a:defRPr/>
            </a:lvl1pPr>
          </a:lstStyle>
          <a:p>
            <a:fld id="{9A3D50E0-7098-4695-85EE-F2A7388A00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228242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93427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8307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fld id="{D410C2A0-3A43-404A-A43C-F6E445E0EF4B}" type="datetimeFigureOut">
              <a:rPr lang="en-US" smtClean="0"/>
              <a:t>12/7/2012</a:t>
            </a:fld>
            <a:endParaRPr 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232200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90506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418411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421885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51432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274479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241154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52037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10C2A0-3A43-404A-A43C-F6E445E0EF4B}" type="datetimeFigureOut">
              <a:rPr lang="en-US" smtClean="0"/>
              <a:t>12/7/2012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3D50E0-7098-4695-85EE-F2A7388A00C4}" type="slidenum">
              <a:rPr lang="en-US" smtClean="0"/>
              <a:t>‹#›</a:t>
            </a:fld>
            <a:endParaRPr lang="en-US"/>
          </a:p>
        </p:txBody>
      </p:sp>
    </p:spTree>
    <p:extLst>
      <p:ext uri="{BB962C8B-B14F-4D97-AF65-F5344CB8AC3E}">
        <p14:creationId xmlns:p14="http://schemas.microsoft.com/office/powerpoint/2010/main" val="292901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D410C2A0-3A43-404A-A43C-F6E445E0EF4B}" type="datetimeFigureOut">
              <a:rPr lang="en-US" smtClean="0"/>
              <a:t>12/7/2012</a:t>
            </a:fld>
            <a:endParaRPr lang="en-US"/>
          </a:p>
        </p:txBody>
      </p:sp>
      <p:sp>
        <p:nvSpPr>
          <p:cNvPr id="1029"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A3D50E0-7098-4695-85EE-F2A7388A00C4}"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343400"/>
            <a:ext cx="7772400" cy="990600"/>
          </a:xfrm>
        </p:spPr>
        <p:txBody>
          <a:bodyPr/>
          <a:lstStyle/>
          <a:p>
            <a:r>
              <a:rPr lang="en-US" dirty="0" smtClean="0"/>
              <a:t>The Good News about Heaven</a:t>
            </a:r>
            <a:endParaRPr lang="en-US" dirty="0"/>
          </a:p>
        </p:txBody>
      </p:sp>
      <p:sp>
        <p:nvSpPr>
          <p:cNvPr id="3" name="Subtitle 2"/>
          <p:cNvSpPr>
            <a:spLocks noGrp="1"/>
          </p:cNvSpPr>
          <p:nvPr>
            <p:ph type="subTitle" idx="1"/>
          </p:nvPr>
        </p:nvSpPr>
        <p:spPr>
          <a:xfrm>
            <a:off x="6248400" y="6248399"/>
            <a:ext cx="2895600" cy="576943"/>
          </a:xfrm>
        </p:spPr>
        <p:txBody>
          <a:bodyPr/>
          <a:lstStyle/>
          <a:p>
            <a:pPr algn="r"/>
            <a:r>
              <a:rPr lang="en-US" sz="1200" dirty="0" smtClean="0"/>
              <a:t>Fort Bragg Dec. 8, 2012</a:t>
            </a:r>
            <a:endParaRPr lang="en-US" sz="1200" dirty="0"/>
          </a:p>
        </p:txBody>
      </p:sp>
    </p:spTree>
    <p:extLst>
      <p:ext uri="{BB962C8B-B14F-4D97-AF65-F5344CB8AC3E}">
        <p14:creationId xmlns:p14="http://schemas.microsoft.com/office/powerpoint/2010/main" val="345893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God brings Heaven to Earth</a:t>
            </a:r>
            <a:endParaRPr lang="en-US" dirty="0"/>
          </a:p>
        </p:txBody>
      </p:sp>
      <p:sp>
        <p:nvSpPr>
          <p:cNvPr id="3" name="Content Placeholder 2"/>
          <p:cNvSpPr>
            <a:spLocks noGrp="1"/>
          </p:cNvSpPr>
          <p:nvPr>
            <p:ph idx="1"/>
          </p:nvPr>
        </p:nvSpPr>
        <p:spPr>
          <a:xfrm>
            <a:off x="457200" y="1066800"/>
            <a:ext cx="8229600" cy="5715000"/>
          </a:xfrm>
          <a:solidFill>
            <a:schemeClr val="accent4">
              <a:lumMod val="10000"/>
              <a:alpha val="30000"/>
            </a:schemeClr>
          </a:solidFill>
        </p:spPr>
        <p:txBody>
          <a:bodyPr/>
          <a:lstStyle/>
          <a:p>
            <a:r>
              <a:rPr lang="en-US" sz="2800" dirty="0" smtClean="0">
                <a:latin typeface="+mj-lt"/>
              </a:rPr>
              <a:t>Jacob awoke from his dream at Bethel declaring “This is none other than the house of God, and this is the gate of heaven.” (Gen. 28:17)</a:t>
            </a:r>
          </a:p>
          <a:p>
            <a:r>
              <a:rPr lang="en-US" sz="2800" dirty="0" smtClean="0">
                <a:latin typeface="+mj-lt"/>
              </a:rPr>
              <a:t>Solomon asks “will God in very deed dwell on earth? Behold, heaven and the heaven of heavens cannot contain thee: how much less this house that I have </a:t>
            </a:r>
            <a:r>
              <a:rPr lang="en-US" sz="2800" dirty="0" err="1" smtClean="0">
                <a:latin typeface="+mj-lt"/>
              </a:rPr>
              <a:t>builded</a:t>
            </a:r>
            <a:r>
              <a:rPr lang="en-US" sz="2800" dirty="0" smtClean="0">
                <a:latin typeface="+mj-lt"/>
              </a:rPr>
              <a:t>!” (1 Ki. 8:27) </a:t>
            </a:r>
          </a:p>
          <a:p>
            <a:pPr lvl="1"/>
            <a:r>
              <a:rPr lang="en-US" sz="2400" dirty="0" smtClean="0">
                <a:latin typeface="+mj-lt"/>
              </a:rPr>
              <a:t>But he did</a:t>
            </a:r>
          </a:p>
          <a:p>
            <a:r>
              <a:rPr lang="en-US" sz="2800" dirty="0" smtClean="0">
                <a:latin typeface="+mj-lt"/>
              </a:rPr>
              <a:t>So eager is God to dwell with men, that when Jesus witnessed how people were being blocked from dwelling with God in his temple by vendors,  his anger literally exploded as he drove them out. (John 2:13-22; </a:t>
            </a:r>
            <a:r>
              <a:rPr lang="en-US" sz="2800" dirty="0">
                <a:latin typeface="+mj-lt"/>
              </a:rPr>
              <a:t>Matt </a:t>
            </a:r>
            <a:r>
              <a:rPr lang="en-US" sz="2800" dirty="0" smtClean="0">
                <a:latin typeface="+mj-lt"/>
              </a:rPr>
              <a:t>21:12-13)</a:t>
            </a:r>
            <a:endParaRPr lang="en-US" sz="2800" dirty="0" smtClean="0"/>
          </a:p>
        </p:txBody>
      </p:sp>
    </p:spTree>
    <p:extLst>
      <p:ext uri="{BB962C8B-B14F-4D97-AF65-F5344CB8AC3E}">
        <p14:creationId xmlns:p14="http://schemas.microsoft.com/office/powerpoint/2010/main" val="33641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A God who dwells with us</a:t>
            </a:r>
            <a:endParaRPr lang="en-US" dirty="0"/>
          </a:p>
        </p:txBody>
      </p:sp>
      <p:sp>
        <p:nvSpPr>
          <p:cNvPr id="3" name="Content Placeholder 2"/>
          <p:cNvSpPr>
            <a:spLocks noGrp="1"/>
          </p:cNvSpPr>
          <p:nvPr>
            <p:ph idx="1"/>
          </p:nvPr>
        </p:nvSpPr>
        <p:spPr>
          <a:xfrm>
            <a:off x="457200" y="838200"/>
            <a:ext cx="8534400" cy="6019800"/>
          </a:xfrm>
          <a:solidFill>
            <a:schemeClr val="accent4">
              <a:lumMod val="10000"/>
              <a:alpha val="30000"/>
            </a:schemeClr>
          </a:solidFill>
        </p:spPr>
        <p:txBody>
          <a:bodyPr/>
          <a:lstStyle/>
          <a:p>
            <a:r>
              <a:rPr lang="en-US" sz="2400" dirty="0" smtClean="0">
                <a:latin typeface="+mj-lt"/>
              </a:rPr>
              <a:t>Yahweh </a:t>
            </a:r>
            <a:r>
              <a:rPr lang="he-IL" sz="2400" dirty="0">
                <a:latin typeface="+mj-lt"/>
                <a:cs typeface="Narkisim" pitchFamily="34" charset="-79"/>
              </a:rPr>
              <a:t>שכן עד</a:t>
            </a:r>
            <a:r>
              <a:rPr lang="en-US" sz="2400" dirty="0">
                <a:latin typeface="+mj-lt"/>
                <a:cs typeface="Narkisim" pitchFamily="34" charset="-79"/>
              </a:rPr>
              <a:t> </a:t>
            </a:r>
            <a:r>
              <a:rPr lang="en-US" sz="2400" dirty="0" smtClean="0">
                <a:latin typeface="+mj-lt"/>
                <a:cs typeface="Narkisim" pitchFamily="34" charset="-79"/>
              </a:rPr>
              <a:t>actually came and resided in Moses’ tabernacle and Solomon’s </a:t>
            </a:r>
            <a:r>
              <a:rPr lang="en-US" sz="2400" dirty="0" smtClean="0">
                <a:latin typeface="+mj-lt"/>
              </a:rPr>
              <a:t>Temple, as He does again when the conflict </a:t>
            </a:r>
            <a:r>
              <a:rPr lang="en-US" sz="2400" dirty="0" smtClean="0">
                <a:latin typeface="+mj-lt"/>
              </a:rPr>
              <a:t>when sin (</a:t>
            </a:r>
            <a:r>
              <a:rPr lang="en-US" sz="2400" i="1" dirty="0" smtClean="0">
                <a:latin typeface="+mj-lt"/>
              </a:rPr>
              <a:t>separates</a:t>
            </a:r>
            <a:r>
              <a:rPr lang="en-US" sz="2400" dirty="0" smtClean="0">
                <a:latin typeface="+mj-lt"/>
              </a:rPr>
              <a:t>-Isa. 59:2) </a:t>
            </a:r>
            <a:r>
              <a:rPr lang="en-US" sz="2400" dirty="0" smtClean="0">
                <a:latin typeface="+mj-lt"/>
              </a:rPr>
              <a:t>is over (Rev. 21:3) </a:t>
            </a:r>
            <a:endParaRPr lang="en-US" sz="2400" dirty="0" smtClean="0">
              <a:latin typeface="+mj-lt"/>
            </a:endParaRPr>
          </a:p>
          <a:p>
            <a:pPr lvl="1"/>
            <a:r>
              <a:rPr lang="en-US" sz="2000" dirty="0">
                <a:latin typeface="+mj-lt"/>
              </a:rPr>
              <a:t>“Let them make me a sanctuary, that I may dwell among them” (Ex. 25:8) </a:t>
            </a:r>
          </a:p>
          <a:p>
            <a:pPr lvl="1"/>
            <a:r>
              <a:rPr lang="en-US" sz="2000" dirty="0" smtClean="0">
                <a:latin typeface="+mj-lt"/>
              </a:rPr>
              <a:t>Ezekiel’s </a:t>
            </a:r>
            <a:r>
              <a:rPr lang="en-US" sz="2000" dirty="0">
                <a:latin typeface="+mj-lt"/>
              </a:rPr>
              <a:t>closing words: “The name of the city from that day shall be, </a:t>
            </a:r>
            <a:r>
              <a:rPr lang="en-US" sz="2000" u="sng" dirty="0">
                <a:latin typeface="+mj-lt"/>
              </a:rPr>
              <a:t>Jehovah is there</a:t>
            </a:r>
            <a:r>
              <a:rPr lang="en-US" sz="2000" dirty="0">
                <a:latin typeface="+mj-lt"/>
              </a:rPr>
              <a:t>” (48:35</a:t>
            </a:r>
            <a:r>
              <a:rPr lang="en-US" sz="2000" dirty="0" smtClean="0">
                <a:latin typeface="+mj-lt"/>
              </a:rPr>
              <a:t>)</a:t>
            </a:r>
          </a:p>
          <a:p>
            <a:pPr lvl="1"/>
            <a:r>
              <a:rPr lang="en-US" sz="2000" dirty="0">
                <a:latin typeface="+mj-lt"/>
              </a:rPr>
              <a:t>“Ye are come unto mount Zion, and unto the city of the living God” (Heb. 12:22)</a:t>
            </a:r>
          </a:p>
          <a:p>
            <a:r>
              <a:rPr lang="en-US" sz="2400" dirty="0" smtClean="0">
                <a:latin typeface="+mj-lt"/>
              </a:rPr>
              <a:t>The </a:t>
            </a:r>
            <a:r>
              <a:rPr lang="en-US" sz="2400" dirty="0" smtClean="0">
                <a:latin typeface="+mj-lt"/>
              </a:rPr>
              <a:t>verbal form of the noun tabernacle is </a:t>
            </a:r>
            <a:r>
              <a:rPr lang="en-US" sz="2400" i="1" dirty="0" smtClean="0">
                <a:latin typeface="+mj-lt"/>
              </a:rPr>
              <a:t>dwell </a:t>
            </a:r>
            <a:r>
              <a:rPr lang="en-US" sz="2400" dirty="0" smtClean="0">
                <a:latin typeface="+mj-lt"/>
              </a:rPr>
              <a:t>portraying God who dwells with his people, </a:t>
            </a:r>
          </a:p>
          <a:p>
            <a:pPr lvl="2"/>
            <a:r>
              <a:rPr lang="en-US" dirty="0" smtClean="0">
                <a:latin typeface="+mj-lt"/>
              </a:rPr>
              <a:t>i.e. “the Word became flesh, and dwelt among us… (John 1:14), and </a:t>
            </a:r>
          </a:p>
          <a:p>
            <a:pPr lvl="1">
              <a:spcBef>
                <a:spcPts val="0"/>
              </a:spcBef>
            </a:pPr>
            <a:r>
              <a:rPr lang="en-US" sz="2400" dirty="0" smtClean="0">
                <a:latin typeface="+mj-lt"/>
              </a:rPr>
              <a:t>Jesus</a:t>
            </a:r>
            <a:r>
              <a:rPr lang="en-US" sz="2400" dirty="0">
                <a:latin typeface="+mj-lt"/>
              </a:rPr>
              <a:t>’ high priestly prayer requested of his Father: </a:t>
            </a:r>
            <a:r>
              <a:rPr lang="en-US" sz="2400" dirty="0" smtClean="0">
                <a:latin typeface="+mj-lt"/>
              </a:rPr>
              <a:t>“</a:t>
            </a:r>
            <a:r>
              <a:rPr lang="en-US" sz="2400" dirty="0">
                <a:latin typeface="+mj-lt"/>
              </a:rPr>
              <a:t>I desire that they also whom thou hast given me </a:t>
            </a:r>
            <a:r>
              <a:rPr lang="en-US" sz="2400" dirty="0" smtClean="0">
                <a:latin typeface="+mj-lt"/>
              </a:rPr>
              <a:t>be </a:t>
            </a:r>
            <a:r>
              <a:rPr lang="en-US" sz="2400" dirty="0">
                <a:latin typeface="+mj-lt"/>
              </a:rPr>
              <a:t>with me where I am that they may behold my </a:t>
            </a:r>
            <a:r>
              <a:rPr lang="en-US" sz="2400" dirty="0" smtClean="0">
                <a:latin typeface="+mj-lt"/>
              </a:rPr>
              <a:t>glory</a:t>
            </a:r>
            <a:r>
              <a:rPr lang="en-US" sz="2400" dirty="0">
                <a:latin typeface="+mj-lt"/>
              </a:rPr>
              <a:t>, which thou hast given me” (John 17:24)</a:t>
            </a:r>
          </a:p>
          <a:p>
            <a:pPr lvl="1"/>
            <a:endParaRPr lang="en-US" sz="3200" i="1" dirty="0">
              <a:latin typeface="+mj-lt"/>
            </a:endParaRPr>
          </a:p>
        </p:txBody>
      </p:sp>
    </p:spTree>
    <p:extLst>
      <p:ext uri="{BB962C8B-B14F-4D97-AF65-F5344CB8AC3E}">
        <p14:creationId xmlns:p14="http://schemas.microsoft.com/office/powerpoint/2010/main" val="31988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Heaven is within</a:t>
            </a:r>
            <a:endParaRPr lang="en-US" dirty="0"/>
          </a:p>
        </p:txBody>
      </p:sp>
      <p:sp>
        <p:nvSpPr>
          <p:cNvPr id="3" name="Content Placeholder 2"/>
          <p:cNvSpPr>
            <a:spLocks noGrp="1"/>
          </p:cNvSpPr>
          <p:nvPr>
            <p:ph idx="1"/>
          </p:nvPr>
        </p:nvSpPr>
        <p:spPr>
          <a:xfrm>
            <a:off x="152400" y="990600"/>
            <a:ext cx="8686800" cy="5715000"/>
          </a:xfrm>
        </p:spPr>
        <p:txBody>
          <a:bodyPr/>
          <a:lstStyle/>
          <a:p>
            <a:r>
              <a:rPr lang="en-US" sz="2600" dirty="0">
                <a:latin typeface="+mj-lt"/>
              </a:rPr>
              <a:t>What Jesus does in heaven or through his tabernacle and </a:t>
            </a:r>
            <a:r>
              <a:rPr lang="en-US" sz="2600" dirty="0" smtClean="0">
                <a:latin typeface="+mj-lt"/>
              </a:rPr>
              <a:t>temple…</a:t>
            </a:r>
          </a:p>
          <a:p>
            <a:pPr lvl="1"/>
            <a:r>
              <a:rPr lang="en-US" sz="2600" dirty="0" smtClean="0">
                <a:latin typeface="+mj-lt"/>
              </a:rPr>
              <a:t>He </a:t>
            </a:r>
            <a:r>
              <a:rPr lang="en-US" sz="2600" dirty="0">
                <a:latin typeface="+mj-lt"/>
              </a:rPr>
              <a:t>also does in his church</a:t>
            </a:r>
          </a:p>
          <a:p>
            <a:pPr lvl="2"/>
            <a:r>
              <a:rPr lang="en-US" sz="2600" dirty="0">
                <a:latin typeface="+mj-lt"/>
              </a:rPr>
              <a:t>His spiritual house (1 Peter 2:5)</a:t>
            </a:r>
          </a:p>
          <a:p>
            <a:pPr lvl="2"/>
            <a:r>
              <a:rPr lang="en-US" sz="2600" dirty="0" smtClean="0">
                <a:latin typeface="+mj-lt"/>
              </a:rPr>
              <a:t>Our </a:t>
            </a:r>
            <a:r>
              <a:rPr lang="en-US" sz="2600" dirty="0">
                <a:latin typeface="+mj-lt"/>
              </a:rPr>
              <a:t>bodies are his temple (1 Cor. 3:16-17)</a:t>
            </a:r>
          </a:p>
          <a:p>
            <a:pPr lvl="2"/>
            <a:r>
              <a:rPr lang="en-US" sz="2600" dirty="0">
                <a:latin typeface="+mj-lt"/>
              </a:rPr>
              <a:t>Where the Holy Spirit dwells (1 Cor. 6:19; Eph. 2:21)</a:t>
            </a:r>
          </a:p>
          <a:p>
            <a:pPr lvl="2"/>
            <a:r>
              <a:rPr lang="en-US" sz="2600" dirty="0">
                <a:latin typeface="+mj-lt"/>
              </a:rPr>
              <a:t>His chosen tabernacle (Rev. 21:3)</a:t>
            </a:r>
          </a:p>
          <a:p>
            <a:r>
              <a:rPr lang="en-US" sz="2600" dirty="0">
                <a:latin typeface="+mj-lt"/>
              </a:rPr>
              <a:t>Heaven is where our heart is (</a:t>
            </a:r>
            <a:r>
              <a:rPr lang="en-US" sz="2600" dirty="0" err="1">
                <a:latin typeface="+mj-lt"/>
              </a:rPr>
              <a:t>Lk</a:t>
            </a:r>
            <a:r>
              <a:rPr lang="en-US" sz="2600" dirty="0">
                <a:latin typeface="+mj-lt"/>
              </a:rPr>
              <a:t>. 12:33,34</a:t>
            </a:r>
            <a:r>
              <a:rPr lang="en-US" sz="2600" dirty="0" smtClean="0">
                <a:latin typeface="+mj-lt"/>
              </a:rPr>
              <a:t>)</a:t>
            </a:r>
            <a:endParaRPr lang="en-US" sz="2600" u="sng" dirty="0" smtClean="0">
              <a:latin typeface="+mj-lt"/>
            </a:endParaRPr>
          </a:p>
          <a:p>
            <a:r>
              <a:rPr lang="en-US" sz="2600" dirty="0" smtClean="0">
                <a:latin typeface="+mj-lt"/>
              </a:rPr>
              <a:t>Dalai </a:t>
            </a:r>
            <a:r>
              <a:rPr lang="en-US" sz="2600" dirty="0">
                <a:latin typeface="+mj-lt"/>
              </a:rPr>
              <a:t>Lama </a:t>
            </a:r>
            <a:r>
              <a:rPr lang="en-US" sz="2600" dirty="0" smtClean="0">
                <a:latin typeface="+mj-lt"/>
              </a:rPr>
              <a:t>says: </a:t>
            </a:r>
            <a:r>
              <a:rPr lang="en-US" sz="2600" dirty="0">
                <a:latin typeface="+mj-lt"/>
              </a:rPr>
              <a:t>Heaven is not the goal, but the best place to further develop </a:t>
            </a:r>
            <a:r>
              <a:rPr lang="en-US" sz="2600" dirty="0" smtClean="0">
                <a:latin typeface="+mj-lt"/>
              </a:rPr>
              <a:t>Godlikeness</a:t>
            </a:r>
          </a:p>
          <a:p>
            <a:pPr lvl="1"/>
            <a:r>
              <a:rPr lang="en-US" sz="2600" dirty="0" smtClean="0">
                <a:latin typeface="+mj-lt"/>
              </a:rPr>
              <a:t>But God meant the two to be the same</a:t>
            </a:r>
            <a:endParaRPr lang="en-US" sz="2600" dirty="0">
              <a:latin typeface="+mj-lt"/>
            </a:endParaRPr>
          </a:p>
        </p:txBody>
      </p:sp>
    </p:spTree>
    <p:extLst>
      <p:ext uri="{BB962C8B-B14F-4D97-AF65-F5344CB8AC3E}">
        <p14:creationId xmlns:p14="http://schemas.microsoft.com/office/powerpoint/2010/main" val="261360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The </a:t>
            </a:r>
            <a:r>
              <a:rPr lang="en-US" dirty="0" smtClean="0"/>
              <a:t>meaning </a:t>
            </a:r>
            <a:r>
              <a:rPr lang="en-US" dirty="0" smtClean="0"/>
              <a:t>of “Heaven”</a:t>
            </a:r>
            <a:endParaRPr lang="en-US" dirty="0"/>
          </a:p>
        </p:txBody>
      </p:sp>
      <p:sp>
        <p:nvSpPr>
          <p:cNvPr id="3" name="Content Placeholder 2"/>
          <p:cNvSpPr>
            <a:spLocks noGrp="1"/>
          </p:cNvSpPr>
          <p:nvPr>
            <p:ph idx="1"/>
          </p:nvPr>
        </p:nvSpPr>
        <p:spPr>
          <a:xfrm>
            <a:off x="304800" y="1295400"/>
            <a:ext cx="8534400" cy="5334000"/>
          </a:xfrm>
          <a:solidFill>
            <a:schemeClr val="accent4">
              <a:lumMod val="10000"/>
              <a:alpha val="30000"/>
            </a:schemeClr>
          </a:solidFill>
        </p:spPr>
        <p:txBody>
          <a:bodyPr/>
          <a:lstStyle/>
          <a:p>
            <a:pPr>
              <a:spcBef>
                <a:spcPts val="1800"/>
              </a:spcBef>
            </a:pPr>
            <a:r>
              <a:rPr lang="en-US" sz="2200" dirty="0" smtClean="0">
                <a:latin typeface="+mj-lt"/>
              </a:rPr>
              <a:t>Roget’s </a:t>
            </a:r>
            <a:r>
              <a:rPr lang="en-US" sz="2200" dirty="0">
                <a:latin typeface="+mj-lt"/>
              </a:rPr>
              <a:t>thesaurus places heaven with this group of words:</a:t>
            </a:r>
          </a:p>
          <a:p>
            <a:pPr lvl="1"/>
            <a:r>
              <a:rPr lang="en-US" sz="2200" dirty="0">
                <a:latin typeface="+mj-lt"/>
              </a:rPr>
              <a:t>Delightful, beautiful, divine, angelic, boundlessness, bliss, the afterlife, the promised land, celestial, speciousness, and blessedness.</a:t>
            </a:r>
          </a:p>
          <a:p>
            <a:pPr lvl="1"/>
            <a:r>
              <a:rPr lang="en-US" sz="2200" dirty="0">
                <a:latin typeface="+mj-lt"/>
              </a:rPr>
              <a:t>As an adverb or adjective, it may mean radiant, spiritual, pure in heart, unearthly, angelic.</a:t>
            </a:r>
          </a:p>
          <a:p>
            <a:pPr>
              <a:spcBef>
                <a:spcPts val="1800"/>
              </a:spcBef>
            </a:pPr>
            <a:r>
              <a:rPr lang="en-US" sz="2200" dirty="0">
                <a:latin typeface="+mj-lt"/>
              </a:rPr>
              <a:t>The Oxford English Dictionary defines heavenly as:</a:t>
            </a:r>
          </a:p>
          <a:p>
            <a:pPr lvl="1"/>
            <a:r>
              <a:rPr lang="en-US" sz="2200" dirty="0">
                <a:latin typeface="+mj-lt"/>
              </a:rPr>
              <a:t>Having the excellence, beauty, or delight that belongs to heaven: of more than earthly or human excellence; divine. </a:t>
            </a:r>
          </a:p>
          <a:p>
            <a:pPr marL="342900" lvl="1" indent="-342900">
              <a:buClr>
                <a:schemeClr val="accent2"/>
              </a:buClr>
              <a:buFontTx/>
              <a:buChar char="•"/>
            </a:pPr>
            <a:r>
              <a:rPr lang="en-US" dirty="0">
                <a:latin typeface="+mj-lt"/>
              </a:rPr>
              <a:t>Heaven literally became a synonym for </a:t>
            </a:r>
            <a:r>
              <a:rPr lang="en-US" dirty="0" smtClean="0">
                <a:latin typeface="+mj-lt"/>
              </a:rPr>
              <a:t>God</a:t>
            </a:r>
          </a:p>
          <a:p>
            <a:pPr marL="342900" lvl="1" indent="-342900">
              <a:buClr>
                <a:schemeClr val="accent2"/>
              </a:buClr>
              <a:buFontTx/>
              <a:buChar char="•"/>
            </a:pPr>
            <a:endParaRPr lang="en-US" dirty="0">
              <a:latin typeface="+mj-lt"/>
            </a:endParaRPr>
          </a:p>
          <a:p>
            <a:endParaRPr lang="en-US" sz="2200" dirty="0" smtClean="0">
              <a:latin typeface="+mj-lt"/>
            </a:endParaRPr>
          </a:p>
        </p:txBody>
      </p:sp>
    </p:spTree>
    <p:extLst>
      <p:ext uri="{BB962C8B-B14F-4D97-AF65-F5344CB8AC3E}">
        <p14:creationId xmlns:p14="http://schemas.microsoft.com/office/powerpoint/2010/main" val="221016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l"/>
            <a:r>
              <a:rPr lang="en-US" dirty="0" smtClean="0"/>
              <a:t>Isaiah’s Heaven…</a:t>
            </a:r>
            <a:endParaRPr lang="en-US" dirty="0"/>
          </a:p>
        </p:txBody>
      </p:sp>
      <p:sp>
        <p:nvSpPr>
          <p:cNvPr id="3" name="Content Placeholder 2"/>
          <p:cNvSpPr>
            <a:spLocks noGrp="1"/>
          </p:cNvSpPr>
          <p:nvPr>
            <p:ph idx="1"/>
          </p:nvPr>
        </p:nvSpPr>
        <p:spPr>
          <a:xfrm>
            <a:off x="0" y="1219200"/>
            <a:ext cx="9067800" cy="5638800"/>
          </a:xfrm>
          <a:solidFill>
            <a:schemeClr val="accent4">
              <a:lumMod val="10000"/>
              <a:alpha val="30000"/>
            </a:schemeClr>
          </a:solidFill>
        </p:spPr>
        <p:txBody>
          <a:bodyPr/>
          <a:lstStyle/>
          <a:p>
            <a:pPr>
              <a:spcBef>
                <a:spcPts val="0"/>
              </a:spcBef>
            </a:pPr>
            <a:r>
              <a:rPr lang="en-US" sz="2600" dirty="0" smtClean="0">
                <a:solidFill>
                  <a:schemeClr val="tx2"/>
                </a:solidFill>
                <a:latin typeface="+mj-lt"/>
              </a:rPr>
              <a:t>God said to him: “I </a:t>
            </a:r>
            <a:r>
              <a:rPr lang="en-US" sz="2600" dirty="0">
                <a:solidFill>
                  <a:schemeClr val="tx2"/>
                </a:solidFill>
                <a:latin typeface="+mj-lt"/>
              </a:rPr>
              <a:t>don’t think the way you think. The way you work isn’t the way I work. For as the sky soars high above earth, so the way I work surpasses the way you work, and the way I think is beyond the way you think. Just as rain and snow descend from the skies and don’t go back until they’ve watered the earth, Doing their work of making things grow and blossom, producing seed for farmers and food for the hungry, So will the words that come out of my mouth not come back empty-handed. They’ll do the work I sent them to do, they’ll complete the assignment I gave them. So you’ll go out in joy you’ll be led into a whole and complete life. The mountains and hills will lead the parade, bursting with song. All the trees of the forest will join the procession, exuberant with applause</a:t>
            </a:r>
            <a:r>
              <a:rPr lang="en-US" sz="2600" dirty="0" smtClean="0">
                <a:solidFill>
                  <a:schemeClr val="tx2"/>
                </a:solidFill>
                <a:latin typeface="+mj-lt"/>
              </a:rPr>
              <a:t>.” Isa. 55:8-12 (Message)</a:t>
            </a:r>
            <a:endParaRPr lang="en-US" sz="2600" dirty="0"/>
          </a:p>
        </p:txBody>
      </p:sp>
    </p:spTree>
    <p:extLst>
      <p:ext uri="{BB962C8B-B14F-4D97-AF65-F5344CB8AC3E}">
        <p14:creationId xmlns:p14="http://schemas.microsoft.com/office/powerpoint/2010/main" val="29630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Yet Heaven is a Conundrum</a:t>
            </a:r>
            <a:endParaRPr lang="en-US" dirty="0"/>
          </a:p>
        </p:txBody>
      </p:sp>
      <p:sp>
        <p:nvSpPr>
          <p:cNvPr id="3" name="Content Placeholder 2"/>
          <p:cNvSpPr>
            <a:spLocks noGrp="1"/>
          </p:cNvSpPr>
          <p:nvPr>
            <p:ph idx="1"/>
          </p:nvPr>
        </p:nvSpPr>
        <p:spPr>
          <a:xfrm>
            <a:off x="228600" y="990600"/>
            <a:ext cx="8763000" cy="5867400"/>
          </a:xfrm>
          <a:solidFill>
            <a:schemeClr val="accent4">
              <a:lumMod val="10000"/>
              <a:alpha val="30000"/>
            </a:schemeClr>
          </a:solidFill>
        </p:spPr>
        <p:txBody>
          <a:bodyPr/>
          <a:lstStyle/>
          <a:p>
            <a:pPr>
              <a:spcBef>
                <a:spcPts val="0"/>
              </a:spcBef>
            </a:pPr>
            <a:r>
              <a:rPr lang="en-US" sz="2400" b="1" dirty="0" smtClean="0">
                <a:latin typeface="+mj-lt"/>
              </a:rPr>
              <a:t>Eugene Peterson </a:t>
            </a:r>
            <a:r>
              <a:rPr lang="en-US" sz="2400" dirty="0" smtClean="0">
                <a:latin typeface="+mj-lt"/>
              </a:rPr>
              <a:t>wrote: “No </a:t>
            </a:r>
            <a:r>
              <a:rPr lang="en-US" sz="2400" dirty="0">
                <a:latin typeface="+mj-lt"/>
              </a:rPr>
              <a:t>one’s ever seen or heard anything like this</a:t>
            </a:r>
            <a:r>
              <a:rPr lang="en-US" sz="2400" dirty="0" smtClean="0">
                <a:latin typeface="+mj-lt"/>
              </a:rPr>
              <a:t>, Never </a:t>
            </a:r>
            <a:r>
              <a:rPr lang="en-US" sz="2400" dirty="0">
                <a:latin typeface="+mj-lt"/>
              </a:rPr>
              <a:t>so much as imagined anything quite like </a:t>
            </a:r>
            <a:r>
              <a:rPr lang="en-US" sz="2400" dirty="0" smtClean="0">
                <a:latin typeface="+mj-lt"/>
              </a:rPr>
              <a:t>it—What </a:t>
            </a:r>
            <a:r>
              <a:rPr lang="en-US" sz="2400" dirty="0">
                <a:latin typeface="+mj-lt"/>
              </a:rPr>
              <a:t>God has arranged for those who love him</a:t>
            </a:r>
            <a:r>
              <a:rPr lang="en-US" sz="2400" dirty="0" smtClean="0">
                <a:latin typeface="+mj-lt"/>
              </a:rPr>
              <a:t>.” 1 Corinthians 2:9 (Message, see also Isa. 64:4)</a:t>
            </a:r>
          </a:p>
          <a:p>
            <a:pPr>
              <a:spcBef>
                <a:spcPts val="1800"/>
              </a:spcBef>
            </a:pPr>
            <a:r>
              <a:rPr lang="en-US" sz="2400" dirty="0" smtClean="0">
                <a:latin typeface="+mj-lt"/>
              </a:rPr>
              <a:t>“We </a:t>
            </a:r>
            <a:r>
              <a:rPr lang="en-US" sz="2400" dirty="0">
                <a:latin typeface="+mj-lt"/>
              </a:rPr>
              <a:t>don’t yet see things clearly. We’re squinting in a fog, peering through a mist. But it won’t be long before the weather clears and the sun shines bright! We’ll see it all then, see it all as clearly as God sees us, knowing him directly just as </a:t>
            </a:r>
            <a:r>
              <a:rPr lang="en-US" sz="2400" dirty="0" smtClean="0">
                <a:latin typeface="+mj-lt"/>
              </a:rPr>
              <a:t>he </a:t>
            </a:r>
            <a:r>
              <a:rPr lang="en-US" sz="2400" dirty="0">
                <a:latin typeface="+mj-lt"/>
              </a:rPr>
              <a:t>knows us</a:t>
            </a:r>
            <a:r>
              <a:rPr lang="en-US" sz="2400" dirty="0" smtClean="0">
                <a:latin typeface="+mj-lt"/>
              </a:rPr>
              <a:t>!” 1 Corinthians 13:12  (Message)</a:t>
            </a:r>
          </a:p>
          <a:p>
            <a:pPr lvl="1">
              <a:spcBef>
                <a:spcPts val="600"/>
              </a:spcBef>
            </a:pPr>
            <a:r>
              <a:rPr lang="en-US" sz="2000" dirty="0" smtClean="0">
                <a:latin typeface="+mj-lt"/>
              </a:rPr>
              <a:t>There we build and live in our homes &amp; eat what we’ve planted (Isa. 65:21,22)</a:t>
            </a:r>
          </a:p>
          <a:p>
            <a:pPr lvl="1">
              <a:spcBef>
                <a:spcPts val="600"/>
              </a:spcBef>
            </a:pPr>
            <a:r>
              <a:rPr lang="en-US" sz="2000" dirty="0" smtClean="0">
                <a:latin typeface="+mj-lt"/>
              </a:rPr>
              <a:t>The wolf &amp; lamb feed together, the lion eats straw like the bullock. Nothing hurts nor destroys in heaven (Isa. 65:25)</a:t>
            </a:r>
          </a:p>
          <a:p>
            <a:pPr lvl="1">
              <a:spcBef>
                <a:spcPts val="600"/>
              </a:spcBef>
            </a:pPr>
            <a:r>
              <a:rPr lang="en-US" sz="2000" dirty="0" smtClean="0">
                <a:latin typeface="+mj-lt"/>
              </a:rPr>
              <a:t>The lame man will leap as a hart; the dumb will sing (Isa. 35:6)</a:t>
            </a:r>
          </a:p>
          <a:p>
            <a:pPr lvl="1">
              <a:spcBef>
                <a:spcPts val="600"/>
              </a:spcBef>
            </a:pPr>
            <a:r>
              <a:rPr lang="en-US" sz="2000" dirty="0" smtClean="0">
                <a:latin typeface="+mj-lt"/>
              </a:rPr>
              <a:t>Instead of the thorn a fir tree, instead of a brier a myrtle tree (Isa. 55:13)</a:t>
            </a:r>
            <a:endParaRPr lang="en-US" sz="2000" dirty="0">
              <a:latin typeface="+mj-lt"/>
            </a:endParaRPr>
          </a:p>
        </p:txBody>
      </p:sp>
    </p:spTree>
    <p:extLst>
      <p:ext uri="{BB962C8B-B14F-4D97-AF65-F5344CB8AC3E}">
        <p14:creationId xmlns:p14="http://schemas.microsoft.com/office/powerpoint/2010/main" val="414201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Interaction</a:t>
            </a:r>
            <a:endParaRPr lang="en-US" dirty="0"/>
          </a:p>
        </p:txBody>
      </p:sp>
      <p:sp>
        <p:nvSpPr>
          <p:cNvPr id="3" name="Content Placeholder 2"/>
          <p:cNvSpPr>
            <a:spLocks noGrp="1"/>
          </p:cNvSpPr>
          <p:nvPr>
            <p:ph idx="1"/>
          </p:nvPr>
        </p:nvSpPr>
        <p:spPr>
          <a:xfrm>
            <a:off x="457200" y="1524001"/>
            <a:ext cx="8229600" cy="5029200"/>
          </a:xfrm>
        </p:spPr>
        <p:txBody>
          <a:bodyPr/>
          <a:lstStyle/>
          <a:p>
            <a:r>
              <a:rPr lang="en-US" dirty="0">
                <a:latin typeface="+mj-lt"/>
              </a:rPr>
              <a:t>What other things will be different in Heaven?</a:t>
            </a:r>
          </a:p>
        </p:txBody>
      </p:sp>
    </p:spTree>
    <p:extLst>
      <p:ext uri="{BB962C8B-B14F-4D97-AF65-F5344CB8AC3E}">
        <p14:creationId xmlns:p14="http://schemas.microsoft.com/office/powerpoint/2010/main" val="202377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smtClean="0"/>
              <a:t>Counseled to think about heaven… </a:t>
            </a:r>
            <a:endParaRPr lang="en-US" dirty="0"/>
          </a:p>
        </p:txBody>
      </p:sp>
      <p:sp>
        <p:nvSpPr>
          <p:cNvPr id="3" name="Content Placeholder 2"/>
          <p:cNvSpPr>
            <a:spLocks noGrp="1"/>
          </p:cNvSpPr>
          <p:nvPr>
            <p:ph idx="1"/>
          </p:nvPr>
        </p:nvSpPr>
        <p:spPr>
          <a:xfrm>
            <a:off x="76200" y="762000"/>
            <a:ext cx="8991600" cy="6096000"/>
          </a:xfrm>
          <a:solidFill>
            <a:schemeClr val="accent4">
              <a:lumMod val="10000"/>
              <a:alpha val="30000"/>
            </a:schemeClr>
          </a:solidFill>
        </p:spPr>
        <p:txBody>
          <a:bodyPr/>
          <a:lstStyle/>
          <a:p>
            <a:pPr marL="0" indent="-400050"/>
            <a:r>
              <a:rPr lang="en-US" sz="2400" dirty="0" smtClean="0">
                <a:latin typeface="+mj-lt"/>
              </a:rPr>
              <a:t>“Let your imagination take hold upon things unseen…” Vol. 8 Testimonies, </a:t>
            </a:r>
            <a:r>
              <a:rPr lang="en-US" sz="2400" dirty="0">
                <a:latin typeface="+mj-lt"/>
              </a:rPr>
              <a:t>p.125</a:t>
            </a:r>
            <a:r>
              <a:rPr lang="en-US" sz="2400" dirty="0" smtClean="0">
                <a:latin typeface="+mj-lt"/>
              </a:rPr>
              <a:t>  “Let your imagination picture the home of the saved…” </a:t>
            </a:r>
            <a:r>
              <a:rPr lang="en-US" sz="1800" dirty="0" smtClean="0">
                <a:latin typeface="+mj-lt"/>
              </a:rPr>
              <a:t>Steps to Christ, p. 86</a:t>
            </a:r>
            <a:r>
              <a:rPr lang="en-US" sz="2400" dirty="0" smtClean="0">
                <a:latin typeface="+mj-lt"/>
              </a:rPr>
              <a:t> </a:t>
            </a:r>
          </a:p>
          <a:p>
            <a:r>
              <a:rPr lang="en-US" sz="2400" u="sng" dirty="0" smtClean="0">
                <a:latin typeface="+mj-lt"/>
              </a:rPr>
              <a:t>Why is this important</a:t>
            </a:r>
            <a:r>
              <a:rPr lang="en-US" sz="2400" dirty="0" smtClean="0">
                <a:latin typeface="+mj-lt"/>
              </a:rPr>
              <a:t>?</a:t>
            </a:r>
          </a:p>
          <a:p>
            <a:pPr lvl="1"/>
            <a:r>
              <a:rPr lang="en-US" sz="2000" dirty="0" smtClean="0">
                <a:latin typeface="+mj-lt"/>
              </a:rPr>
              <a:t>“We need to keep ever before us this vision of things unseen (future glory). It is thus that we shall be able to set a right value on the things of eternity and the things of time. It is that that will give us power to influence others for the higher life.” </a:t>
            </a:r>
            <a:r>
              <a:rPr lang="en-US" sz="1400" dirty="0" smtClean="0">
                <a:latin typeface="+mj-lt"/>
              </a:rPr>
              <a:t>Child Guidance, p. 568 </a:t>
            </a:r>
          </a:p>
          <a:p>
            <a:pPr lvl="1"/>
            <a:r>
              <a:rPr lang="en-US" sz="2000" dirty="0" smtClean="0">
                <a:latin typeface="+mj-lt"/>
              </a:rPr>
              <a:t>“It is impossible for us even to make an effort to understand these things without the effort affecting our whole character for good and having an uplifting influence on our minds.” </a:t>
            </a:r>
            <a:r>
              <a:rPr lang="en-US" sz="1400" dirty="0" smtClean="0">
                <a:latin typeface="+mj-lt"/>
              </a:rPr>
              <a:t>In Heavenly Places, p. 368</a:t>
            </a:r>
          </a:p>
          <a:p>
            <a:r>
              <a:rPr lang="en-US" sz="2400" dirty="0">
                <a:latin typeface="+mj-lt"/>
              </a:rPr>
              <a:t>After quoting 1 Cor. 2:9, (beyond our imagination, anything we’ve heard) Ellen White said: “Only by the spiritual vision can we discern heavenly things. Our human powers would be extinguished by the inexpressible glory of the angels of light.” </a:t>
            </a:r>
            <a:r>
              <a:rPr lang="en-US" sz="1800" dirty="0">
                <a:latin typeface="+mj-lt"/>
              </a:rPr>
              <a:t>In Heavenly Places, p. </a:t>
            </a:r>
            <a:r>
              <a:rPr lang="en-US" sz="1800" dirty="0" smtClean="0">
                <a:latin typeface="+mj-lt"/>
              </a:rPr>
              <a:t>366</a:t>
            </a:r>
            <a:endParaRPr lang="en-US" sz="2400" dirty="0" smtClean="0">
              <a:latin typeface="+mj-lt"/>
            </a:endParaRPr>
          </a:p>
          <a:p>
            <a:pPr lvl="1"/>
            <a:r>
              <a:rPr lang="en-US" sz="2000" dirty="0" smtClean="0">
                <a:latin typeface="+mj-lt"/>
              </a:rPr>
              <a:t>“we must behold it by faith, not with the natural eyes.” </a:t>
            </a:r>
            <a:r>
              <a:rPr lang="en-US" sz="1400" dirty="0" smtClean="0">
                <a:latin typeface="+mj-lt"/>
              </a:rPr>
              <a:t> In Heavenly Places, p. 366</a:t>
            </a:r>
            <a:endParaRPr lang="en-US" sz="1400" dirty="0">
              <a:latin typeface="+mj-lt"/>
            </a:endParaRPr>
          </a:p>
        </p:txBody>
      </p:sp>
    </p:spTree>
    <p:extLst>
      <p:ext uri="{BB962C8B-B14F-4D97-AF65-F5344CB8AC3E}">
        <p14:creationId xmlns:p14="http://schemas.microsoft.com/office/powerpoint/2010/main" val="13616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smtClean="0"/>
              <a:t>Gone and Forgotten</a:t>
            </a:r>
            <a:endParaRPr lang="en-US" dirty="0"/>
          </a:p>
        </p:txBody>
      </p:sp>
      <p:sp>
        <p:nvSpPr>
          <p:cNvPr id="3" name="Content Placeholder 2"/>
          <p:cNvSpPr>
            <a:spLocks noGrp="1"/>
          </p:cNvSpPr>
          <p:nvPr>
            <p:ph idx="1"/>
          </p:nvPr>
        </p:nvSpPr>
        <p:spPr>
          <a:xfrm>
            <a:off x="228600" y="838200"/>
            <a:ext cx="8686800" cy="6019800"/>
          </a:xfrm>
          <a:solidFill>
            <a:schemeClr val="accent4">
              <a:lumMod val="10000"/>
              <a:alpha val="30000"/>
            </a:schemeClr>
          </a:solidFill>
        </p:spPr>
        <p:txBody>
          <a:bodyPr/>
          <a:lstStyle/>
          <a:p>
            <a:r>
              <a:rPr lang="en-US" sz="2600" dirty="0" smtClean="0">
                <a:latin typeface="+mj-lt"/>
              </a:rPr>
              <a:t>“the former shall not be remembered nor come into mind” (Isa. 65:17; see also Isa. 43:19)</a:t>
            </a:r>
          </a:p>
          <a:p>
            <a:pPr lvl="1"/>
            <a:r>
              <a:rPr lang="en-US" sz="2600" dirty="0" smtClean="0">
                <a:latin typeface="+mj-lt"/>
              </a:rPr>
              <a:t>I am making everything new… (Rev. 21:5)</a:t>
            </a:r>
          </a:p>
          <a:p>
            <a:r>
              <a:rPr lang="en-US" sz="2600" u="sng" dirty="0" smtClean="0">
                <a:latin typeface="+mj-lt"/>
              </a:rPr>
              <a:t>Things not present in the Holy City</a:t>
            </a:r>
            <a:r>
              <a:rPr lang="en-US" sz="2600" dirty="0" smtClean="0">
                <a:latin typeface="+mj-lt"/>
              </a:rPr>
              <a:t>:</a:t>
            </a:r>
          </a:p>
          <a:p>
            <a:pPr lvl="1">
              <a:spcBef>
                <a:spcPts val="0"/>
              </a:spcBef>
            </a:pPr>
            <a:r>
              <a:rPr lang="en-US" sz="2400" dirty="0" smtClean="0">
                <a:latin typeface="+mj-lt"/>
              </a:rPr>
              <a:t>No </a:t>
            </a:r>
            <a:r>
              <a:rPr lang="en-US" sz="2400" b="1" dirty="0" smtClean="0">
                <a:latin typeface="+mj-lt"/>
              </a:rPr>
              <a:t>tears</a:t>
            </a:r>
            <a:r>
              <a:rPr lang="en-US" sz="2400" dirty="0" smtClean="0">
                <a:latin typeface="+mj-lt"/>
              </a:rPr>
              <a:t> or </a:t>
            </a:r>
            <a:r>
              <a:rPr lang="en-US" sz="2400" b="1" dirty="0" smtClean="0">
                <a:latin typeface="+mj-lt"/>
              </a:rPr>
              <a:t>sorrow</a:t>
            </a:r>
            <a:r>
              <a:rPr lang="en-US" sz="2400" dirty="0" smtClean="0">
                <a:latin typeface="+mj-lt"/>
              </a:rPr>
              <a:t> (Isa. 25:7-8; 35:10; 51:11; 61:2; 65:19; Jer. 31:16; </a:t>
            </a:r>
            <a:r>
              <a:rPr lang="en-US" sz="2400" dirty="0" err="1" smtClean="0">
                <a:latin typeface="+mj-lt"/>
              </a:rPr>
              <a:t>Lk</a:t>
            </a:r>
            <a:r>
              <a:rPr lang="en-US" sz="2400" dirty="0" smtClean="0">
                <a:latin typeface="+mj-lt"/>
              </a:rPr>
              <a:t>. 6:21; Rev. 7:17; 21:4) in contrast to the fate of the wicked who suffer weeping and gnashing of teeth (Mt. 13:42,50; 22:13; 24:51; 25:30)</a:t>
            </a:r>
          </a:p>
          <a:p>
            <a:pPr lvl="1">
              <a:spcBef>
                <a:spcPts val="0"/>
              </a:spcBef>
            </a:pPr>
            <a:r>
              <a:rPr lang="en-US" sz="2400" dirty="0" smtClean="0">
                <a:latin typeface="+mj-lt"/>
              </a:rPr>
              <a:t>No </a:t>
            </a:r>
            <a:r>
              <a:rPr lang="en-US" sz="2400" b="1" dirty="0" smtClean="0">
                <a:latin typeface="+mj-lt"/>
              </a:rPr>
              <a:t>pain</a:t>
            </a:r>
            <a:r>
              <a:rPr lang="en-US" sz="2400" dirty="0" smtClean="0">
                <a:latin typeface="+mj-lt"/>
              </a:rPr>
              <a:t> (Rev. 21:4; Isa. 65:17b)</a:t>
            </a:r>
          </a:p>
          <a:p>
            <a:pPr lvl="1">
              <a:spcBef>
                <a:spcPts val="0"/>
              </a:spcBef>
            </a:pPr>
            <a:r>
              <a:rPr lang="en-US" sz="2400" dirty="0" smtClean="0">
                <a:latin typeface="+mj-lt"/>
              </a:rPr>
              <a:t>No </a:t>
            </a:r>
            <a:r>
              <a:rPr lang="en-US" sz="2400" b="1" dirty="0" smtClean="0">
                <a:latin typeface="+mj-lt"/>
              </a:rPr>
              <a:t>night</a:t>
            </a:r>
            <a:r>
              <a:rPr lang="en-US" sz="2400" dirty="0" smtClean="0">
                <a:latin typeface="+mj-lt"/>
              </a:rPr>
              <a:t> (Rev. 22:5; Isa. 30:26; 60:19,20)</a:t>
            </a:r>
          </a:p>
          <a:p>
            <a:pPr lvl="1">
              <a:spcBef>
                <a:spcPts val="0"/>
              </a:spcBef>
            </a:pPr>
            <a:r>
              <a:rPr lang="en-US" sz="2400" dirty="0" smtClean="0">
                <a:latin typeface="+mj-lt"/>
              </a:rPr>
              <a:t>No </a:t>
            </a:r>
            <a:r>
              <a:rPr lang="en-US" sz="2400" b="1" dirty="0" smtClean="0">
                <a:latin typeface="+mj-lt"/>
              </a:rPr>
              <a:t>curses</a:t>
            </a:r>
            <a:r>
              <a:rPr lang="en-US" sz="2400" dirty="0" smtClean="0">
                <a:latin typeface="+mj-lt"/>
              </a:rPr>
              <a:t> (Rev. 22:3)</a:t>
            </a:r>
          </a:p>
          <a:p>
            <a:pPr lvl="1">
              <a:spcBef>
                <a:spcPts val="0"/>
              </a:spcBef>
            </a:pPr>
            <a:r>
              <a:rPr lang="en-US" sz="2400" dirty="0" smtClean="0">
                <a:latin typeface="+mj-lt"/>
              </a:rPr>
              <a:t>No </a:t>
            </a:r>
            <a:r>
              <a:rPr lang="en-US" sz="2400" b="1" dirty="0" smtClean="0">
                <a:latin typeface="+mj-lt"/>
              </a:rPr>
              <a:t>death</a:t>
            </a:r>
            <a:r>
              <a:rPr lang="en-US" sz="2400" dirty="0" smtClean="0">
                <a:latin typeface="+mj-lt"/>
              </a:rPr>
              <a:t> (Rev. 21:4; Isa. 25:8; 1 Cor. 15:26,54; 2 Tim. 1:10; Heb. 2:14)</a:t>
            </a:r>
          </a:p>
          <a:p>
            <a:pPr>
              <a:spcBef>
                <a:spcPts val="0"/>
              </a:spcBef>
            </a:pPr>
            <a:r>
              <a:rPr lang="en-US" sz="2600" dirty="0" smtClean="0">
                <a:latin typeface="+mj-lt"/>
              </a:rPr>
              <a:t>Repeatedly John is told to “write these things down, they are dependable and accurate” (Rev. 1:11, 19; 21:5; 22:6) </a:t>
            </a:r>
          </a:p>
        </p:txBody>
      </p:sp>
    </p:spTree>
    <p:extLst>
      <p:ext uri="{BB962C8B-B14F-4D97-AF65-F5344CB8AC3E}">
        <p14:creationId xmlns:p14="http://schemas.microsoft.com/office/powerpoint/2010/main" val="325399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lstStyle/>
          <a:p>
            <a:r>
              <a:rPr lang="en-US" dirty="0" smtClean="0"/>
              <a:t>Gone Forever</a:t>
            </a:r>
            <a:endParaRPr lang="en-US" dirty="0"/>
          </a:p>
        </p:txBody>
      </p:sp>
      <p:sp>
        <p:nvSpPr>
          <p:cNvPr id="3" name="Content Placeholder 2"/>
          <p:cNvSpPr>
            <a:spLocks noGrp="1"/>
          </p:cNvSpPr>
          <p:nvPr>
            <p:ph idx="1"/>
          </p:nvPr>
        </p:nvSpPr>
        <p:spPr>
          <a:xfrm>
            <a:off x="228600" y="838200"/>
            <a:ext cx="8686800" cy="6019800"/>
          </a:xfrm>
          <a:solidFill>
            <a:schemeClr val="accent4">
              <a:lumMod val="10000"/>
              <a:alpha val="30000"/>
            </a:schemeClr>
          </a:solidFill>
        </p:spPr>
        <p:txBody>
          <a:bodyPr/>
          <a:lstStyle/>
          <a:p>
            <a:r>
              <a:rPr lang="en-US" dirty="0">
                <a:latin typeface="+mj-lt"/>
              </a:rPr>
              <a:t>D</a:t>
            </a:r>
            <a:r>
              <a:rPr lang="en-US" dirty="0" smtClean="0">
                <a:latin typeface="+mj-lt"/>
              </a:rPr>
              <a:t>estroyed </a:t>
            </a:r>
            <a:r>
              <a:rPr lang="en-US" dirty="0" smtClean="0">
                <a:latin typeface="+mj-lt"/>
              </a:rPr>
              <a:t>in </a:t>
            </a:r>
            <a:r>
              <a:rPr lang="en-US" dirty="0">
                <a:latin typeface="+mj-lt"/>
              </a:rPr>
              <a:t>the fire: </a:t>
            </a:r>
            <a:endParaRPr lang="en-US" dirty="0" smtClean="0">
              <a:latin typeface="+mj-lt"/>
            </a:endParaRPr>
          </a:p>
          <a:p>
            <a:pPr lvl="1"/>
            <a:r>
              <a:rPr lang="en-US" i="1" dirty="0" smtClean="0">
                <a:latin typeface="+mj-lt"/>
              </a:rPr>
              <a:t>“But </a:t>
            </a:r>
            <a:r>
              <a:rPr lang="en-US" i="1" dirty="0">
                <a:latin typeface="+mj-lt"/>
              </a:rPr>
              <a:t>the day of the Lord will come as a thief in the night; in the which the heavens shall pass away with a great noise, and the elements shall melt with fervent heat, the earth also and the works that are therein shall be burned up</a:t>
            </a:r>
            <a:r>
              <a:rPr lang="en-US" i="1" dirty="0" smtClean="0">
                <a:latin typeface="+mj-lt"/>
              </a:rPr>
              <a:t>.”</a:t>
            </a:r>
            <a:r>
              <a:rPr lang="en-US" dirty="0" smtClean="0">
                <a:latin typeface="+mj-lt"/>
              </a:rPr>
              <a:t> 2 Peter 3:10</a:t>
            </a:r>
          </a:p>
          <a:p>
            <a:pPr lvl="1"/>
            <a:r>
              <a:rPr lang="en-US" dirty="0" smtClean="0">
                <a:latin typeface="+mj-lt"/>
              </a:rPr>
              <a:t>Destroyed </a:t>
            </a:r>
            <a:r>
              <a:rPr lang="en-US" dirty="0" smtClean="0">
                <a:latin typeface="+mj-lt"/>
              </a:rPr>
              <a:t>are</a:t>
            </a:r>
            <a:r>
              <a:rPr lang="en-US" dirty="0" smtClean="0">
                <a:latin typeface="+mj-lt"/>
              </a:rPr>
              <a:t>:</a:t>
            </a:r>
          </a:p>
          <a:p>
            <a:pPr lvl="2"/>
            <a:r>
              <a:rPr lang="en-US" dirty="0" smtClean="0">
                <a:latin typeface="+mj-lt"/>
              </a:rPr>
              <a:t>Sin and all things that have ruined our lives…</a:t>
            </a:r>
          </a:p>
          <a:p>
            <a:pPr lvl="2"/>
            <a:r>
              <a:rPr lang="en-US" dirty="0" smtClean="0">
                <a:latin typeface="+mj-lt"/>
              </a:rPr>
              <a:t>The devil &amp; his agents…</a:t>
            </a:r>
          </a:p>
          <a:p>
            <a:pPr lvl="2"/>
            <a:r>
              <a:rPr lang="en-US" dirty="0" smtClean="0">
                <a:latin typeface="+mj-lt"/>
              </a:rPr>
              <a:t>Everything that has ruined our planet</a:t>
            </a:r>
            <a:r>
              <a:rPr lang="en-US" dirty="0" smtClean="0">
                <a:latin typeface="+mj-lt"/>
              </a:rPr>
              <a:t>…</a:t>
            </a:r>
          </a:p>
          <a:p>
            <a:pPr lvl="2"/>
            <a:r>
              <a:rPr lang="en-US" dirty="0" smtClean="0">
                <a:latin typeface="+mj-lt"/>
              </a:rPr>
              <a:t>…</a:t>
            </a:r>
            <a:endParaRPr lang="en-US" dirty="0">
              <a:latin typeface="+mj-lt"/>
            </a:endParaRPr>
          </a:p>
        </p:txBody>
      </p:sp>
    </p:spTree>
    <p:extLst>
      <p:ext uri="{BB962C8B-B14F-4D97-AF65-F5344CB8AC3E}">
        <p14:creationId xmlns:p14="http://schemas.microsoft.com/office/powerpoint/2010/main" val="18756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0"/>
            <a:ext cx="3810000" cy="762000"/>
          </a:xfrm>
        </p:spPr>
        <p:txBody>
          <a:bodyPr/>
          <a:lstStyle/>
          <a:p>
            <a:r>
              <a:rPr lang="en-US" dirty="0" smtClean="0"/>
              <a:t>Belief in Heaven</a:t>
            </a:r>
            <a:endParaRPr lang="en-US" dirty="0"/>
          </a:p>
        </p:txBody>
      </p:sp>
      <p:sp>
        <p:nvSpPr>
          <p:cNvPr id="3" name="Content Placeholder 2"/>
          <p:cNvSpPr>
            <a:spLocks noGrp="1"/>
          </p:cNvSpPr>
          <p:nvPr>
            <p:ph idx="1"/>
          </p:nvPr>
        </p:nvSpPr>
        <p:spPr>
          <a:xfrm>
            <a:off x="0" y="0"/>
            <a:ext cx="5638800" cy="7010400"/>
          </a:xfrm>
          <a:solidFill>
            <a:schemeClr val="accent4">
              <a:lumMod val="10000"/>
              <a:alpha val="30000"/>
            </a:schemeClr>
          </a:solidFill>
        </p:spPr>
        <p:txBody>
          <a:bodyPr/>
          <a:lstStyle/>
          <a:p>
            <a:r>
              <a:rPr lang="en-US" sz="2200" dirty="0" smtClean="0">
                <a:latin typeface="+mj-lt"/>
              </a:rPr>
              <a:t>Between ‘72-</a:t>
            </a:r>
            <a:r>
              <a:rPr lang="en-US" sz="2200" dirty="0" smtClean="0"/>
              <a:t>‘</a:t>
            </a:r>
            <a:r>
              <a:rPr lang="en-US" sz="2200" dirty="0" smtClean="0">
                <a:latin typeface="+mj-lt"/>
              </a:rPr>
              <a:t>82 </a:t>
            </a:r>
            <a:r>
              <a:rPr lang="en-US" sz="2200" u="sng" dirty="0" smtClean="0">
                <a:latin typeface="+mj-lt"/>
              </a:rPr>
              <a:t>Roper Center for Public Opinion Research </a:t>
            </a:r>
            <a:r>
              <a:rPr lang="en-US" sz="2200" dirty="0" smtClean="0">
                <a:latin typeface="+mj-lt"/>
              </a:rPr>
              <a:t>has asked Americans </a:t>
            </a:r>
          </a:p>
          <a:p>
            <a:pPr marL="0" indent="0">
              <a:spcBef>
                <a:spcPts val="0"/>
              </a:spcBef>
              <a:buNone/>
            </a:pPr>
            <a:r>
              <a:rPr lang="en-US" sz="2200" dirty="0">
                <a:latin typeface="+mj-lt"/>
              </a:rPr>
              <a:t> </a:t>
            </a:r>
            <a:r>
              <a:rPr lang="en-US" sz="2200" dirty="0" smtClean="0">
                <a:latin typeface="+mj-lt"/>
              </a:rPr>
              <a:t>    </a:t>
            </a:r>
            <a:r>
              <a:rPr lang="en-US" sz="2200" i="1" dirty="0" smtClean="0">
                <a:latin typeface="+mj-lt"/>
              </a:rPr>
              <a:t>“Do you believe there is life after death?”</a:t>
            </a:r>
          </a:p>
          <a:p>
            <a:pPr lvl="1"/>
            <a:r>
              <a:rPr lang="en-US" sz="2000" b="1" dirty="0" smtClean="0">
                <a:latin typeface="+mj-lt"/>
              </a:rPr>
              <a:t>70% said yes</a:t>
            </a:r>
          </a:p>
          <a:p>
            <a:r>
              <a:rPr lang="en-US" sz="2200" dirty="0" smtClean="0">
                <a:latin typeface="+mj-lt"/>
              </a:rPr>
              <a:t>‘02 poll by the University of Chicago asked the same question</a:t>
            </a:r>
          </a:p>
          <a:p>
            <a:pPr lvl="1"/>
            <a:r>
              <a:rPr lang="en-US" sz="2000" b="1" dirty="0" smtClean="0">
                <a:latin typeface="+mj-lt"/>
              </a:rPr>
              <a:t>72% said yes</a:t>
            </a:r>
          </a:p>
          <a:p>
            <a:pPr lvl="1"/>
            <a:r>
              <a:rPr lang="en-US" sz="2000" b="1" dirty="0" smtClean="0">
                <a:latin typeface="+mj-lt"/>
              </a:rPr>
              <a:t>17% said no</a:t>
            </a:r>
          </a:p>
          <a:p>
            <a:pPr lvl="1"/>
            <a:r>
              <a:rPr lang="en-US" sz="2000" b="1" dirty="0" smtClean="0">
                <a:latin typeface="+mj-lt"/>
              </a:rPr>
              <a:t>11% were undecided</a:t>
            </a:r>
          </a:p>
          <a:p>
            <a:r>
              <a:rPr lang="en-US" sz="2200" u="sng" dirty="0" smtClean="0">
                <a:latin typeface="+mj-lt"/>
              </a:rPr>
              <a:t>Gallup</a:t>
            </a:r>
            <a:r>
              <a:rPr lang="en-US" sz="2200" dirty="0" smtClean="0">
                <a:latin typeface="+mj-lt"/>
              </a:rPr>
              <a:t> discovered that a vast majority believe life after death will be in heaven.</a:t>
            </a:r>
          </a:p>
          <a:p>
            <a:pPr lvl="1"/>
            <a:r>
              <a:rPr lang="en-US" sz="2000" b="1" dirty="0" smtClean="0">
                <a:latin typeface="+mj-lt"/>
              </a:rPr>
              <a:t>1997 – 72% believed in heaven</a:t>
            </a:r>
          </a:p>
          <a:p>
            <a:pPr lvl="1"/>
            <a:r>
              <a:rPr lang="en-US" sz="2000" b="1" dirty="0" smtClean="0">
                <a:latin typeface="+mj-lt"/>
              </a:rPr>
              <a:t>2004 – 81%       </a:t>
            </a:r>
            <a:r>
              <a:rPr lang="en-US" sz="2000" b="1" dirty="0" smtClean="0">
                <a:latin typeface="+mj-lt"/>
              </a:rPr>
              <a:t>”        ”      ”</a:t>
            </a:r>
            <a:endParaRPr lang="en-US" sz="2000" b="1" dirty="0" smtClean="0">
              <a:latin typeface="+mj-lt"/>
            </a:endParaRPr>
          </a:p>
          <a:p>
            <a:r>
              <a:rPr lang="en-US" sz="2200" dirty="0" smtClean="0">
                <a:latin typeface="+mj-lt"/>
              </a:rPr>
              <a:t>Despite increasing secularization, Americans remain convinced in the existence of: </a:t>
            </a:r>
          </a:p>
          <a:p>
            <a:pPr marL="1371600" lvl="3" indent="0">
              <a:buNone/>
            </a:pPr>
            <a:r>
              <a:rPr lang="en-US" dirty="0" smtClean="0">
                <a:latin typeface="+mj-lt"/>
              </a:rPr>
              <a:t>God (</a:t>
            </a:r>
            <a:r>
              <a:rPr lang="en-US" b="1" dirty="0" smtClean="0">
                <a:latin typeface="+mj-lt"/>
              </a:rPr>
              <a:t>90%</a:t>
            </a:r>
            <a:r>
              <a:rPr lang="en-US" dirty="0" smtClean="0">
                <a:latin typeface="+mj-lt"/>
              </a:rPr>
              <a:t>)       </a:t>
            </a:r>
            <a:r>
              <a:rPr lang="en-US" dirty="0" smtClean="0">
                <a:latin typeface="+mj-lt"/>
              </a:rPr>
              <a:t>Heaven</a:t>
            </a:r>
            <a:r>
              <a:rPr lang="en-US" dirty="0" smtClean="0">
                <a:latin typeface="+mj-lt"/>
              </a:rPr>
              <a:t> (</a:t>
            </a:r>
            <a:r>
              <a:rPr lang="en-US" b="1" dirty="0" smtClean="0">
                <a:latin typeface="+mj-lt"/>
              </a:rPr>
              <a:t>81</a:t>
            </a:r>
            <a:r>
              <a:rPr lang="en-US" b="1" dirty="0" smtClean="0">
                <a:latin typeface="+mj-lt"/>
              </a:rPr>
              <a:t>%</a:t>
            </a:r>
            <a:r>
              <a:rPr lang="en-US" dirty="0" smtClean="0">
                <a:latin typeface="+mj-lt"/>
              </a:rPr>
              <a:t>) </a:t>
            </a:r>
            <a:endParaRPr lang="en-US" dirty="0" smtClean="0">
              <a:latin typeface="+mj-lt"/>
            </a:endParaRPr>
          </a:p>
          <a:p>
            <a:pPr marL="1371600" lvl="3" indent="0">
              <a:buNone/>
            </a:pPr>
            <a:r>
              <a:rPr lang="en-US" dirty="0" smtClean="0">
                <a:latin typeface="+mj-lt"/>
              </a:rPr>
              <a:t>Angels (</a:t>
            </a:r>
            <a:r>
              <a:rPr lang="en-US" b="1" dirty="0" smtClean="0">
                <a:latin typeface="+mj-lt"/>
              </a:rPr>
              <a:t>78%</a:t>
            </a:r>
            <a:r>
              <a:rPr lang="en-US" dirty="0" smtClean="0">
                <a:latin typeface="+mj-lt"/>
              </a:rPr>
              <a:t>)   </a:t>
            </a:r>
            <a:r>
              <a:rPr lang="en-US" dirty="0" smtClean="0">
                <a:latin typeface="+mj-lt"/>
              </a:rPr>
              <a:t>Devil (70</a:t>
            </a:r>
            <a:r>
              <a:rPr lang="en-US" b="1" dirty="0" smtClean="0">
                <a:latin typeface="+mj-lt"/>
              </a:rPr>
              <a:t>%</a:t>
            </a:r>
            <a:r>
              <a:rPr lang="en-US" dirty="0" smtClean="0">
                <a:latin typeface="+mj-lt"/>
              </a:rPr>
              <a:t>) </a:t>
            </a:r>
            <a:endParaRPr lang="en-US" dirty="0" smtClean="0">
              <a:latin typeface="+mj-lt"/>
            </a:endParaRPr>
          </a:p>
          <a:p>
            <a:pPr marL="1371600" lvl="3" indent="0">
              <a:buNone/>
            </a:pPr>
            <a:r>
              <a:rPr lang="en-US" dirty="0" smtClean="0">
                <a:latin typeface="+mj-lt"/>
              </a:rPr>
              <a:t>Hell (</a:t>
            </a:r>
            <a:r>
              <a:rPr lang="en-US" b="1" dirty="0" smtClean="0">
                <a:latin typeface="+mj-lt"/>
              </a:rPr>
              <a:t>70%</a:t>
            </a:r>
            <a:r>
              <a:rPr lang="en-US" dirty="0" smtClean="0">
                <a:latin typeface="+mj-lt"/>
              </a:rPr>
              <a:t>)</a:t>
            </a:r>
            <a:endParaRPr 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069870"/>
            <a:ext cx="1605094" cy="2133600"/>
          </a:xfrm>
          <a:prstGeom prst="rect">
            <a:avLst/>
          </a:prstGeom>
        </p:spPr>
      </p:pic>
    </p:spTree>
    <p:extLst>
      <p:ext uri="{BB962C8B-B14F-4D97-AF65-F5344CB8AC3E}">
        <p14:creationId xmlns:p14="http://schemas.microsoft.com/office/powerpoint/2010/main" val="73294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So what’s the Good News about Heaven to you?</a:t>
            </a:r>
            <a:endParaRPr lang="en-US" dirty="0"/>
          </a:p>
        </p:txBody>
      </p:sp>
      <p:sp>
        <p:nvSpPr>
          <p:cNvPr id="3" name="Content Placeholder 2"/>
          <p:cNvSpPr>
            <a:spLocks noGrp="1"/>
          </p:cNvSpPr>
          <p:nvPr>
            <p:ph idx="1"/>
          </p:nvPr>
        </p:nvSpPr>
        <p:spPr>
          <a:xfrm>
            <a:off x="2438400" y="2743200"/>
            <a:ext cx="3810000" cy="1295400"/>
          </a:xfrm>
        </p:spPr>
        <p:txBody>
          <a:bodyPr/>
          <a:lstStyle/>
          <a:p>
            <a:pPr lvl="0"/>
            <a:r>
              <a:rPr lang="en-US" b="1" dirty="0">
                <a:solidFill>
                  <a:srgbClr val="FFFF00"/>
                </a:solidFill>
                <a:latin typeface="Times New Roman"/>
              </a:rPr>
              <a:t>Imagine Heaven!</a:t>
            </a:r>
          </a:p>
          <a:p>
            <a:endParaRPr lang="en-US" dirty="0"/>
          </a:p>
        </p:txBody>
      </p:sp>
    </p:spTree>
    <p:extLst>
      <p:ext uri="{BB962C8B-B14F-4D97-AF65-F5344CB8AC3E}">
        <p14:creationId xmlns:p14="http://schemas.microsoft.com/office/powerpoint/2010/main" val="39331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715962"/>
          </a:xfrm>
        </p:spPr>
        <p:txBody>
          <a:bodyPr/>
          <a:lstStyle/>
          <a:p>
            <a:r>
              <a:rPr lang="en-US" smtClean="0"/>
              <a:t>The  End…</a:t>
            </a:r>
            <a:endParaRPr lang="en-US" dirty="0"/>
          </a:p>
        </p:txBody>
      </p:sp>
    </p:spTree>
    <p:extLst>
      <p:ext uri="{BB962C8B-B14F-4D97-AF65-F5344CB8AC3E}">
        <p14:creationId xmlns:p14="http://schemas.microsoft.com/office/powerpoint/2010/main" val="297105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5486400" cy="639762"/>
          </a:xfrm>
        </p:spPr>
        <p:txBody>
          <a:bodyPr/>
          <a:lstStyle/>
          <a:p>
            <a:r>
              <a:rPr lang="en-US" dirty="0"/>
              <a:t>Heaven is popular…</a:t>
            </a:r>
          </a:p>
        </p:txBody>
      </p:sp>
      <p:sp>
        <p:nvSpPr>
          <p:cNvPr id="3" name="Content Placeholder 2"/>
          <p:cNvSpPr>
            <a:spLocks noGrp="1"/>
          </p:cNvSpPr>
          <p:nvPr>
            <p:ph idx="1"/>
          </p:nvPr>
        </p:nvSpPr>
        <p:spPr>
          <a:xfrm>
            <a:off x="0" y="762000"/>
            <a:ext cx="6858000" cy="6096000"/>
          </a:xfrm>
          <a:solidFill>
            <a:schemeClr val="accent4">
              <a:lumMod val="10000"/>
              <a:alpha val="30000"/>
            </a:schemeClr>
          </a:solidFill>
        </p:spPr>
        <p:txBody>
          <a:bodyPr/>
          <a:lstStyle/>
          <a:p>
            <a:pPr marL="0" indent="0">
              <a:buNone/>
            </a:pPr>
            <a:r>
              <a:rPr lang="en-US" sz="2400" dirty="0">
                <a:latin typeface="+mj-lt"/>
              </a:rPr>
              <a:t>Perhaps no other </a:t>
            </a:r>
            <a:r>
              <a:rPr lang="en-US" sz="2400" dirty="0" smtClean="0">
                <a:latin typeface="+mj-lt"/>
              </a:rPr>
              <a:t>religious topic </a:t>
            </a:r>
            <a:r>
              <a:rPr lang="en-US" sz="2400" dirty="0">
                <a:latin typeface="+mj-lt"/>
              </a:rPr>
              <a:t>captures the popular imagination quite like heaven. </a:t>
            </a:r>
            <a:endParaRPr lang="en-US" sz="2400" dirty="0" smtClean="0">
              <a:latin typeface="+mj-lt"/>
            </a:endParaRPr>
          </a:p>
          <a:p>
            <a:pPr>
              <a:spcBef>
                <a:spcPts val="600"/>
              </a:spcBef>
            </a:pPr>
            <a:r>
              <a:rPr lang="en-US" sz="2200" dirty="0" smtClean="0">
                <a:latin typeface="+mj-lt"/>
              </a:rPr>
              <a:t>While Phillips </a:t>
            </a:r>
            <a:r>
              <a:rPr lang="en-US" sz="2200" dirty="0">
                <a:latin typeface="+mj-lt"/>
              </a:rPr>
              <a:t>Brooks </a:t>
            </a:r>
            <a:r>
              <a:rPr lang="en-US" sz="2200" dirty="0" smtClean="0">
                <a:latin typeface="+mj-lt"/>
              </a:rPr>
              <a:t>(19</a:t>
            </a:r>
            <a:r>
              <a:rPr lang="en-US" sz="2200" baseline="30000" dirty="0" smtClean="0">
                <a:latin typeface="+mj-lt"/>
              </a:rPr>
              <a:t>th</a:t>
            </a:r>
            <a:r>
              <a:rPr lang="en-US" sz="2200" dirty="0" smtClean="0">
                <a:latin typeface="+mj-lt"/>
              </a:rPr>
              <a:t> C. clergyman) stated </a:t>
            </a:r>
            <a:r>
              <a:rPr lang="en-US" sz="2200" dirty="0">
                <a:latin typeface="+mj-lt"/>
              </a:rPr>
              <a:t>heaven would be filled with "active, tireless, earnest </a:t>
            </a:r>
            <a:r>
              <a:rPr lang="en-US" sz="2200" dirty="0" smtClean="0">
                <a:latin typeface="+mj-lt"/>
              </a:rPr>
              <a:t>work” Today's </a:t>
            </a:r>
            <a:r>
              <a:rPr lang="en-US" sz="2200" dirty="0" smtClean="0">
                <a:latin typeface="+mj-lt"/>
              </a:rPr>
              <a:t>view might </a:t>
            </a:r>
            <a:r>
              <a:rPr lang="en-US" sz="2200" dirty="0" smtClean="0">
                <a:latin typeface="+mj-lt"/>
              </a:rPr>
              <a:t>make it </a:t>
            </a:r>
            <a:r>
              <a:rPr lang="en-US" sz="2200" dirty="0" smtClean="0">
                <a:latin typeface="+mj-lt"/>
              </a:rPr>
              <a:t>more like </a:t>
            </a:r>
            <a:r>
              <a:rPr lang="en-US" sz="2200" dirty="0" smtClean="0">
                <a:latin typeface="+mj-lt"/>
              </a:rPr>
              <a:t>Disney </a:t>
            </a:r>
            <a:r>
              <a:rPr lang="en-US" sz="2200" dirty="0">
                <a:latin typeface="+mj-lt"/>
              </a:rPr>
              <a:t>World, Hawaii, Paris, </a:t>
            </a:r>
            <a:r>
              <a:rPr lang="en-US" sz="2200" dirty="0" smtClean="0">
                <a:latin typeface="+mj-lt"/>
              </a:rPr>
              <a:t>New </a:t>
            </a:r>
            <a:r>
              <a:rPr lang="en-US" sz="2200" dirty="0">
                <a:latin typeface="+mj-lt"/>
              </a:rPr>
              <a:t>York all rolled up into one</a:t>
            </a:r>
            <a:r>
              <a:rPr lang="en-US" sz="2200" dirty="0" smtClean="0">
                <a:latin typeface="+mj-lt"/>
              </a:rPr>
              <a:t>.</a:t>
            </a:r>
            <a:endParaRPr lang="en-US" sz="2200" dirty="0">
              <a:latin typeface="+mj-lt"/>
            </a:endParaRPr>
          </a:p>
          <a:p>
            <a:pPr lvl="1"/>
            <a:r>
              <a:rPr lang="en-US" sz="2000" dirty="0" smtClean="0">
                <a:latin typeface="+mj-lt"/>
              </a:rPr>
              <a:t>A vision of what it means to be perfectly happy and fulfilled…</a:t>
            </a:r>
          </a:p>
          <a:p>
            <a:r>
              <a:rPr lang="en-US" sz="2200" dirty="0" smtClean="0">
                <a:latin typeface="+mj-lt"/>
              </a:rPr>
              <a:t>Gary Scott Smith – “Heaven in the American Imagination” recently published</a:t>
            </a:r>
          </a:p>
          <a:p>
            <a:r>
              <a:rPr lang="en-US" sz="2200" dirty="0" smtClean="0">
                <a:latin typeface="+mj-lt"/>
              </a:rPr>
              <a:t>Joni </a:t>
            </a:r>
            <a:r>
              <a:rPr lang="en-US" sz="2200" dirty="0" err="1" smtClean="0">
                <a:latin typeface="+mj-lt"/>
              </a:rPr>
              <a:t>Eareckson</a:t>
            </a:r>
            <a:r>
              <a:rPr lang="en-US" sz="2200" dirty="0" smtClean="0">
                <a:latin typeface="+mj-lt"/>
              </a:rPr>
              <a:t> Tada’s best seller talks </a:t>
            </a:r>
            <a:r>
              <a:rPr lang="en-US" sz="2200" dirty="0">
                <a:latin typeface="+mj-lt"/>
              </a:rPr>
              <a:t>about what heaven will be like, what we'll do, and whom we'll see. She shows how heaven will be the satisfaction of all that our hearts cry for, something more real than anything this side of eternity. </a:t>
            </a:r>
          </a:p>
          <a:p>
            <a:pPr lvl="1"/>
            <a:r>
              <a:rPr lang="en-US" sz="2000" dirty="0" smtClean="0">
                <a:latin typeface="+mj-lt"/>
              </a:rPr>
              <a:t>2 books and a video on Heaven </a:t>
            </a:r>
          </a:p>
          <a:p>
            <a:pPr lvl="1"/>
            <a:r>
              <a:rPr lang="en-US" sz="2000" dirty="0" smtClean="0">
                <a:latin typeface="+mj-lt"/>
              </a:rPr>
              <a:t>Gold Medallion Lifetime Achievement Award (48 books)</a:t>
            </a:r>
            <a:r>
              <a:rPr lang="en-US" sz="2000" dirty="0">
                <a:latin typeface="+mj-lt"/>
              </a:rPr>
              <a:t/>
            </a:r>
            <a:br>
              <a:rPr lang="en-US" sz="2000" dirty="0">
                <a:latin typeface="+mj-lt"/>
              </a:rPr>
            </a:b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1284">
            <a:off x="6862184" y="127937"/>
            <a:ext cx="2095500" cy="2984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98">
            <a:off x="6807328" y="3664070"/>
            <a:ext cx="2032000" cy="3022600"/>
          </a:xfrm>
          <a:prstGeom prst="rect">
            <a:avLst/>
          </a:prstGeom>
        </p:spPr>
      </p:pic>
    </p:spTree>
    <p:extLst>
      <p:ext uri="{BB962C8B-B14F-4D97-AF65-F5344CB8AC3E}">
        <p14:creationId xmlns:p14="http://schemas.microsoft.com/office/powerpoint/2010/main" val="35731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685800"/>
          </a:xfrm>
        </p:spPr>
        <p:txBody>
          <a:bodyPr/>
          <a:lstStyle/>
          <a:p>
            <a:r>
              <a:rPr lang="en-US" dirty="0" smtClean="0"/>
              <a:t>Heaven creates excitement…</a:t>
            </a:r>
            <a:endParaRPr lang="en-US" dirty="0"/>
          </a:p>
        </p:txBody>
      </p:sp>
      <p:sp>
        <p:nvSpPr>
          <p:cNvPr id="3" name="Content Placeholder 2"/>
          <p:cNvSpPr>
            <a:spLocks noGrp="1"/>
          </p:cNvSpPr>
          <p:nvPr>
            <p:ph idx="1"/>
          </p:nvPr>
        </p:nvSpPr>
        <p:spPr>
          <a:xfrm>
            <a:off x="76200" y="838200"/>
            <a:ext cx="5943600" cy="5867400"/>
          </a:xfrm>
          <a:solidFill>
            <a:schemeClr val="accent4">
              <a:lumMod val="10000"/>
              <a:alpha val="30000"/>
            </a:schemeClr>
          </a:solidFill>
        </p:spPr>
        <p:txBody>
          <a:bodyPr/>
          <a:lstStyle/>
          <a:p>
            <a:r>
              <a:rPr lang="en-US" sz="2000" dirty="0" smtClean="0">
                <a:latin typeface="+mj-lt"/>
              </a:rPr>
              <a:t>3% of Americans believe in Near Death Experiences</a:t>
            </a:r>
          </a:p>
          <a:p>
            <a:r>
              <a:rPr lang="en-US" sz="2000" dirty="0" smtClean="0">
                <a:latin typeface="+mj-lt"/>
              </a:rPr>
              <a:t>4 year old Colton </a:t>
            </a:r>
            <a:r>
              <a:rPr lang="en-US" sz="2000" dirty="0" err="1" smtClean="0">
                <a:latin typeface="+mj-lt"/>
              </a:rPr>
              <a:t>Burpo</a:t>
            </a:r>
            <a:r>
              <a:rPr lang="en-US" sz="2000" dirty="0" smtClean="0">
                <a:latin typeface="+mj-lt"/>
              </a:rPr>
              <a:t> of Nebraska, while in surgery</a:t>
            </a:r>
          </a:p>
          <a:p>
            <a:pPr lvl="1"/>
            <a:r>
              <a:rPr lang="en-US" sz="1600" dirty="0" smtClean="0">
                <a:latin typeface="+mj-lt"/>
              </a:rPr>
              <a:t>looked down upon the doctors, and saw his dad praying for him in the waiting room, </a:t>
            </a:r>
          </a:p>
          <a:p>
            <a:pPr lvl="1"/>
            <a:r>
              <a:rPr lang="en-US" sz="1600" dirty="0" smtClean="0">
                <a:latin typeface="+mj-lt"/>
              </a:rPr>
              <a:t>reports he was taken to heaven where he met his miscarried sister, and his great-grandfather who died 30 years before he was born. </a:t>
            </a:r>
          </a:p>
          <a:p>
            <a:pPr lvl="1"/>
            <a:r>
              <a:rPr lang="en-US" sz="1600" dirty="0" smtClean="0">
                <a:latin typeface="+mj-lt"/>
              </a:rPr>
              <a:t>He described a horse that only Jesus could ride.</a:t>
            </a:r>
          </a:p>
          <a:p>
            <a:r>
              <a:rPr lang="en-US" sz="2000" dirty="0">
                <a:latin typeface="+mj-lt"/>
              </a:rPr>
              <a:t>In 2004, Kevin Malarkey and his six-year-old son, Alex, suffered a horrific car accident. </a:t>
            </a:r>
            <a:endParaRPr lang="en-US" sz="2000" dirty="0" smtClean="0">
              <a:latin typeface="+mj-lt"/>
            </a:endParaRPr>
          </a:p>
          <a:p>
            <a:pPr lvl="1"/>
            <a:r>
              <a:rPr lang="en-US" sz="1600" dirty="0" smtClean="0">
                <a:latin typeface="+mj-lt"/>
              </a:rPr>
              <a:t>The </a:t>
            </a:r>
            <a:r>
              <a:rPr lang="en-US" sz="1600" dirty="0">
                <a:latin typeface="+mj-lt"/>
              </a:rPr>
              <a:t>impact from the crash paralyzed </a:t>
            </a:r>
            <a:r>
              <a:rPr lang="en-US" sz="1600" dirty="0" smtClean="0">
                <a:latin typeface="+mj-lt"/>
              </a:rPr>
              <a:t>Alex leaving him in a coma. </a:t>
            </a:r>
          </a:p>
          <a:p>
            <a:pPr lvl="1"/>
            <a:r>
              <a:rPr lang="en-US" sz="1600" dirty="0" smtClean="0">
                <a:latin typeface="+mj-lt"/>
              </a:rPr>
              <a:t>Two </a:t>
            </a:r>
            <a:r>
              <a:rPr lang="en-US" sz="1600" dirty="0">
                <a:latin typeface="+mj-lt"/>
              </a:rPr>
              <a:t>months </a:t>
            </a:r>
            <a:r>
              <a:rPr lang="en-US" sz="1600" dirty="0" smtClean="0">
                <a:latin typeface="+mj-lt"/>
              </a:rPr>
              <a:t>later he awoke with </a:t>
            </a:r>
            <a:r>
              <a:rPr lang="en-US" sz="1600" dirty="0">
                <a:latin typeface="+mj-lt"/>
              </a:rPr>
              <a:t>an incredible story to </a:t>
            </a:r>
            <a:r>
              <a:rPr lang="en-US" sz="1600" dirty="0" smtClean="0">
                <a:latin typeface="+mj-lt"/>
              </a:rPr>
              <a:t>share of angels </a:t>
            </a:r>
            <a:r>
              <a:rPr lang="en-US" sz="1600" dirty="0">
                <a:latin typeface="+mj-lt"/>
              </a:rPr>
              <a:t>who took him through the gates of Heaven </a:t>
            </a:r>
            <a:r>
              <a:rPr lang="en-US" sz="1600" dirty="0" smtClean="0">
                <a:latin typeface="+mj-lt"/>
              </a:rPr>
              <a:t>itself and of </a:t>
            </a:r>
            <a:r>
              <a:rPr lang="en-US" sz="1600" dirty="0">
                <a:latin typeface="+mj-lt"/>
              </a:rPr>
              <a:t>meeting and talking to </a:t>
            </a:r>
            <a:r>
              <a:rPr lang="en-US" sz="1600" dirty="0" smtClean="0">
                <a:latin typeface="+mj-lt"/>
              </a:rPr>
              <a:t>Jesus.</a:t>
            </a:r>
          </a:p>
          <a:p>
            <a:r>
              <a:rPr lang="en-US" sz="2000" dirty="0" smtClean="0">
                <a:latin typeface="+mj-lt"/>
              </a:rPr>
              <a:t>Baptist Preacher, Don Piper,  records what happened to him during the 90 min. </a:t>
            </a:r>
            <a:r>
              <a:rPr lang="en-US" sz="2000" dirty="0" smtClean="0">
                <a:latin typeface="+mj-lt"/>
              </a:rPr>
              <a:t>after a car accident killed him…</a:t>
            </a:r>
            <a:endParaRPr lang="en-US" sz="2000" dirty="0" smtClean="0">
              <a:latin typeface="+mj-lt"/>
            </a:endParaRPr>
          </a:p>
          <a:p>
            <a:pPr lvl="1"/>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4300" y="3276600"/>
            <a:ext cx="1219200" cy="18197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143000"/>
            <a:ext cx="1208396" cy="1943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144" y="5486400"/>
            <a:ext cx="1577864" cy="12863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780" y="1339039"/>
            <a:ext cx="1036620" cy="17470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5562600"/>
            <a:ext cx="1210102" cy="121010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7780" y="3352800"/>
            <a:ext cx="1333500" cy="1752600"/>
          </a:xfrm>
          <a:prstGeom prst="rect">
            <a:avLst/>
          </a:prstGeom>
        </p:spPr>
      </p:pic>
    </p:spTree>
    <p:extLst>
      <p:ext uri="{BB962C8B-B14F-4D97-AF65-F5344CB8AC3E}">
        <p14:creationId xmlns:p14="http://schemas.microsoft.com/office/powerpoint/2010/main" val="166113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Dr. </a:t>
            </a:r>
            <a:r>
              <a:rPr lang="en-US" dirty="0" err="1" smtClean="0"/>
              <a:t>Eben</a:t>
            </a:r>
            <a:r>
              <a:rPr lang="en-US" dirty="0" smtClean="0"/>
              <a:t> </a:t>
            </a:r>
            <a:r>
              <a:rPr lang="en-US" dirty="0" smtClean="0"/>
              <a:t>Alexander – Brain Dead!</a:t>
            </a:r>
            <a:endParaRPr lang="en-US" dirty="0"/>
          </a:p>
        </p:txBody>
      </p:sp>
      <p:sp>
        <p:nvSpPr>
          <p:cNvPr id="3" name="Content Placeholder 2"/>
          <p:cNvSpPr>
            <a:spLocks noGrp="1"/>
          </p:cNvSpPr>
          <p:nvPr>
            <p:ph idx="1"/>
          </p:nvPr>
        </p:nvSpPr>
        <p:spPr>
          <a:xfrm>
            <a:off x="0" y="860048"/>
            <a:ext cx="8991600" cy="2279625"/>
          </a:xfrm>
          <a:solidFill>
            <a:schemeClr val="accent4">
              <a:lumMod val="10000"/>
              <a:alpha val="30000"/>
            </a:schemeClr>
          </a:solidFill>
        </p:spPr>
        <p:txBody>
          <a:bodyPr/>
          <a:lstStyle/>
          <a:p>
            <a:r>
              <a:rPr lang="en-US" sz="2000" dirty="0" smtClean="0">
                <a:latin typeface="+mj-lt"/>
              </a:rPr>
              <a:t>Nov. 10, 2008, Neurosurgeon Dr. Alexander, 54 (son of a neurosurgeon, and Harvard professor) awoke with a severe case of bacterial E-coli meningitis that began eating his brain, leaving his entire cerebral cortex shut </a:t>
            </a:r>
            <a:r>
              <a:rPr lang="en-US" sz="2000" dirty="0" smtClean="0">
                <a:latin typeface="+mj-lt"/>
              </a:rPr>
              <a:t>down, </a:t>
            </a:r>
            <a:r>
              <a:rPr lang="en-US" sz="2000" dirty="0" smtClean="0">
                <a:latin typeface="+mj-lt"/>
              </a:rPr>
              <a:t>followed by 7 days in a coma (with 2% survival, no recovery).  </a:t>
            </a:r>
          </a:p>
          <a:p>
            <a:pPr lvl="1"/>
            <a:r>
              <a:rPr lang="en-US" sz="2000" dirty="0" smtClean="0">
                <a:latin typeface="+mj-lt"/>
              </a:rPr>
              <a:t>The synapses—the </a:t>
            </a:r>
            <a:r>
              <a:rPr lang="en-US" sz="2000" dirty="0">
                <a:latin typeface="+mj-lt"/>
              </a:rPr>
              <a:t>spaces between the neurons of the brain that support the electrochemical activity that makes the brain function—were not simply compromised during my experience. They were</a:t>
            </a:r>
            <a:r>
              <a:rPr lang="en-US" sz="2000" i="1" dirty="0">
                <a:latin typeface="+mj-lt"/>
              </a:rPr>
              <a:t> stopped</a:t>
            </a:r>
            <a:endParaRPr lang="en-US" sz="200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267200"/>
            <a:ext cx="2764970" cy="2073727"/>
          </a:xfrm>
          <a:prstGeom prst="rect">
            <a:avLst/>
          </a:prstGeom>
        </p:spPr>
      </p:pic>
      <p:sp>
        <p:nvSpPr>
          <p:cNvPr id="7" name="Content Placeholder 2"/>
          <p:cNvSpPr txBox="1">
            <a:spLocks/>
          </p:cNvSpPr>
          <p:nvPr/>
        </p:nvSpPr>
        <p:spPr bwMode="auto">
          <a:xfrm>
            <a:off x="0" y="3048000"/>
            <a:ext cx="6172200" cy="3810000"/>
          </a:xfrm>
          <a:prstGeom prst="rect">
            <a:avLst/>
          </a:prstGeom>
          <a:solidFill>
            <a:schemeClr val="accent4">
              <a:lumMod val="10000"/>
              <a:alpha val="30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lvl="1"/>
            <a:r>
              <a:rPr lang="en-US" sz="2000" dirty="0">
                <a:latin typeface="+mj-lt"/>
              </a:rPr>
              <a:t>Only isolated pockets of deep cortical neurons were still sputtering, but no broad networks capable of generating anything like what we call “consciousness</a:t>
            </a:r>
            <a:r>
              <a:rPr lang="en-US" sz="2000" dirty="0" smtClean="0">
                <a:latin typeface="+mj-lt"/>
              </a:rPr>
              <a:t>.”</a:t>
            </a:r>
          </a:p>
          <a:p>
            <a:pPr lvl="1"/>
            <a:r>
              <a:rPr lang="en-US" sz="2000" dirty="0" smtClean="0">
                <a:latin typeface="+mj-lt"/>
              </a:rPr>
              <a:t>His </a:t>
            </a:r>
            <a:r>
              <a:rPr lang="en-US" sz="2000" dirty="0">
                <a:latin typeface="+mj-lt"/>
              </a:rPr>
              <a:t>doctors </a:t>
            </a:r>
            <a:r>
              <a:rPr lang="en-US" sz="2000" dirty="0" smtClean="0">
                <a:latin typeface="+mj-lt"/>
              </a:rPr>
              <a:t>told him </a:t>
            </a:r>
            <a:r>
              <a:rPr lang="en-US" sz="2000" dirty="0">
                <a:latin typeface="+mj-lt"/>
              </a:rPr>
              <a:t>that according to all the brain tests they were doing, there was no way that any of the functions including vision, hearing, emotion, memory, language, or logic could possibly have been intact. </a:t>
            </a:r>
            <a:endParaRPr lang="en-US" sz="2000" dirty="0" smtClean="0">
              <a:latin typeface="+mj-lt"/>
            </a:endParaRPr>
          </a:p>
          <a:p>
            <a:pPr lvl="1"/>
            <a:r>
              <a:rPr lang="en-US" sz="2000" dirty="0" smtClean="0">
                <a:latin typeface="+mj-lt"/>
              </a:rPr>
              <a:t>On the morning of the 7</a:t>
            </a:r>
            <a:r>
              <a:rPr lang="en-US" sz="2000" baseline="30000" dirty="0" smtClean="0">
                <a:latin typeface="+mj-lt"/>
              </a:rPr>
              <a:t>th</a:t>
            </a:r>
            <a:r>
              <a:rPr lang="en-US" sz="2000" dirty="0" smtClean="0">
                <a:latin typeface="+mj-lt"/>
              </a:rPr>
              <a:t> day his doctors weighed</a:t>
            </a:r>
          </a:p>
          <a:p>
            <a:pPr marL="457200" lvl="1" indent="0">
              <a:spcBef>
                <a:spcPts val="0"/>
              </a:spcBef>
              <a:buNone/>
            </a:pPr>
            <a:r>
              <a:rPr lang="en-US" sz="2000" dirty="0">
                <a:latin typeface="+mj-lt"/>
              </a:rPr>
              <a:t> </a:t>
            </a:r>
            <a:r>
              <a:rPr lang="en-US" sz="2000" dirty="0" smtClean="0">
                <a:latin typeface="+mj-lt"/>
              </a:rPr>
              <a:t>   whether to discontinue treatment. Suddenly, his</a:t>
            </a:r>
          </a:p>
          <a:p>
            <a:pPr marL="457200" lvl="1" indent="0">
              <a:spcBef>
                <a:spcPts val="0"/>
              </a:spcBef>
              <a:buNone/>
            </a:pPr>
            <a:r>
              <a:rPr lang="en-US" sz="2000" dirty="0">
                <a:latin typeface="+mj-lt"/>
              </a:rPr>
              <a:t> </a:t>
            </a:r>
            <a:r>
              <a:rPr lang="en-US" sz="2000" dirty="0" smtClean="0">
                <a:latin typeface="+mj-lt"/>
              </a:rPr>
              <a:t>   eyes popped open.</a:t>
            </a:r>
            <a:endParaRPr lang="en-US" sz="2000" dirty="0">
              <a:latin typeface="+mj-lt"/>
            </a:endParaRPr>
          </a:p>
        </p:txBody>
      </p:sp>
    </p:spTree>
    <p:extLst>
      <p:ext uri="{BB962C8B-B14F-4D97-AF65-F5344CB8AC3E}">
        <p14:creationId xmlns:p14="http://schemas.microsoft.com/office/powerpoint/2010/main" val="26531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290326" cy="715962"/>
          </a:xfrm>
        </p:spPr>
        <p:txBody>
          <a:bodyPr/>
          <a:lstStyle/>
          <a:p>
            <a:r>
              <a:rPr lang="en-US" sz="3600" dirty="0" smtClean="0"/>
              <a:t>Dr. </a:t>
            </a:r>
            <a:r>
              <a:rPr lang="en-US" sz="3600" dirty="0" err="1" smtClean="0"/>
              <a:t>Eben</a:t>
            </a:r>
            <a:r>
              <a:rPr lang="en-US" sz="3600" dirty="0" smtClean="0"/>
              <a:t> </a:t>
            </a:r>
            <a:r>
              <a:rPr lang="en-US" sz="3600" dirty="0" smtClean="0"/>
              <a:t>Alexander – meets God!</a:t>
            </a:r>
            <a:endParaRPr lang="en-US" sz="3600" dirty="0"/>
          </a:p>
        </p:txBody>
      </p:sp>
      <p:sp>
        <p:nvSpPr>
          <p:cNvPr id="3" name="Content Placeholder 2"/>
          <p:cNvSpPr>
            <a:spLocks noGrp="1"/>
          </p:cNvSpPr>
          <p:nvPr>
            <p:ph idx="1"/>
          </p:nvPr>
        </p:nvSpPr>
        <p:spPr>
          <a:xfrm>
            <a:off x="152400" y="838200"/>
            <a:ext cx="8763000" cy="5943600"/>
          </a:xfrm>
          <a:solidFill>
            <a:schemeClr val="accent4">
              <a:lumMod val="10000"/>
              <a:alpha val="30000"/>
            </a:schemeClr>
          </a:solidFill>
        </p:spPr>
        <p:txBody>
          <a:bodyPr/>
          <a:lstStyle/>
          <a:p>
            <a:r>
              <a:rPr lang="en-US" sz="2400" dirty="0" smtClean="0">
                <a:latin typeface="+mj-lt"/>
              </a:rPr>
              <a:t>Those seven days opened to him a world he </a:t>
            </a:r>
            <a:r>
              <a:rPr lang="en-US" sz="2400" dirty="0" smtClean="0">
                <a:latin typeface="+mj-lt"/>
              </a:rPr>
              <a:t>had never </a:t>
            </a:r>
            <a:endParaRPr lang="en-US" sz="2400" dirty="0" smtClean="0">
              <a:latin typeface="+mj-lt"/>
            </a:endParaRPr>
          </a:p>
          <a:p>
            <a:pPr marL="0" indent="0">
              <a:spcBef>
                <a:spcPts val="0"/>
              </a:spcBef>
              <a:buNone/>
            </a:pPr>
            <a:r>
              <a:rPr lang="en-US" sz="2400" dirty="0" smtClean="0">
                <a:latin typeface="+mj-lt"/>
              </a:rPr>
              <a:t>     </a:t>
            </a:r>
            <a:r>
              <a:rPr lang="en-US" sz="2400" dirty="0" smtClean="0">
                <a:latin typeface="+mj-lt"/>
              </a:rPr>
              <a:t>considered:</a:t>
            </a:r>
            <a:endParaRPr lang="en-US" sz="2400" dirty="0" smtClean="0">
              <a:latin typeface="+mj-lt"/>
            </a:endParaRPr>
          </a:p>
          <a:p>
            <a:pPr lvl="1"/>
            <a:r>
              <a:rPr lang="en-US" sz="2000" dirty="0" smtClean="0">
                <a:latin typeface="+mj-lt"/>
              </a:rPr>
              <a:t>During his coma he seemed to be in a vague, foggy, murky,</a:t>
            </a:r>
          </a:p>
          <a:p>
            <a:pPr marL="457200" lvl="1" indent="0">
              <a:spcBef>
                <a:spcPts val="0"/>
              </a:spcBef>
              <a:buNone/>
            </a:pPr>
            <a:r>
              <a:rPr lang="en-US" sz="2000" dirty="0" smtClean="0">
                <a:latin typeface="+mj-lt"/>
              </a:rPr>
              <a:t>     hideous underground place absent of any memory of self or</a:t>
            </a:r>
          </a:p>
          <a:p>
            <a:pPr marL="457200" lvl="1" indent="0">
              <a:spcBef>
                <a:spcPts val="0"/>
              </a:spcBef>
              <a:buNone/>
            </a:pPr>
            <a:r>
              <a:rPr lang="en-US" sz="2000" dirty="0">
                <a:latin typeface="+mj-lt"/>
              </a:rPr>
              <a:t> </a:t>
            </a:r>
            <a:r>
              <a:rPr lang="en-US" sz="2000" dirty="0" smtClean="0">
                <a:latin typeface="+mj-lt"/>
              </a:rPr>
              <a:t>    family, or anything…</a:t>
            </a:r>
          </a:p>
          <a:p>
            <a:pPr lvl="1"/>
            <a:r>
              <a:rPr lang="en-US" sz="2000" dirty="0" smtClean="0">
                <a:latin typeface="+mj-lt"/>
              </a:rPr>
              <a:t>Then a spinning white light welcomed you into another dimension by a woman who led you on the wings of a giant butterfly into another world of inexplicable beauty. </a:t>
            </a:r>
          </a:p>
          <a:p>
            <a:pPr lvl="1"/>
            <a:r>
              <a:rPr lang="en-US" sz="2000" dirty="0" smtClean="0">
                <a:latin typeface="+mj-lt"/>
              </a:rPr>
              <a:t>She said: "You </a:t>
            </a:r>
            <a:r>
              <a:rPr lang="en-US" sz="2000" dirty="0">
                <a:latin typeface="+mj-lt"/>
              </a:rPr>
              <a:t>are loved, deeply cherished, forever. There is nothing you have to fear. You will always be loved, and there's nothing that you can do wrong."</a:t>
            </a:r>
            <a:endParaRPr lang="en-US" sz="2000" dirty="0" smtClean="0">
              <a:latin typeface="+mj-lt"/>
            </a:endParaRPr>
          </a:p>
          <a:p>
            <a:pPr lvl="1"/>
            <a:r>
              <a:rPr lang="en-US" sz="2000" dirty="0" smtClean="0">
                <a:latin typeface="+mj-lt"/>
              </a:rPr>
              <a:t>He visited heaven and met God</a:t>
            </a:r>
          </a:p>
          <a:p>
            <a:pPr lvl="1"/>
            <a:r>
              <a:rPr lang="en-US" sz="2000" dirty="0">
                <a:latin typeface="+mj-lt"/>
              </a:rPr>
              <a:t>Before this experience his belief in God was passive – </a:t>
            </a:r>
          </a:p>
          <a:p>
            <a:pPr marL="457200" lvl="1" indent="0">
              <a:spcBef>
                <a:spcPts val="0"/>
              </a:spcBef>
              <a:buNone/>
            </a:pPr>
            <a:r>
              <a:rPr lang="en-US" sz="2000" dirty="0">
                <a:latin typeface="+mj-lt"/>
              </a:rPr>
              <a:t>    now it is dynamic</a:t>
            </a:r>
            <a:r>
              <a:rPr lang="en-US" sz="2000" dirty="0" smtClean="0">
                <a:latin typeface="+mj-lt"/>
              </a:rPr>
              <a:t>!</a:t>
            </a:r>
          </a:p>
          <a:p>
            <a:pPr lvl="1"/>
            <a:r>
              <a:rPr lang="en-US" sz="2000" dirty="0" smtClean="0">
                <a:latin typeface="+mj-lt"/>
              </a:rPr>
              <a:t>Transformed </a:t>
            </a:r>
            <a:r>
              <a:rPr lang="en-US" sz="2000" dirty="0">
                <a:latin typeface="+mj-lt"/>
              </a:rPr>
              <a:t>with a new sense of faith, wonder </a:t>
            </a:r>
            <a:endParaRPr lang="en-US" sz="2000" dirty="0" smtClean="0">
              <a:latin typeface="+mj-lt"/>
            </a:endParaRPr>
          </a:p>
          <a:p>
            <a:pPr marL="457200" lvl="1" indent="0">
              <a:spcBef>
                <a:spcPts val="0"/>
              </a:spcBef>
              <a:buNone/>
            </a:pPr>
            <a:r>
              <a:rPr lang="en-US" sz="2000" dirty="0" smtClean="0">
                <a:latin typeface="+mj-lt"/>
              </a:rPr>
              <a:t>     and purpose, he desires </a:t>
            </a:r>
            <a:r>
              <a:rPr lang="en-US" sz="2000" dirty="0">
                <a:latin typeface="+mj-lt"/>
              </a:rPr>
              <a:t>to share with people </a:t>
            </a:r>
            <a:endParaRPr lang="en-US" sz="2000" dirty="0" smtClean="0">
              <a:latin typeface="+mj-lt"/>
            </a:endParaRPr>
          </a:p>
          <a:p>
            <a:pPr marL="457200" lvl="1" indent="0">
              <a:spcBef>
                <a:spcPts val="0"/>
              </a:spcBef>
              <a:buNone/>
            </a:pPr>
            <a:r>
              <a:rPr lang="en-US" sz="2000" dirty="0">
                <a:latin typeface="+mj-lt"/>
              </a:rPr>
              <a:t> </a:t>
            </a:r>
            <a:r>
              <a:rPr lang="en-US" sz="2000" dirty="0" smtClean="0">
                <a:latin typeface="+mj-lt"/>
              </a:rPr>
              <a:t>    what </a:t>
            </a:r>
            <a:r>
              <a:rPr lang="en-US" sz="2000" dirty="0">
                <a:latin typeface="+mj-lt"/>
              </a:rPr>
              <a:t>he had seen beyond the body and beyond </a:t>
            </a:r>
            <a:endParaRPr lang="en-US" sz="2000" dirty="0" smtClean="0">
              <a:latin typeface="+mj-lt"/>
            </a:endParaRPr>
          </a:p>
          <a:p>
            <a:pPr marL="457200" lvl="1" indent="0">
              <a:spcBef>
                <a:spcPts val="0"/>
              </a:spcBef>
              <a:buNone/>
            </a:pPr>
            <a:r>
              <a:rPr lang="en-US" sz="2000" dirty="0">
                <a:latin typeface="+mj-lt"/>
              </a:rPr>
              <a:t> </a:t>
            </a:r>
            <a:r>
              <a:rPr lang="en-US" sz="2000" dirty="0" smtClean="0">
                <a:latin typeface="+mj-lt"/>
              </a:rPr>
              <a:t>    the </a:t>
            </a:r>
            <a:r>
              <a:rPr lang="en-US" sz="2000" dirty="0">
                <a:latin typeface="+mj-lt"/>
              </a:rPr>
              <a:t>Earth. </a:t>
            </a:r>
            <a:endParaRPr lang="en-US" sz="2000" dirty="0" smtClean="0">
              <a:latin typeface="+mj-lt"/>
            </a:endParaRPr>
          </a:p>
          <a:p>
            <a:pPr lvl="1"/>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9292">
            <a:off x="7493817" y="90479"/>
            <a:ext cx="1522892" cy="20531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975" y="4419600"/>
            <a:ext cx="1392072" cy="2084645"/>
          </a:xfrm>
          <a:prstGeom prst="rect">
            <a:avLst/>
          </a:prstGeom>
        </p:spPr>
      </p:pic>
    </p:spTree>
    <p:extLst>
      <p:ext uri="{BB962C8B-B14F-4D97-AF65-F5344CB8AC3E}">
        <p14:creationId xmlns:p14="http://schemas.microsoft.com/office/powerpoint/2010/main" val="31640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a:t>
            </a:r>
            <a:endParaRPr lang="en-US" dirty="0"/>
          </a:p>
        </p:txBody>
      </p:sp>
      <p:sp>
        <p:nvSpPr>
          <p:cNvPr id="3" name="Content Placeholder 2"/>
          <p:cNvSpPr>
            <a:spLocks noGrp="1"/>
          </p:cNvSpPr>
          <p:nvPr>
            <p:ph idx="1"/>
          </p:nvPr>
        </p:nvSpPr>
        <p:spPr>
          <a:xfrm>
            <a:off x="457200" y="1447800"/>
            <a:ext cx="8229600" cy="5257800"/>
          </a:xfrm>
          <a:solidFill>
            <a:schemeClr val="accent4">
              <a:lumMod val="10000"/>
              <a:alpha val="30000"/>
            </a:schemeClr>
          </a:solidFill>
        </p:spPr>
        <p:txBody>
          <a:bodyPr/>
          <a:lstStyle/>
          <a:p>
            <a:r>
              <a:rPr lang="en-US" cap="all" dirty="0" smtClean="0">
                <a:latin typeface="+mj-lt"/>
              </a:rPr>
              <a:t>Have you heard stories like these?</a:t>
            </a:r>
          </a:p>
          <a:p>
            <a:pPr lvl="1">
              <a:spcBef>
                <a:spcPts val="2400"/>
              </a:spcBef>
            </a:pPr>
            <a:r>
              <a:rPr lang="en-US" dirty="0" smtClean="0">
                <a:latin typeface="+mj-lt"/>
              </a:rPr>
              <a:t>Supernatural experiences do happen</a:t>
            </a:r>
          </a:p>
          <a:p>
            <a:pPr>
              <a:spcBef>
                <a:spcPts val="2400"/>
              </a:spcBef>
            </a:pPr>
            <a:r>
              <a:rPr lang="en-US" cap="all" dirty="0" smtClean="0">
                <a:latin typeface="+mj-lt"/>
              </a:rPr>
              <a:t>They create a huge interest in heaven</a:t>
            </a:r>
            <a:r>
              <a:rPr lang="en-US" dirty="0" smtClean="0">
                <a:latin typeface="+mj-lt"/>
              </a:rPr>
              <a:t>…</a:t>
            </a:r>
          </a:p>
          <a:p>
            <a:pPr lvl="1">
              <a:spcBef>
                <a:spcPts val="2400"/>
              </a:spcBef>
            </a:pPr>
            <a:r>
              <a:rPr lang="en-US" dirty="0" smtClean="0">
                <a:latin typeface="+mj-lt"/>
              </a:rPr>
              <a:t>But they do have a real potential of switching our focus on the supernatural vs. scripture</a:t>
            </a:r>
          </a:p>
          <a:p>
            <a:pPr>
              <a:spcBef>
                <a:spcPts val="2400"/>
              </a:spcBef>
            </a:pPr>
            <a:r>
              <a:rPr lang="en-US" dirty="0" smtClean="0">
                <a:latin typeface="+mj-lt"/>
              </a:rPr>
              <a:t>TODAY LET’S LIMIT OUR DISCUSSION TO SIMPLY HEAVEN…</a:t>
            </a:r>
          </a:p>
          <a:p>
            <a:endParaRPr lang="en-US" dirty="0">
              <a:latin typeface="+mj-lt"/>
            </a:endParaRPr>
          </a:p>
        </p:txBody>
      </p:sp>
    </p:spTree>
    <p:extLst>
      <p:ext uri="{BB962C8B-B14F-4D97-AF65-F5344CB8AC3E}">
        <p14:creationId xmlns:p14="http://schemas.microsoft.com/office/powerpoint/2010/main" val="45338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New Heaven and New Earth</a:t>
            </a:r>
            <a:endParaRPr lang="en-US" dirty="0"/>
          </a:p>
        </p:txBody>
      </p:sp>
      <p:sp>
        <p:nvSpPr>
          <p:cNvPr id="3" name="Content Placeholder 2"/>
          <p:cNvSpPr>
            <a:spLocks noGrp="1"/>
          </p:cNvSpPr>
          <p:nvPr>
            <p:ph idx="1"/>
          </p:nvPr>
        </p:nvSpPr>
        <p:spPr>
          <a:xfrm>
            <a:off x="457200" y="914400"/>
            <a:ext cx="8229600" cy="5943600"/>
          </a:xfrm>
          <a:solidFill>
            <a:schemeClr val="accent4">
              <a:lumMod val="10000"/>
              <a:alpha val="30000"/>
            </a:schemeClr>
          </a:solidFill>
        </p:spPr>
        <p:txBody>
          <a:bodyPr/>
          <a:lstStyle/>
          <a:p>
            <a:r>
              <a:rPr lang="en-US" sz="2400" dirty="0">
                <a:latin typeface="+mj-lt"/>
              </a:rPr>
              <a:t>S</a:t>
            </a:r>
            <a:r>
              <a:rPr lang="en-US" sz="2400" dirty="0" smtClean="0">
                <a:latin typeface="+mj-lt"/>
              </a:rPr>
              <a:t>ince Eden was lost mankind has longed </a:t>
            </a:r>
            <a:r>
              <a:rPr lang="en-US" sz="2400" dirty="0" smtClean="0">
                <a:latin typeface="+mj-lt"/>
              </a:rPr>
              <a:t>to return home:</a:t>
            </a:r>
            <a:endParaRPr lang="en-US" sz="2400" dirty="0" smtClean="0">
              <a:latin typeface="+mj-lt"/>
            </a:endParaRPr>
          </a:p>
          <a:p>
            <a:pPr lvl="1">
              <a:spcBef>
                <a:spcPts val="0"/>
              </a:spcBef>
            </a:pPr>
            <a:r>
              <a:rPr lang="en-US" sz="2200" b="1" dirty="0" smtClean="0">
                <a:latin typeface="+mj-lt"/>
              </a:rPr>
              <a:t>Abraham</a:t>
            </a:r>
            <a:r>
              <a:rPr lang="en-US" sz="2200" dirty="0" smtClean="0">
                <a:latin typeface="+mj-lt"/>
              </a:rPr>
              <a:t> “looked for…a city…whose builder and maker is God”  (Heb. 11:10)</a:t>
            </a:r>
          </a:p>
          <a:p>
            <a:pPr lvl="1">
              <a:spcBef>
                <a:spcPts val="0"/>
              </a:spcBef>
            </a:pPr>
            <a:r>
              <a:rPr lang="en-US" sz="2200" b="1" dirty="0" smtClean="0">
                <a:latin typeface="+mj-lt"/>
              </a:rPr>
              <a:t>Isaiah</a:t>
            </a:r>
            <a:r>
              <a:rPr lang="en-US" sz="2200" dirty="0" smtClean="0">
                <a:latin typeface="+mj-lt"/>
              </a:rPr>
              <a:t> was told in vision: “behold, I create new heavens and a new earth” (65:17, see also </a:t>
            </a:r>
            <a:r>
              <a:rPr lang="en-US" sz="1800" dirty="0" smtClean="0">
                <a:latin typeface="+mj-lt"/>
              </a:rPr>
              <a:t>66;22)</a:t>
            </a:r>
          </a:p>
          <a:p>
            <a:pPr lvl="2">
              <a:spcBef>
                <a:spcPts val="0"/>
              </a:spcBef>
            </a:pPr>
            <a:r>
              <a:rPr lang="en-US" sz="1800" dirty="0" smtClean="0">
                <a:latin typeface="+mj-lt"/>
              </a:rPr>
              <a:t>So spectacular,  so satisfying, we </a:t>
            </a:r>
            <a:r>
              <a:rPr lang="en-US" sz="1800" dirty="0" smtClean="0">
                <a:latin typeface="+mj-lt"/>
              </a:rPr>
              <a:t>couldn’t </a:t>
            </a:r>
            <a:r>
              <a:rPr lang="en-US" sz="1800" dirty="0" smtClean="0">
                <a:latin typeface="+mj-lt"/>
              </a:rPr>
              <a:t>bring to remembrance the earlier</a:t>
            </a:r>
          </a:p>
          <a:p>
            <a:pPr lvl="1">
              <a:spcBef>
                <a:spcPts val="0"/>
              </a:spcBef>
            </a:pPr>
            <a:r>
              <a:rPr lang="en-US" sz="2200" b="1" dirty="0" smtClean="0">
                <a:latin typeface="+mj-lt"/>
              </a:rPr>
              <a:t>John</a:t>
            </a:r>
            <a:r>
              <a:rPr lang="en-US" sz="1800" dirty="0" smtClean="0">
                <a:latin typeface="+mj-lt"/>
              </a:rPr>
              <a:t> </a:t>
            </a:r>
            <a:r>
              <a:rPr lang="en-US" sz="2200" dirty="0" smtClean="0">
                <a:latin typeface="+mj-lt"/>
              </a:rPr>
              <a:t>“saw a new heaven and a new earth: for the first heaven and the first earth are passed away; and the sea is no more? (Rev. 21:1)</a:t>
            </a:r>
          </a:p>
          <a:p>
            <a:pPr lvl="2">
              <a:spcBef>
                <a:spcPts val="0"/>
              </a:spcBef>
            </a:pPr>
            <a:r>
              <a:rPr lang="en-US" sz="2200" dirty="0" smtClean="0">
                <a:latin typeface="+mj-lt"/>
              </a:rPr>
              <a:t>“New” refers to things that have not previously existed</a:t>
            </a:r>
          </a:p>
          <a:p>
            <a:pPr lvl="2">
              <a:spcBef>
                <a:spcPts val="0"/>
              </a:spcBef>
            </a:pPr>
            <a:r>
              <a:rPr lang="en-US" sz="2200" b="1" dirty="0" smtClean="0">
                <a:latin typeface="+mj-lt"/>
              </a:rPr>
              <a:t>Paul</a:t>
            </a:r>
            <a:r>
              <a:rPr lang="en-US" sz="2200" dirty="0" smtClean="0">
                <a:latin typeface="+mj-lt"/>
              </a:rPr>
              <a:t> </a:t>
            </a:r>
            <a:r>
              <a:rPr lang="en-US" sz="2200" dirty="0" smtClean="0">
                <a:latin typeface="+mj-lt"/>
              </a:rPr>
              <a:t>uses </a:t>
            </a:r>
            <a:r>
              <a:rPr lang="en-US" sz="2200" dirty="0" smtClean="0">
                <a:latin typeface="+mj-lt"/>
              </a:rPr>
              <a:t>the </a:t>
            </a:r>
            <a:r>
              <a:rPr lang="en-US" sz="2200" dirty="0" smtClean="0">
                <a:latin typeface="+mj-lt"/>
              </a:rPr>
              <a:t>same word </a:t>
            </a:r>
            <a:r>
              <a:rPr lang="en-US" sz="2200" dirty="0" smtClean="0">
                <a:latin typeface="+mj-lt"/>
              </a:rPr>
              <a:t>to describe conversion (Eph. 2:15; 4:24)</a:t>
            </a:r>
          </a:p>
          <a:p>
            <a:pPr lvl="3">
              <a:spcBef>
                <a:spcPts val="0"/>
              </a:spcBef>
            </a:pPr>
            <a:r>
              <a:rPr lang="en-US" sz="1800" dirty="0" smtClean="0">
                <a:latin typeface="+mj-lt"/>
              </a:rPr>
              <a:t>2 Cor. 5:17 – “if </a:t>
            </a:r>
            <a:r>
              <a:rPr lang="en-US" sz="1800" dirty="0">
                <a:latin typeface="+mj-lt"/>
              </a:rPr>
              <a:t>any man [be] in Christ, [he is] a new creature: old things are passed away; behold, all things are become new</a:t>
            </a:r>
            <a:r>
              <a:rPr lang="en-US" sz="1800" dirty="0" smtClean="0">
                <a:latin typeface="+mj-lt"/>
              </a:rPr>
              <a:t>.”</a:t>
            </a:r>
          </a:p>
          <a:p>
            <a:pPr lvl="2">
              <a:spcBef>
                <a:spcPts val="0"/>
              </a:spcBef>
            </a:pPr>
            <a:r>
              <a:rPr lang="en-US" sz="2200" b="1" dirty="0" smtClean="0">
                <a:latin typeface="+mj-lt"/>
              </a:rPr>
              <a:t>John</a:t>
            </a:r>
            <a:r>
              <a:rPr lang="en-US" sz="2200" dirty="0" smtClean="0">
                <a:latin typeface="+mj-lt"/>
              </a:rPr>
              <a:t> actually says God makes “all things new” (Rev. 21:5) </a:t>
            </a:r>
          </a:p>
          <a:p>
            <a:pPr lvl="3">
              <a:spcBef>
                <a:spcPts val="0"/>
              </a:spcBef>
            </a:pPr>
            <a:r>
              <a:rPr lang="en-US" sz="1800" dirty="0" smtClean="0">
                <a:latin typeface="+mj-lt"/>
              </a:rPr>
              <a:t>A “new Jerusalem” </a:t>
            </a:r>
            <a:r>
              <a:rPr lang="en-US" sz="1800" dirty="0" smtClean="0">
                <a:latin typeface="+mj-lt"/>
              </a:rPr>
              <a:t>– 12,000 furlongs square (Rev</a:t>
            </a:r>
            <a:r>
              <a:rPr lang="en-US" sz="1800" dirty="0" smtClean="0">
                <a:latin typeface="+mj-lt"/>
              </a:rPr>
              <a:t>. 3:12; 21:22)</a:t>
            </a:r>
          </a:p>
          <a:p>
            <a:pPr lvl="3">
              <a:spcBef>
                <a:spcPts val="0"/>
              </a:spcBef>
            </a:pPr>
            <a:r>
              <a:rPr lang="en-US" sz="1800" dirty="0" smtClean="0">
                <a:latin typeface="+mj-lt"/>
              </a:rPr>
              <a:t>We receive a “new name” (Rev. 2:17; 3:12)</a:t>
            </a:r>
          </a:p>
          <a:p>
            <a:pPr lvl="3">
              <a:spcBef>
                <a:spcPts val="0"/>
              </a:spcBef>
            </a:pPr>
            <a:r>
              <a:rPr lang="en-US" sz="1800" dirty="0" smtClean="0">
                <a:latin typeface="+mj-lt"/>
              </a:rPr>
              <a:t>And we sing a “new song” (Rev. 21:5)</a:t>
            </a:r>
            <a:endParaRPr lang="en-US" sz="1800" dirty="0">
              <a:latin typeface="+mj-lt"/>
            </a:endParaRPr>
          </a:p>
        </p:txBody>
      </p:sp>
    </p:spTree>
    <p:extLst>
      <p:ext uri="{BB962C8B-B14F-4D97-AF65-F5344CB8AC3E}">
        <p14:creationId xmlns:p14="http://schemas.microsoft.com/office/powerpoint/2010/main" val="76727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The </a:t>
            </a:r>
            <a:r>
              <a:rPr lang="en-US" dirty="0" smtClean="0"/>
              <a:t>meaning </a:t>
            </a:r>
            <a:r>
              <a:rPr lang="en-US" dirty="0" smtClean="0"/>
              <a:t>of “Heaven”</a:t>
            </a:r>
            <a:endParaRPr lang="en-US" dirty="0"/>
          </a:p>
        </p:txBody>
      </p:sp>
      <p:sp>
        <p:nvSpPr>
          <p:cNvPr id="3" name="Content Placeholder 2"/>
          <p:cNvSpPr>
            <a:spLocks noGrp="1"/>
          </p:cNvSpPr>
          <p:nvPr>
            <p:ph idx="1"/>
          </p:nvPr>
        </p:nvSpPr>
        <p:spPr>
          <a:xfrm>
            <a:off x="0" y="762000"/>
            <a:ext cx="9144000" cy="6096000"/>
          </a:xfrm>
          <a:solidFill>
            <a:schemeClr val="accent4">
              <a:lumMod val="10000"/>
              <a:alpha val="30000"/>
            </a:schemeClr>
          </a:solidFill>
        </p:spPr>
        <p:txBody>
          <a:bodyPr/>
          <a:lstStyle/>
          <a:p>
            <a:r>
              <a:rPr lang="en-US" sz="2200" dirty="0" smtClean="0">
                <a:latin typeface="+mj-lt"/>
              </a:rPr>
              <a:t>Biblical: Almost </a:t>
            </a:r>
            <a:r>
              <a:rPr lang="en-US" sz="2200" dirty="0" smtClean="0">
                <a:latin typeface="+mj-lt"/>
              </a:rPr>
              <a:t>all </a:t>
            </a:r>
            <a:r>
              <a:rPr lang="en-US" sz="2200" dirty="0" smtClean="0">
                <a:latin typeface="+mj-lt"/>
              </a:rPr>
              <a:t>the </a:t>
            </a:r>
            <a:r>
              <a:rPr lang="en-US" sz="2200" dirty="0" smtClean="0">
                <a:latin typeface="+mj-lt"/>
              </a:rPr>
              <a:t>hundreds of </a:t>
            </a:r>
            <a:r>
              <a:rPr lang="en-US" sz="2200" dirty="0" smtClean="0">
                <a:latin typeface="+mj-lt"/>
              </a:rPr>
              <a:t>occurrences of the </a:t>
            </a:r>
            <a:r>
              <a:rPr lang="en-US" sz="2200" dirty="0" smtClean="0">
                <a:latin typeface="+mj-lt"/>
              </a:rPr>
              <a:t>word “heaven” in the Bible are from “</a:t>
            </a:r>
            <a:r>
              <a:rPr lang="en-US" sz="2200" i="1" dirty="0" err="1" smtClean="0">
                <a:latin typeface="+mj-lt"/>
              </a:rPr>
              <a:t>shamayim</a:t>
            </a:r>
            <a:r>
              <a:rPr lang="en-US" sz="2200" dirty="0" smtClean="0">
                <a:latin typeface="+mj-lt"/>
              </a:rPr>
              <a:t>” (</a:t>
            </a:r>
            <a:r>
              <a:rPr lang="en-US" sz="2200" dirty="0" err="1" smtClean="0">
                <a:latin typeface="+mj-lt"/>
              </a:rPr>
              <a:t>Heb</a:t>
            </a:r>
            <a:r>
              <a:rPr lang="en-US" sz="2200" dirty="0" smtClean="0">
                <a:latin typeface="+mj-lt"/>
              </a:rPr>
              <a:t>) meaning “the heights” and “</a:t>
            </a:r>
            <a:r>
              <a:rPr lang="en-US" sz="2200" i="1" dirty="0" err="1" smtClean="0">
                <a:latin typeface="+mj-lt"/>
              </a:rPr>
              <a:t>ouranos</a:t>
            </a:r>
            <a:r>
              <a:rPr lang="en-US" sz="2200" dirty="0" smtClean="0">
                <a:latin typeface="+mj-lt"/>
              </a:rPr>
              <a:t>” (</a:t>
            </a:r>
            <a:r>
              <a:rPr lang="en-US" sz="2200" dirty="0" err="1" smtClean="0">
                <a:latin typeface="+mj-lt"/>
              </a:rPr>
              <a:t>Grk</a:t>
            </a:r>
            <a:r>
              <a:rPr lang="en-US" sz="2200" dirty="0" smtClean="0">
                <a:latin typeface="+mj-lt"/>
              </a:rPr>
              <a:t>) meaning “that which is raised up.” The primary meaning is “That which </a:t>
            </a:r>
            <a:r>
              <a:rPr lang="en-US" sz="2200" dirty="0" smtClean="0">
                <a:latin typeface="+mj-lt"/>
              </a:rPr>
              <a:t>is </a:t>
            </a:r>
            <a:r>
              <a:rPr lang="en-US" sz="2200" dirty="0" smtClean="0">
                <a:latin typeface="+mj-lt"/>
              </a:rPr>
              <a:t>above</a:t>
            </a:r>
            <a:r>
              <a:rPr lang="en-US" sz="2200" dirty="0" smtClean="0">
                <a:latin typeface="+mj-lt"/>
              </a:rPr>
              <a:t>.”</a:t>
            </a:r>
          </a:p>
          <a:p>
            <a:r>
              <a:rPr lang="en-US" sz="2200" dirty="0">
                <a:latin typeface="+mj-lt"/>
              </a:rPr>
              <a:t>He is the Most High </a:t>
            </a:r>
            <a:r>
              <a:rPr lang="en-US" sz="2200" dirty="0" smtClean="0">
                <a:latin typeface="+mj-lt"/>
              </a:rPr>
              <a:t>God - </a:t>
            </a:r>
            <a:r>
              <a:rPr lang="en-US" sz="2200" i="1" dirty="0" smtClean="0">
                <a:latin typeface="+mj-lt"/>
              </a:rPr>
              <a:t>El </a:t>
            </a:r>
            <a:r>
              <a:rPr lang="en-US" sz="2200" i="1" dirty="0" err="1">
                <a:latin typeface="+mj-lt"/>
              </a:rPr>
              <a:t>Elyon</a:t>
            </a:r>
            <a:r>
              <a:rPr lang="en-US" sz="2200" i="1" dirty="0">
                <a:latin typeface="+mj-lt"/>
              </a:rPr>
              <a:t> </a:t>
            </a:r>
            <a:endParaRPr lang="en-US" sz="2200" dirty="0">
              <a:latin typeface="+mj-lt"/>
            </a:endParaRPr>
          </a:p>
          <a:p>
            <a:pPr lvl="1"/>
            <a:r>
              <a:rPr lang="en-US" sz="2100" i="1" dirty="0">
                <a:latin typeface="+mj-lt"/>
              </a:rPr>
              <a:t>God above all, none can take us out of his hands </a:t>
            </a:r>
          </a:p>
          <a:p>
            <a:pPr lvl="1">
              <a:spcBef>
                <a:spcPts val="0"/>
              </a:spcBef>
            </a:pPr>
            <a:r>
              <a:rPr lang="en-US" sz="2100" i="1" dirty="0">
                <a:latin typeface="+mj-lt"/>
              </a:rPr>
              <a:t>God of all power, completely sufficient, greater than all our needs</a:t>
            </a:r>
          </a:p>
          <a:p>
            <a:pPr lvl="1">
              <a:spcBef>
                <a:spcPts val="0"/>
              </a:spcBef>
            </a:pPr>
            <a:r>
              <a:rPr lang="en-US" sz="2100" dirty="0">
                <a:latin typeface="+mj-lt"/>
              </a:rPr>
              <a:t>Isa. 57:15</a:t>
            </a:r>
            <a:r>
              <a:rPr lang="en-US" sz="2100" i="1" dirty="0">
                <a:latin typeface="+mj-lt"/>
              </a:rPr>
              <a:t>“A Message from the high and towering God, who lives in Eternity, whose name is Holy: ‘I live in the high and holy places, but also with the low-spirited, the spirit-crushed, And what I do is put new spirit in them, get them up and on their feet again.’”</a:t>
            </a:r>
            <a:r>
              <a:rPr lang="en-US" sz="2100" dirty="0">
                <a:latin typeface="+mj-lt"/>
              </a:rPr>
              <a:t> (Message)</a:t>
            </a:r>
          </a:p>
          <a:p>
            <a:pPr lvl="1">
              <a:spcBef>
                <a:spcPts val="0"/>
              </a:spcBef>
            </a:pPr>
            <a:r>
              <a:rPr lang="en-US" sz="2100" dirty="0">
                <a:latin typeface="+mj-lt"/>
              </a:rPr>
              <a:t>Jesus was called Son of the Most High – </a:t>
            </a:r>
            <a:r>
              <a:rPr lang="en-US" sz="2100" dirty="0" err="1">
                <a:latin typeface="+mj-lt"/>
              </a:rPr>
              <a:t>Lk</a:t>
            </a:r>
            <a:r>
              <a:rPr lang="en-US" sz="2100" dirty="0">
                <a:latin typeface="+mj-lt"/>
              </a:rPr>
              <a:t>. 1:32-33</a:t>
            </a:r>
          </a:p>
          <a:p>
            <a:pPr lvl="1">
              <a:spcBef>
                <a:spcPts val="0"/>
              </a:spcBef>
            </a:pPr>
            <a:r>
              <a:rPr lang="en-US" sz="2100" dirty="0">
                <a:latin typeface="+mj-lt"/>
              </a:rPr>
              <a:t>John the Baptist was the prophet of the Most High – </a:t>
            </a:r>
            <a:r>
              <a:rPr lang="en-US" sz="2100" dirty="0" err="1">
                <a:latin typeface="+mj-lt"/>
              </a:rPr>
              <a:t>Lk</a:t>
            </a:r>
            <a:r>
              <a:rPr lang="en-US" sz="2100" dirty="0">
                <a:latin typeface="+mj-lt"/>
              </a:rPr>
              <a:t>. 1:76 </a:t>
            </a:r>
            <a:endParaRPr lang="en-US" sz="2100" dirty="0" smtClean="0">
              <a:latin typeface="+mj-lt"/>
            </a:endParaRPr>
          </a:p>
          <a:p>
            <a:pPr lvl="1">
              <a:spcBef>
                <a:spcPts val="0"/>
              </a:spcBef>
            </a:pPr>
            <a:r>
              <a:rPr lang="en-US" sz="2100" dirty="0">
                <a:latin typeface="+mj-lt"/>
              </a:rPr>
              <a:t>The Psalms are full of petitions and praise to the Most High from which cometh our </a:t>
            </a:r>
            <a:r>
              <a:rPr lang="en-US" sz="2100" dirty="0" smtClean="0">
                <a:latin typeface="+mj-lt"/>
              </a:rPr>
              <a:t>help</a:t>
            </a:r>
          </a:p>
          <a:p>
            <a:pPr lvl="1">
              <a:spcBef>
                <a:spcPts val="0"/>
              </a:spcBef>
            </a:pPr>
            <a:r>
              <a:rPr lang="en-US" sz="2100" dirty="0">
                <a:latin typeface="+mj-lt"/>
              </a:rPr>
              <a:t>James 1:17 “every good gift and every perfect gift is from above, coming down from the Father of lights, with whom can be no variation, neither shadow that is cast by turning”</a:t>
            </a:r>
          </a:p>
          <a:p>
            <a:pPr lvl="2">
              <a:spcBef>
                <a:spcPts val="0"/>
              </a:spcBef>
            </a:pPr>
            <a:endParaRPr lang="en-US" sz="2200" dirty="0">
              <a:latin typeface="+mj-lt"/>
            </a:endParaRPr>
          </a:p>
          <a:p>
            <a:pPr lvl="2">
              <a:spcBef>
                <a:spcPts val="0"/>
              </a:spcBef>
            </a:pPr>
            <a:endParaRPr lang="en-US" sz="2200" dirty="0">
              <a:latin typeface="+mj-lt"/>
            </a:endParaRPr>
          </a:p>
          <a:p>
            <a:endParaRPr lang="en-US" sz="2200" dirty="0" smtClean="0">
              <a:latin typeface="+mj-lt"/>
            </a:endParaRPr>
          </a:p>
        </p:txBody>
      </p:sp>
    </p:spTree>
    <p:extLst>
      <p:ext uri="{BB962C8B-B14F-4D97-AF65-F5344CB8AC3E}">
        <p14:creationId xmlns:p14="http://schemas.microsoft.com/office/powerpoint/2010/main" val="7187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 15">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15</Template>
  <TotalTime>3639</TotalTime>
  <Words>3607</Words>
  <Application>Microsoft Office PowerPoint</Application>
  <PresentationFormat>On-screen Show (4:3)</PresentationFormat>
  <Paragraphs>183</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Theme 15</vt:lpstr>
      <vt:lpstr>The Good News about Heaven</vt:lpstr>
      <vt:lpstr>Belief in Heaven</vt:lpstr>
      <vt:lpstr>Heaven is popular…</vt:lpstr>
      <vt:lpstr>Heaven creates excitement…</vt:lpstr>
      <vt:lpstr>Dr. Eben Alexander – Brain Dead!</vt:lpstr>
      <vt:lpstr>Dr. Eben Alexander – meets God!</vt:lpstr>
      <vt:lpstr>Reflections</vt:lpstr>
      <vt:lpstr>New Heaven and New Earth</vt:lpstr>
      <vt:lpstr>The meaning of “Heaven”</vt:lpstr>
      <vt:lpstr>God brings Heaven to Earth</vt:lpstr>
      <vt:lpstr>A God who dwells with us</vt:lpstr>
      <vt:lpstr>Heaven is within</vt:lpstr>
      <vt:lpstr>The meaning of “Heaven”</vt:lpstr>
      <vt:lpstr>Isaiah’s Heaven…</vt:lpstr>
      <vt:lpstr>Yet Heaven is a Conundrum</vt:lpstr>
      <vt:lpstr>Interaction</vt:lpstr>
      <vt:lpstr>Counseled to think about heaven… </vt:lpstr>
      <vt:lpstr>Gone and Forgotten</vt:lpstr>
      <vt:lpstr>Gone Forever</vt:lpstr>
      <vt:lpstr>So what’s the Good News about Heaven to you?</vt:lpstr>
      <vt:lpstr>The  End…</vt:lpstr>
    </vt:vector>
  </TitlesOfParts>
  <Company>Pacific 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News about Heaven</dc:title>
  <dc:creator>Stan</dc:creator>
  <cp:lastModifiedBy>Stan</cp:lastModifiedBy>
  <cp:revision>92</cp:revision>
  <dcterms:created xsi:type="dcterms:W3CDTF">2012-12-05T20:11:58Z</dcterms:created>
  <dcterms:modified xsi:type="dcterms:W3CDTF">2012-12-08T16:41:41Z</dcterms:modified>
</cp:coreProperties>
</file>