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91" r:id="rId3"/>
    <p:sldId id="293" r:id="rId4"/>
    <p:sldId id="299" r:id="rId5"/>
    <p:sldId id="292" r:id="rId6"/>
    <p:sldId id="300" r:id="rId7"/>
    <p:sldId id="301" r:id="rId8"/>
    <p:sldId id="269" r:id="rId9"/>
    <p:sldId id="296" r:id="rId10"/>
    <p:sldId id="295" r:id="rId11"/>
    <p:sldId id="297" r:id="rId12"/>
    <p:sldId id="302" r:id="rId13"/>
    <p:sldId id="307" r:id="rId14"/>
    <p:sldId id="277" r:id="rId15"/>
    <p:sldId id="308" r:id="rId16"/>
    <p:sldId id="288" r:id="rId17"/>
    <p:sldId id="289" r:id="rId18"/>
    <p:sldId id="278" r:id="rId19"/>
    <p:sldId id="279" r:id="rId20"/>
    <p:sldId id="314" r:id="rId21"/>
    <p:sldId id="286" r:id="rId22"/>
    <p:sldId id="316" r:id="rId23"/>
    <p:sldId id="313" r:id="rId24"/>
    <p:sldId id="315" r:id="rId25"/>
    <p:sldId id="310" r:id="rId26"/>
    <p:sldId id="311" r:id="rId27"/>
    <p:sldId id="312" r:id="rId28"/>
    <p:sldId id="303" r:id="rId29"/>
    <p:sldId id="304" r:id="rId30"/>
    <p:sldId id="305" r:id="rId31"/>
    <p:sldId id="306" r:id="rId3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8EF26A"/>
    <a:srgbClr val="FF256E"/>
    <a:srgbClr val="1842B8"/>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294" autoAdjust="0"/>
    <p:restoredTop sz="94590" autoAdjust="0"/>
  </p:normalViewPr>
  <p:slideViewPr>
    <p:cSldViewPr>
      <p:cViewPr>
        <p:scale>
          <a:sx n="75" d="100"/>
          <a:sy n="75" d="100"/>
        </p:scale>
        <p:origin x="-72"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536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86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36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36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536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8F2B155A-8D1A-44AC-8AF0-33851CAE1877}" type="slidenum">
              <a:rPr lang="en-US"/>
              <a:pPr>
                <a:defRPr/>
              </a:pPr>
              <a:t>‹#›</a:t>
            </a:fld>
            <a:endParaRPr lang="en-US"/>
          </a:p>
        </p:txBody>
      </p:sp>
    </p:spTree>
    <p:extLst>
      <p:ext uri="{BB962C8B-B14F-4D97-AF65-F5344CB8AC3E}">
        <p14:creationId xmlns:p14="http://schemas.microsoft.com/office/powerpoint/2010/main" val="11198509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244F11E-FE90-42B0-8997-B6C449767520}" type="slidenum">
              <a:rPr lang="en-US" smtClean="0"/>
              <a:pPr eaLnBrk="1" hangingPunct="1"/>
              <a:t>1</a:t>
            </a:fld>
            <a:endParaRPr lang="en-US" dirty="0"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FD0B2E1-0D52-4D49-8ADE-DC5DED2B937C}" type="slidenum">
              <a:rPr lang="en-US"/>
              <a:pPr>
                <a:defRPr/>
              </a:pPr>
              <a:t>‹#›</a:t>
            </a:fld>
            <a:endParaRPr lang="en-US"/>
          </a:p>
        </p:txBody>
      </p:sp>
    </p:spTree>
    <p:extLst>
      <p:ext uri="{BB962C8B-B14F-4D97-AF65-F5344CB8AC3E}">
        <p14:creationId xmlns:p14="http://schemas.microsoft.com/office/powerpoint/2010/main" val="668681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157F8F-696F-4E60-B18E-F43AE241480C}" type="slidenum">
              <a:rPr lang="en-US"/>
              <a:pPr>
                <a:defRPr/>
              </a:pPr>
              <a:t>‹#›</a:t>
            </a:fld>
            <a:endParaRPr lang="en-US"/>
          </a:p>
        </p:txBody>
      </p:sp>
    </p:spTree>
    <p:extLst>
      <p:ext uri="{BB962C8B-B14F-4D97-AF65-F5344CB8AC3E}">
        <p14:creationId xmlns:p14="http://schemas.microsoft.com/office/powerpoint/2010/main" val="3785016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A3E1ECE-0E6E-4A09-9CFA-95E747EB331B}" type="slidenum">
              <a:rPr lang="en-US"/>
              <a:pPr>
                <a:defRPr/>
              </a:pPr>
              <a:t>‹#›</a:t>
            </a:fld>
            <a:endParaRPr lang="en-US"/>
          </a:p>
        </p:txBody>
      </p:sp>
    </p:spTree>
    <p:extLst>
      <p:ext uri="{BB962C8B-B14F-4D97-AF65-F5344CB8AC3E}">
        <p14:creationId xmlns:p14="http://schemas.microsoft.com/office/powerpoint/2010/main" val="3749416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AB86713-65FE-485D-99F3-287AA5D301E6}" type="slidenum">
              <a:rPr lang="en-US"/>
              <a:pPr>
                <a:defRPr/>
              </a:pPr>
              <a:t>‹#›</a:t>
            </a:fld>
            <a:endParaRPr lang="en-US"/>
          </a:p>
        </p:txBody>
      </p:sp>
    </p:spTree>
    <p:extLst>
      <p:ext uri="{BB962C8B-B14F-4D97-AF65-F5344CB8AC3E}">
        <p14:creationId xmlns:p14="http://schemas.microsoft.com/office/powerpoint/2010/main" val="2102962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B1F6DC-9BB3-4F58-B3A7-0E22A8E4CAE6}" type="slidenum">
              <a:rPr lang="en-US"/>
              <a:pPr>
                <a:defRPr/>
              </a:pPr>
              <a:t>‹#›</a:t>
            </a:fld>
            <a:endParaRPr lang="en-US"/>
          </a:p>
        </p:txBody>
      </p:sp>
    </p:spTree>
    <p:extLst>
      <p:ext uri="{BB962C8B-B14F-4D97-AF65-F5344CB8AC3E}">
        <p14:creationId xmlns:p14="http://schemas.microsoft.com/office/powerpoint/2010/main" val="3472141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B50544D-5703-4187-8BBE-9CAACD5E2D9A}" type="slidenum">
              <a:rPr lang="en-US"/>
              <a:pPr>
                <a:defRPr/>
              </a:pPr>
              <a:t>‹#›</a:t>
            </a:fld>
            <a:endParaRPr lang="en-US"/>
          </a:p>
        </p:txBody>
      </p:sp>
    </p:spTree>
    <p:extLst>
      <p:ext uri="{BB962C8B-B14F-4D97-AF65-F5344CB8AC3E}">
        <p14:creationId xmlns:p14="http://schemas.microsoft.com/office/powerpoint/2010/main" val="2777033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61099B3-DADF-410F-B871-4B466A0BBC17}" type="slidenum">
              <a:rPr lang="en-US"/>
              <a:pPr>
                <a:defRPr/>
              </a:pPr>
              <a:t>‹#›</a:t>
            </a:fld>
            <a:endParaRPr lang="en-US"/>
          </a:p>
        </p:txBody>
      </p:sp>
    </p:spTree>
    <p:extLst>
      <p:ext uri="{BB962C8B-B14F-4D97-AF65-F5344CB8AC3E}">
        <p14:creationId xmlns:p14="http://schemas.microsoft.com/office/powerpoint/2010/main" val="923710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DBEE044-1FC8-41D6-B66B-84F4027068C9}" type="slidenum">
              <a:rPr lang="en-US"/>
              <a:pPr>
                <a:defRPr/>
              </a:pPr>
              <a:t>‹#›</a:t>
            </a:fld>
            <a:endParaRPr lang="en-US"/>
          </a:p>
        </p:txBody>
      </p:sp>
    </p:spTree>
    <p:extLst>
      <p:ext uri="{BB962C8B-B14F-4D97-AF65-F5344CB8AC3E}">
        <p14:creationId xmlns:p14="http://schemas.microsoft.com/office/powerpoint/2010/main" val="3096042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22674B1-9F50-4449-B406-D30AA60650B8}" type="slidenum">
              <a:rPr lang="en-US"/>
              <a:pPr>
                <a:defRPr/>
              </a:pPr>
              <a:t>‹#›</a:t>
            </a:fld>
            <a:endParaRPr lang="en-US"/>
          </a:p>
        </p:txBody>
      </p:sp>
    </p:spTree>
    <p:extLst>
      <p:ext uri="{BB962C8B-B14F-4D97-AF65-F5344CB8AC3E}">
        <p14:creationId xmlns:p14="http://schemas.microsoft.com/office/powerpoint/2010/main" val="748277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1D06EE7-B11A-457D-9DC7-FC2CF48A44EF}" type="slidenum">
              <a:rPr lang="en-US"/>
              <a:pPr>
                <a:defRPr/>
              </a:pPr>
              <a:t>‹#›</a:t>
            </a:fld>
            <a:endParaRPr lang="en-US"/>
          </a:p>
        </p:txBody>
      </p:sp>
    </p:spTree>
    <p:extLst>
      <p:ext uri="{BB962C8B-B14F-4D97-AF65-F5344CB8AC3E}">
        <p14:creationId xmlns:p14="http://schemas.microsoft.com/office/powerpoint/2010/main" val="1536702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8D4E33F-9FD0-43A6-A45F-88C519EEAD74}" type="slidenum">
              <a:rPr lang="en-US"/>
              <a:pPr>
                <a:defRPr/>
              </a:pPr>
              <a:t>‹#›</a:t>
            </a:fld>
            <a:endParaRPr lang="en-US"/>
          </a:p>
        </p:txBody>
      </p:sp>
    </p:spTree>
    <p:extLst>
      <p:ext uri="{BB962C8B-B14F-4D97-AF65-F5344CB8AC3E}">
        <p14:creationId xmlns:p14="http://schemas.microsoft.com/office/powerpoint/2010/main" val="3125146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1842B8"/>
            </a:gs>
            <a:gs pos="100000">
              <a:srgbClr val="0B1F55"/>
            </a:gs>
          </a:gsLst>
          <a:lin ang="27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B423033A-92D4-46F9-A630-01612AE23D6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25.jpeg"/><Relationship Id="rId3" Type="http://schemas.openxmlformats.org/officeDocument/2006/relationships/image" Target="../media/image15.jpeg"/><Relationship Id="rId7" Type="http://schemas.openxmlformats.org/officeDocument/2006/relationships/image" Target="../media/image19.jpeg"/><Relationship Id="rId12" Type="http://schemas.openxmlformats.org/officeDocument/2006/relationships/image" Target="../media/image24.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11" Type="http://schemas.openxmlformats.org/officeDocument/2006/relationships/image" Target="../media/image23.jpeg"/><Relationship Id="rId5" Type="http://schemas.openxmlformats.org/officeDocument/2006/relationships/image" Target="../media/image17.jpeg"/><Relationship Id="rId10" Type="http://schemas.openxmlformats.org/officeDocument/2006/relationships/image" Target="../media/image22.jpeg"/><Relationship Id="rId4" Type="http://schemas.openxmlformats.org/officeDocument/2006/relationships/image" Target="../media/image16.jpeg"/><Relationship Id="rId9" Type="http://schemas.openxmlformats.org/officeDocument/2006/relationships/image" Target="../media/image21.jpeg"/></Relationships>
</file>

<file path=ppt/slides/_rels/slide1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jpg"/><Relationship Id="rId5" Type="http://schemas.openxmlformats.org/officeDocument/2006/relationships/image" Target="../media/image29.jpeg"/><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334000" y="152400"/>
            <a:ext cx="3581400" cy="6553200"/>
          </a:xfrm>
        </p:spPr>
        <p:txBody>
          <a:bodyPr/>
          <a:lstStyle/>
          <a:p>
            <a:pPr eaLnBrk="1" hangingPunct="1"/>
            <a:r>
              <a:rPr lang="en-US" b="1" dirty="0" smtClean="0">
                <a:solidFill>
                  <a:schemeClr val="bg1"/>
                </a:solidFill>
                <a:latin typeface="Valencia" pitchFamily="2" charset="0"/>
              </a:rPr>
              <a:t/>
            </a:r>
            <a:br>
              <a:rPr lang="en-US" b="1" dirty="0" smtClean="0">
                <a:solidFill>
                  <a:schemeClr val="bg1"/>
                </a:solidFill>
                <a:latin typeface="Valencia" pitchFamily="2" charset="0"/>
              </a:rPr>
            </a:br>
            <a:r>
              <a:rPr lang="en-US" b="1" dirty="0" smtClean="0">
                <a:solidFill>
                  <a:schemeClr val="bg1"/>
                </a:solidFill>
                <a:latin typeface="Valencia" pitchFamily="2" charset="0"/>
              </a:rPr>
              <a:t/>
            </a:r>
            <a:br>
              <a:rPr lang="en-US" b="1" dirty="0" smtClean="0">
                <a:solidFill>
                  <a:schemeClr val="bg1"/>
                </a:solidFill>
                <a:latin typeface="Valencia" pitchFamily="2" charset="0"/>
              </a:rPr>
            </a:br>
            <a:r>
              <a:rPr lang="en-US" b="1" dirty="0" smtClean="0">
                <a:solidFill>
                  <a:schemeClr val="bg1"/>
                </a:solidFill>
                <a:latin typeface="Valencia" pitchFamily="2" charset="0"/>
              </a:rPr>
              <a:t/>
            </a:r>
            <a:br>
              <a:rPr lang="en-US" b="1" dirty="0" smtClean="0">
                <a:solidFill>
                  <a:schemeClr val="bg1"/>
                </a:solidFill>
                <a:latin typeface="Valencia" pitchFamily="2" charset="0"/>
              </a:rPr>
            </a:br>
            <a:r>
              <a:rPr lang="en-US" sz="5400" b="1" dirty="0" smtClean="0">
                <a:solidFill>
                  <a:schemeClr val="bg1"/>
                </a:solidFill>
                <a:latin typeface="Valencia" pitchFamily="2" charset="0"/>
              </a:rPr>
              <a:t>Good News discovered in the Sanctuary</a:t>
            </a:r>
            <a:br>
              <a:rPr lang="en-US" sz="5400" b="1" dirty="0" smtClean="0">
                <a:solidFill>
                  <a:schemeClr val="bg1"/>
                </a:solidFill>
                <a:latin typeface="Valencia" pitchFamily="2" charset="0"/>
              </a:rPr>
            </a:br>
            <a:r>
              <a:rPr lang="en-US" sz="5400" b="1" dirty="0" smtClean="0">
                <a:solidFill>
                  <a:schemeClr val="bg1"/>
                </a:solidFill>
                <a:latin typeface="Valencia" pitchFamily="2" charset="0"/>
              </a:rPr>
              <a:t/>
            </a:r>
            <a:br>
              <a:rPr lang="en-US" sz="5400" b="1" dirty="0" smtClean="0">
                <a:solidFill>
                  <a:schemeClr val="bg1"/>
                </a:solidFill>
                <a:latin typeface="Valencia" pitchFamily="2" charset="0"/>
              </a:rPr>
            </a:br>
            <a:r>
              <a:rPr lang="en-US" b="1" dirty="0" smtClean="0">
                <a:solidFill>
                  <a:schemeClr val="bg1"/>
                </a:solidFill>
                <a:latin typeface="Valencia" pitchFamily="2" charset="0"/>
              </a:rPr>
              <a:t/>
            </a:r>
            <a:br>
              <a:rPr lang="en-US" b="1" dirty="0" smtClean="0">
                <a:solidFill>
                  <a:schemeClr val="bg1"/>
                </a:solidFill>
                <a:latin typeface="Valencia" pitchFamily="2" charset="0"/>
              </a:rPr>
            </a:br>
            <a:r>
              <a:rPr lang="en-US" sz="800" b="1" dirty="0" smtClean="0">
                <a:solidFill>
                  <a:schemeClr val="bg1"/>
                </a:solidFill>
                <a:latin typeface="Valencia" pitchFamily="2" charset="0"/>
              </a:rPr>
              <a:t>                                                                                                      </a:t>
            </a:r>
            <a:r>
              <a:rPr lang="en-US" sz="1200" b="1" dirty="0" smtClean="0">
                <a:solidFill>
                  <a:schemeClr val="bg1"/>
                </a:solidFill>
                <a:latin typeface="Valencia" pitchFamily="2" charset="0"/>
              </a:rPr>
              <a:t>Willits  9-29-2012</a:t>
            </a:r>
            <a:br>
              <a:rPr lang="en-US" sz="1200" b="1" dirty="0" smtClean="0">
                <a:solidFill>
                  <a:schemeClr val="bg1"/>
                </a:solidFill>
                <a:latin typeface="Valencia" pitchFamily="2" charset="0"/>
              </a:rPr>
            </a:br>
            <a:r>
              <a:rPr lang="en-US" sz="1200" b="1" dirty="0" smtClean="0">
                <a:solidFill>
                  <a:schemeClr val="bg1"/>
                </a:solidFill>
                <a:latin typeface="Valencia" pitchFamily="2" charset="0"/>
              </a:rPr>
              <a:t>                                                                   Fort Bragg 11-3-2012</a:t>
            </a:r>
          </a:p>
        </p:txBody>
      </p:sp>
      <p:pic>
        <p:nvPicPr>
          <p:cNvPr id="2051" name="Picture 5" descr="Tabernac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124450" cy="683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84150" y="0"/>
            <a:ext cx="3930650" cy="788988"/>
          </a:xfrm>
        </p:spPr>
        <p:txBody>
          <a:bodyPr/>
          <a:lstStyle/>
          <a:p>
            <a:pPr eaLnBrk="1" hangingPunct="1"/>
            <a:r>
              <a:rPr lang="en-US" sz="4000" smtClean="0">
                <a:solidFill>
                  <a:schemeClr val="bg1"/>
                </a:solidFill>
                <a:latin typeface="Times New Roman" pitchFamily="18" charset="0"/>
                <a:cs typeface="Times New Roman" pitchFamily="18" charset="0"/>
              </a:rPr>
              <a:t>God’s Guardians</a:t>
            </a:r>
          </a:p>
        </p:txBody>
      </p:sp>
      <p:pic>
        <p:nvPicPr>
          <p:cNvPr id="9219" name="Picture 2" descr="C:\Pastors Files\Pictures\Bible Pics\Bible Images\Religious History\Israel in Canaan\060918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6800" y="3122613"/>
            <a:ext cx="1422400" cy="189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3" descr="C:\Pastors Files\Pictures\Bible Pics\Bible Images\Religious History\Israel in Canaan\061415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5800" y="788988"/>
            <a:ext cx="2159000" cy="287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5" descr="C:\Pastors Files\Pictures\Bible Pics\Bible Images\Religious History\Israel during Kings\06022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275" y="4138613"/>
            <a:ext cx="1924050" cy="256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6" descr="C:\Pastors Files\Pictures\Bible Pics\Bible Images\Religious History\Israel during Kings\06070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5800" y="3200400"/>
            <a:ext cx="1854200"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2" descr="C:\Pastors Files\Pictures\Bible Pics\Bible Images\Religious History\Patriarchs\0606058.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4800" y="228600"/>
            <a:ext cx="2209800" cy="294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4" descr="C:\Pastors Files\Pictures\Bible Pics\Bible Images\Religious History\Israel in Canaan\0615026.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4150" y="788988"/>
            <a:ext cx="2146300"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Picture 3" descr="C:\Pastors Files\Pictures\Bible Pics\Bible Images\Religious History\Israel during Kings\0609018.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37300" y="220663"/>
            <a:ext cx="2349500"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6" name="Picture 5" descr="C:\Pastors Files\Pictures\Bible Pics\Bible Images\Religious History\Apostles\0609240.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72200" y="3344863"/>
            <a:ext cx="2514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7" name="Picture 4" descr="C:\Pastors Files\Pictures\Bible Pics\Bible Images\Religious History\Israel during Kings\0603080.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79975" y="3124200"/>
            <a:ext cx="1444625" cy="164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8" name="Picture 8"/>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84150" y="2413000"/>
            <a:ext cx="177165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9" name="Picture 7" descr="C:\Pastors Files\Pictures\Bible Pics\Bible Images\Religious History\Dark Ages\0607115.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28800" y="4591050"/>
            <a:ext cx="281940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0" name="Picture 6" descr="C:\Pastors Files\Pictures\Bible Pics\Bible Images\Religious History\Apostles\Pentecost1.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495800" y="4381500"/>
            <a:ext cx="182880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66655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2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22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21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22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22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922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9221"/>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9228"/>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9226"/>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9230"/>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9229"/>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92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0" y="6096000"/>
            <a:ext cx="3541713" cy="496888"/>
          </a:xfrm>
        </p:spPr>
        <p:txBody>
          <a:bodyPr/>
          <a:lstStyle/>
          <a:p>
            <a:r>
              <a:rPr lang="en-US" sz="4000" dirty="0" smtClean="0">
                <a:solidFill>
                  <a:schemeClr val="bg1"/>
                </a:solidFill>
                <a:latin typeface="Times New Roman" pitchFamily="18" charset="0"/>
                <a:cs typeface="Times New Roman" pitchFamily="18" charset="0"/>
              </a:rPr>
              <a:t>other </a:t>
            </a:r>
            <a:r>
              <a:rPr lang="en-US" sz="4000" i="1" dirty="0" err="1" smtClean="0">
                <a:solidFill>
                  <a:schemeClr val="bg1"/>
                </a:solidFill>
                <a:latin typeface="Times New Roman" pitchFamily="18" charset="0"/>
                <a:cs typeface="Times New Roman" pitchFamily="18" charset="0"/>
              </a:rPr>
              <a:t>shoshben</a:t>
            </a:r>
            <a:r>
              <a:rPr lang="en-US" sz="4000" dirty="0" smtClean="0">
                <a:solidFill>
                  <a:schemeClr val="bg1"/>
                </a:solidFill>
                <a:latin typeface="Times New Roman" pitchFamily="18" charset="0"/>
                <a:cs typeface="Times New Roman" pitchFamily="18" charset="0"/>
              </a:rPr>
              <a:t> </a:t>
            </a:r>
          </a:p>
        </p:txBody>
      </p:sp>
      <p:sp>
        <p:nvSpPr>
          <p:cNvPr id="11267" name="Content Placeholder 2"/>
          <p:cNvSpPr txBox="1">
            <a:spLocks/>
          </p:cNvSpPr>
          <p:nvPr/>
        </p:nvSpPr>
        <p:spPr bwMode="auto">
          <a:xfrm>
            <a:off x="3541713" y="76200"/>
            <a:ext cx="5602287"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231775" indent="-231775" eaLnBrk="0" hangingPunct="0">
              <a:defRPr>
                <a:solidFill>
                  <a:schemeClr val="tx1"/>
                </a:solidFill>
                <a:latin typeface="Arial" charset="0"/>
              </a:defRPr>
            </a:lvl2pPr>
            <a:lvl3pPr marL="631825" indent="-231775" eaLnBrk="0" hangingPunct="0">
              <a:defRPr>
                <a:solidFill>
                  <a:schemeClr val="tx1"/>
                </a:solidFill>
                <a:latin typeface="Arial" charset="0"/>
              </a:defRPr>
            </a:lvl3pPr>
            <a:lvl4pPr marL="1089025" indent="-231775"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spcBef>
                <a:spcPct val="20000"/>
              </a:spcBef>
              <a:buFontTx/>
              <a:buChar char="–"/>
            </a:pPr>
            <a:r>
              <a:rPr lang="en-US" sz="2000" b="1" dirty="0">
                <a:solidFill>
                  <a:schemeClr val="bg1"/>
                </a:solidFill>
                <a:latin typeface="Times New Roman" pitchFamily="18" charset="0"/>
                <a:cs typeface="Times New Roman" pitchFamily="18" charset="0"/>
              </a:rPr>
              <a:t>John</a:t>
            </a:r>
            <a:r>
              <a:rPr lang="en-US" sz="2000" dirty="0">
                <a:solidFill>
                  <a:schemeClr val="bg1"/>
                </a:solidFill>
                <a:latin typeface="Times New Roman" pitchFamily="18" charset="0"/>
                <a:cs typeface="Times New Roman" pitchFamily="18" charset="0"/>
              </a:rPr>
              <a:t> the Baptist:</a:t>
            </a:r>
          </a:p>
          <a:p>
            <a:pPr lvl="2" eaLnBrk="1" hangingPunct="1">
              <a:spcBef>
                <a:spcPct val="20000"/>
              </a:spcBef>
              <a:buFontTx/>
              <a:buChar char="•"/>
            </a:pPr>
            <a:r>
              <a:rPr lang="en-US" sz="1600" i="1" dirty="0">
                <a:solidFill>
                  <a:schemeClr val="bg1"/>
                </a:solidFill>
                <a:latin typeface="Times New Roman" pitchFamily="18" charset="0"/>
                <a:cs typeface="Times New Roman" pitchFamily="18" charset="0"/>
              </a:rPr>
              <a:t>"He who has the bride is the bridegroom.  But the ‘friend of the bridegroom’ who stands and listens for him, rejoices at the sound of the voice of the bridegroom.  So, then, my joy is complete.  He must increase, but I must decrease"</a:t>
            </a:r>
            <a:r>
              <a:rPr lang="en-US" sz="1600" dirty="0">
                <a:solidFill>
                  <a:schemeClr val="bg1"/>
                </a:solidFill>
                <a:latin typeface="Times New Roman" pitchFamily="18" charset="0"/>
                <a:cs typeface="Times New Roman" pitchFamily="18" charset="0"/>
              </a:rPr>
              <a:t> (John 3:29,30)</a:t>
            </a:r>
          </a:p>
          <a:p>
            <a:pPr lvl="1" eaLnBrk="1" hangingPunct="1">
              <a:spcBef>
                <a:spcPct val="20000"/>
              </a:spcBef>
              <a:buFontTx/>
              <a:buChar char="–"/>
            </a:pPr>
            <a:r>
              <a:rPr lang="en-US" sz="2200" b="1" dirty="0">
                <a:solidFill>
                  <a:schemeClr val="bg1"/>
                </a:solidFill>
                <a:latin typeface="Times New Roman" pitchFamily="18" charset="0"/>
                <a:cs typeface="Times New Roman" pitchFamily="18" charset="0"/>
              </a:rPr>
              <a:t>Paul</a:t>
            </a:r>
            <a:r>
              <a:rPr lang="en-US" sz="2200" dirty="0">
                <a:solidFill>
                  <a:schemeClr val="bg1"/>
                </a:solidFill>
                <a:latin typeface="Times New Roman" pitchFamily="18" charset="0"/>
                <a:cs typeface="Times New Roman" pitchFamily="18" charset="0"/>
              </a:rPr>
              <a:t> the Apostle:</a:t>
            </a:r>
          </a:p>
          <a:p>
            <a:pPr lvl="2" eaLnBrk="1" hangingPunct="1">
              <a:spcBef>
                <a:spcPct val="20000"/>
              </a:spcBef>
              <a:buFontTx/>
              <a:buChar char="•"/>
            </a:pPr>
            <a:r>
              <a:rPr lang="en-US" dirty="0">
                <a:solidFill>
                  <a:schemeClr val="bg1"/>
                </a:solidFill>
                <a:latin typeface="Times New Roman" pitchFamily="18" charset="0"/>
                <a:cs typeface="Times New Roman" pitchFamily="18" charset="0"/>
              </a:rPr>
              <a:t>To the Corinthian church he said: </a:t>
            </a:r>
            <a:r>
              <a:rPr lang="en-US" i="1" dirty="0">
                <a:solidFill>
                  <a:schemeClr val="bg1"/>
                </a:solidFill>
                <a:latin typeface="Times New Roman" pitchFamily="18" charset="0"/>
                <a:cs typeface="Times New Roman" pitchFamily="18" charset="0"/>
              </a:rPr>
              <a:t>"for I betrothed you to one husband, I wished to present a pure maiden to Christ..."</a:t>
            </a:r>
            <a:r>
              <a:rPr lang="en-US" dirty="0">
                <a:solidFill>
                  <a:schemeClr val="bg1"/>
                </a:solidFill>
                <a:latin typeface="Times New Roman" pitchFamily="18" charset="0"/>
                <a:cs typeface="Times New Roman" pitchFamily="18" charset="0"/>
              </a:rPr>
              <a:t> 2 Cor. 11:2</a:t>
            </a:r>
          </a:p>
          <a:p>
            <a:pPr lvl="3" eaLnBrk="1" hangingPunct="1">
              <a:spcBef>
                <a:spcPct val="20000"/>
              </a:spcBef>
              <a:buFontTx/>
              <a:buChar char="–"/>
            </a:pPr>
            <a:r>
              <a:rPr lang="en-US" sz="1400" dirty="0">
                <a:solidFill>
                  <a:schemeClr val="bg1"/>
                </a:solidFill>
                <a:latin typeface="Times New Roman" pitchFamily="18" charset="0"/>
                <a:cs typeface="Times New Roman" pitchFamily="18" charset="0"/>
              </a:rPr>
              <a:t> </a:t>
            </a:r>
            <a:r>
              <a:rPr lang="en-US" sz="1600" dirty="0">
                <a:solidFill>
                  <a:schemeClr val="bg1"/>
                </a:solidFill>
                <a:latin typeface="Times New Roman" pitchFamily="18" charset="0"/>
                <a:cs typeface="Times New Roman" pitchFamily="18" charset="0"/>
              </a:rPr>
              <a:t>Paul had in mind here his responsibility to guarantee the chastity of the bride.  He will do all he can to keep the Corinthian Church pure for her Groom, Jesus Christ</a:t>
            </a:r>
            <a:r>
              <a:rPr lang="en-US" sz="1600" dirty="0"/>
              <a:t>.</a:t>
            </a:r>
          </a:p>
          <a:p>
            <a:pPr lvl="1" eaLnBrk="1" hangingPunct="1">
              <a:spcBef>
                <a:spcPct val="20000"/>
              </a:spcBef>
              <a:buFontTx/>
              <a:buChar char="–"/>
            </a:pPr>
            <a:r>
              <a:rPr lang="en-US" sz="2200" dirty="0" smtClean="0">
                <a:solidFill>
                  <a:schemeClr val="bg1"/>
                </a:solidFill>
                <a:latin typeface="Times New Roman" pitchFamily="18" charset="0"/>
                <a:cs typeface="Times New Roman" pitchFamily="18" charset="0"/>
              </a:rPr>
              <a:t>Jesus’ </a:t>
            </a:r>
            <a:r>
              <a:rPr lang="en-US" sz="2200" b="1" dirty="0" smtClean="0">
                <a:solidFill>
                  <a:schemeClr val="bg1"/>
                </a:solidFill>
                <a:latin typeface="Times New Roman" pitchFamily="18" charset="0"/>
                <a:cs typeface="Times New Roman" pitchFamily="18" charset="0"/>
              </a:rPr>
              <a:t>Disciples</a:t>
            </a:r>
            <a:r>
              <a:rPr lang="en-US" sz="2200" dirty="0" smtClean="0">
                <a:solidFill>
                  <a:schemeClr val="bg1"/>
                </a:solidFill>
                <a:latin typeface="Times New Roman" pitchFamily="18" charset="0"/>
                <a:cs typeface="Times New Roman" pitchFamily="18" charset="0"/>
              </a:rPr>
              <a:t>…</a:t>
            </a:r>
          </a:p>
          <a:p>
            <a:pPr marL="742950" lvl="2" indent="-342900" eaLnBrk="1" hangingPunct="1">
              <a:spcBef>
                <a:spcPct val="20000"/>
              </a:spcBef>
              <a:buFont typeface="Arial" pitchFamily="34" charset="0"/>
              <a:buChar char="•"/>
            </a:pPr>
            <a:r>
              <a:rPr lang="en-US" dirty="0" smtClean="0">
                <a:solidFill>
                  <a:schemeClr val="bg1"/>
                </a:solidFill>
                <a:latin typeface="Times New Roman" pitchFamily="18" charset="0"/>
                <a:cs typeface="Times New Roman" pitchFamily="18" charset="0"/>
              </a:rPr>
              <a:t>Cheerfully gave their lives to fulfilling the mission he gave them…</a:t>
            </a:r>
            <a:endParaRPr lang="en-US" dirty="0">
              <a:solidFill>
                <a:schemeClr val="bg1"/>
              </a:solidFill>
              <a:latin typeface="Times New Roman" pitchFamily="18" charset="0"/>
              <a:cs typeface="Times New Roman" pitchFamily="18" charset="0"/>
            </a:endParaRPr>
          </a:p>
          <a:p>
            <a:pPr lvl="1" eaLnBrk="1" hangingPunct="1">
              <a:spcBef>
                <a:spcPct val="20000"/>
              </a:spcBef>
              <a:buFontTx/>
              <a:buChar char="–"/>
            </a:pPr>
            <a:r>
              <a:rPr lang="en-US" sz="2200" dirty="0">
                <a:solidFill>
                  <a:schemeClr val="bg1"/>
                </a:solidFill>
                <a:latin typeface="Times New Roman" pitchFamily="18" charset="0"/>
                <a:cs typeface="Times New Roman" pitchFamily="18" charset="0"/>
              </a:rPr>
              <a:t>The </a:t>
            </a:r>
            <a:r>
              <a:rPr lang="en-US" sz="2200" dirty="0" smtClean="0">
                <a:solidFill>
                  <a:schemeClr val="bg1"/>
                </a:solidFill>
                <a:latin typeface="Times New Roman" pitchFamily="18" charset="0"/>
                <a:cs typeface="Times New Roman" pitchFamily="18" charset="0"/>
              </a:rPr>
              <a:t>Christian </a:t>
            </a:r>
            <a:r>
              <a:rPr lang="en-US" sz="2200" b="1" dirty="0" smtClean="0">
                <a:solidFill>
                  <a:schemeClr val="bg1"/>
                </a:solidFill>
                <a:latin typeface="Times New Roman" pitchFamily="18" charset="0"/>
                <a:cs typeface="Times New Roman" pitchFamily="18" charset="0"/>
              </a:rPr>
              <a:t>Church</a:t>
            </a:r>
            <a:r>
              <a:rPr lang="en-US" sz="2200" dirty="0" smtClean="0">
                <a:solidFill>
                  <a:schemeClr val="bg1"/>
                </a:solidFill>
                <a:latin typeface="Times New Roman" pitchFamily="18" charset="0"/>
                <a:cs typeface="Times New Roman" pitchFamily="18" charset="0"/>
              </a:rPr>
              <a:t>…</a:t>
            </a:r>
            <a:endParaRPr lang="en-US" sz="2200" dirty="0">
              <a:solidFill>
                <a:schemeClr val="bg1"/>
              </a:solidFill>
              <a:latin typeface="Times New Roman" pitchFamily="18" charset="0"/>
              <a:cs typeface="Times New Roman" pitchFamily="18" charset="0"/>
            </a:endParaRPr>
          </a:p>
          <a:p>
            <a:pPr lvl="2" eaLnBrk="1" hangingPunct="1">
              <a:spcBef>
                <a:spcPct val="20000"/>
              </a:spcBef>
              <a:buFontTx/>
              <a:buChar char="•"/>
            </a:pPr>
            <a:r>
              <a:rPr lang="en-US" dirty="0" smtClean="0">
                <a:solidFill>
                  <a:schemeClr val="bg1"/>
                </a:solidFill>
                <a:latin typeface="Times New Roman" pitchFamily="18" charset="0"/>
                <a:cs typeface="Times New Roman" pitchFamily="18" charset="0"/>
              </a:rPr>
              <a:t>Great Preachers, Missionaries, Teachers, etc.</a:t>
            </a:r>
          </a:p>
          <a:p>
            <a:pPr lvl="2" eaLnBrk="1" hangingPunct="1">
              <a:spcBef>
                <a:spcPct val="20000"/>
              </a:spcBef>
              <a:buFontTx/>
              <a:buChar char="•"/>
            </a:pPr>
            <a:r>
              <a:rPr lang="en-US" dirty="0" smtClean="0">
                <a:solidFill>
                  <a:schemeClr val="bg1"/>
                </a:solidFill>
                <a:latin typeface="Times New Roman" pitchFamily="18" charset="0"/>
                <a:cs typeface="Times New Roman" pitchFamily="18" charset="0"/>
              </a:rPr>
              <a:t>unconcerned </a:t>
            </a:r>
            <a:r>
              <a:rPr lang="en-US" dirty="0">
                <a:solidFill>
                  <a:schemeClr val="bg1"/>
                </a:solidFill>
                <a:latin typeface="Times New Roman" pitchFamily="18" charset="0"/>
                <a:cs typeface="Times New Roman" pitchFamily="18" charset="0"/>
              </a:rPr>
              <a:t>about </a:t>
            </a:r>
            <a:r>
              <a:rPr lang="en-US" dirty="0" smtClean="0">
                <a:solidFill>
                  <a:schemeClr val="bg1"/>
                </a:solidFill>
                <a:latin typeface="Times New Roman" pitchFamily="18" charset="0"/>
                <a:cs typeface="Times New Roman" pitchFamily="18" charset="0"/>
              </a:rPr>
              <a:t>themselves, instead </a:t>
            </a:r>
            <a:r>
              <a:rPr lang="en-US" dirty="0">
                <a:solidFill>
                  <a:schemeClr val="bg1"/>
                </a:solidFill>
                <a:latin typeface="Times New Roman" pitchFamily="18" charset="0"/>
                <a:cs typeface="Times New Roman" pitchFamily="18" charset="0"/>
              </a:rPr>
              <a:t>consumed </a:t>
            </a:r>
            <a:r>
              <a:rPr lang="en-US" dirty="0" smtClean="0">
                <a:solidFill>
                  <a:schemeClr val="bg1"/>
                </a:solidFill>
                <a:latin typeface="Times New Roman" pitchFamily="18" charset="0"/>
                <a:cs typeface="Times New Roman" pitchFamily="18" charset="0"/>
              </a:rPr>
              <a:t>with </a:t>
            </a:r>
            <a:r>
              <a:rPr lang="en-US" dirty="0">
                <a:solidFill>
                  <a:schemeClr val="bg1"/>
                </a:solidFill>
                <a:latin typeface="Times New Roman" pitchFamily="18" charset="0"/>
                <a:cs typeface="Times New Roman" pitchFamily="18" charset="0"/>
              </a:rPr>
              <a:t>preparing the </a:t>
            </a:r>
            <a:r>
              <a:rPr lang="en-US" dirty="0" smtClean="0">
                <a:solidFill>
                  <a:schemeClr val="bg1"/>
                </a:solidFill>
                <a:latin typeface="Times New Roman" pitchFamily="18" charset="0"/>
                <a:cs typeface="Times New Roman" pitchFamily="18" charset="0"/>
              </a:rPr>
              <a:t>bride </a:t>
            </a:r>
            <a:r>
              <a:rPr lang="en-US" dirty="0">
                <a:solidFill>
                  <a:schemeClr val="bg1"/>
                </a:solidFill>
                <a:latin typeface="Times New Roman" pitchFamily="18" charset="0"/>
                <a:cs typeface="Times New Roman" pitchFamily="18" charset="0"/>
              </a:rPr>
              <a:t>for the wedding</a:t>
            </a:r>
            <a:r>
              <a:rPr lang="en-US" dirty="0" smtClean="0">
                <a:solidFill>
                  <a:schemeClr val="bg1"/>
                </a:solidFill>
                <a:latin typeface="Times New Roman" pitchFamily="18" charset="0"/>
                <a:cs typeface="Times New Roman" pitchFamily="18" charset="0"/>
              </a:rPr>
              <a:t>.</a:t>
            </a:r>
          </a:p>
          <a:p>
            <a:pPr lvl="2" eaLnBrk="1" hangingPunct="1">
              <a:spcBef>
                <a:spcPct val="20000"/>
              </a:spcBef>
              <a:buFontTx/>
              <a:buChar char="•"/>
            </a:pPr>
            <a:r>
              <a:rPr lang="en-US" dirty="0" smtClean="0">
                <a:solidFill>
                  <a:schemeClr val="bg1"/>
                </a:solidFill>
                <a:latin typeface="Times New Roman" pitchFamily="18" charset="0"/>
                <a:cs typeface="Times New Roman" pitchFamily="18" charset="0"/>
              </a:rPr>
              <a:t>SDA (remnant) Church</a:t>
            </a:r>
            <a:r>
              <a:rPr lang="en-US" dirty="0" smtClean="0"/>
              <a:t> </a:t>
            </a:r>
            <a:endParaRPr lang="en-US" dirty="0">
              <a:solidFill>
                <a:schemeClr val="bg1"/>
              </a:solidFill>
              <a:latin typeface="Times New Roman" pitchFamily="18" charset="0"/>
              <a:cs typeface="Times New Roman" pitchFamily="18" charset="0"/>
            </a:endParaRPr>
          </a:p>
        </p:txBody>
      </p:sp>
      <p:pic>
        <p:nvPicPr>
          <p:cNvPr id="11268"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60384"/>
            <a:ext cx="1791425" cy="1343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26377"/>
          <a:stretch/>
        </p:blipFill>
        <p:spPr bwMode="auto">
          <a:xfrm>
            <a:off x="76200" y="76200"/>
            <a:ext cx="1628912"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t="10180"/>
          <a:stretch/>
        </p:blipFill>
        <p:spPr>
          <a:xfrm>
            <a:off x="1676400" y="1371600"/>
            <a:ext cx="1790652" cy="2405480"/>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 y="1676400"/>
            <a:ext cx="1600200" cy="2134266"/>
          </a:xfrm>
          <a:prstGeom prst="rect">
            <a:avLst/>
          </a:prstGeom>
        </p:spPr>
      </p:pic>
      <p:pic>
        <p:nvPicPr>
          <p:cNvPr id="4" name="Picture 3"/>
          <p:cNvPicPr>
            <a:picLocks noChangeAspect="1"/>
          </p:cNvPicPr>
          <p:nvPr/>
        </p:nvPicPr>
        <p:blipFill rotWithShape="1">
          <a:blip r:embed="rId6">
            <a:extLst>
              <a:ext uri="{28A0092B-C50C-407E-A947-70E740481C1C}">
                <a14:useLocalDpi xmlns:a14="http://schemas.microsoft.com/office/drawing/2010/main" val="0"/>
              </a:ext>
            </a:extLst>
          </a:blip>
          <a:srcRect l="13284" r="15422"/>
          <a:stretch/>
        </p:blipFill>
        <p:spPr>
          <a:xfrm>
            <a:off x="76200" y="3810666"/>
            <a:ext cx="1538515" cy="2054352"/>
          </a:xfrm>
          <a:prstGeom prst="rect">
            <a:avLst/>
          </a:prstGeom>
        </p:spPr>
      </p:pic>
      <p:pic>
        <p:nvPicPr>
          <p:cNvPr id="5" name="Picture 4"/>
          <p:cNvPicPr>
            <a:picLocks noChangeAspect="1"/>
          </p:cNvPicPr>
          <p:nvPr/>
        </p:nvPicPr>
        <p:blipFill rotWithShape="1">
          <a:blip r:embed="rId7" cstate="print">
            <a:extLst>
              <a:ext uri="{BEBA8EAE-BF5A-486C-A8C5-ECC9F3942E4B}">
                <a14:imgProps xmlns:a14="http://schemas.microsoft.com/office/drawing/2010/main">
                  <a14:imgLayer r:embed="rId8">
                    <a14:imgEffect>
                      <a14:sharpenSoften amount="-19000"/>
                    </a14:imgEffect>
                    <a14:imgEffect>
                      <a14:brightnessContrast bright="-35000"/>
                    </a14:imgEffect>
                  </a14:imgLayer>
                </a14:imgProps>
              </a:ext>
              <a:ext uri="{28A0092B-C50C-407E-A947-70E740481C1C}">
                <a14:useLocalDpi xmlns:a14="http://schemas.microsoft.com/office/drawing/2010/main" val="0"/>
              </a:ext>
            </a:extLst>
          </a:blip>
          <a:srcRect b="9546"/>
          <a:stretch/>
        </p:blipFill>
        <p:spPr>
          <a:xfrm>
            <a:off x="1614715" y="3632703"/>
            <a:ext cx="1852337" cy="2234697"/>
          </a:xfrm>
          <a:prstGeom prst="rect">
            <a:avLst/>
          </a:prstGeom>
        </p:spPr>
      </p:pic>
    </p:spTree>
    <p:extLst>
      <p:ext uri="{BB962C8B-B14F-4D97-AF65-F5344CB8AC3E}">
        <p14:creationId xmlns:p14="http://schemas.microsoft.com/office/powerpoint/2010/main" val="40390588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26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267">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26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1267">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1267">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267">
                                            <p:txEl>
                                              <p:pRg st="8" end="8"/>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1267">
                                            <p:txEl>
                                              <p:pRg st="9" end="9"/>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126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solidFill>
                  <a:schemeClr val="bg1"/>
                </a:solidFill>
                <a:latin typeface="Times New Roman" pitchFamily="18" charset="0"/>
                <a:cs typeface="Times New Roman" pitchFamily="18" charset="0"/>
              </a:rPr>
              <a:t>Interaction</a:t>
            </a:r>
            <a:endParaRPr lang="en-US" dirty="0">
              <a:solidFill>
                <a:schemeClr val="bg1"/>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371600"/>
            <a:ext cx="8229600" cy="4754563"/>
          </a:xfrm>
        </p:spPr>
        <p:txBody>
          <a:bodyPr/>
          <a:lstStyle/>
          <a:p>
            <a:r>
              <a:rPr lang="en-US" dirty="0" smtClean="0">
                <a:solidFill>
                  <a:schemeClr val="bg1"/>
                </a:solidFill>
                <a:latin typeface="Times New Roman" pitchFamily="18" charset="0"/>
                <a:cs typeface="Times New Roman" pitchFamily="18" charset="0"/>
              </a:rPr>
              <a:t>Who have been the groomsmen/guardians in your life?</a:t>
            </a:r>
          </a:p>
          <a:p>
            <a:pPr lvl="1"/>
            <a:r>
              <a:rPr lang="en-US" dirty="0" smtClean="0">
                <a:solidFill>
                  <a:schemeClr val="bg1"/>
                </a:solidFill>
                <a:latin typeface="Times New Roman" pitchFamily="18" charset="0"/>
                <a:cs typeface="Times New Roman" pitchFamily="18" charset="0"/>
              </a:rPr>
              <a:t>Devoting their lives to helping you to know and love Jesus.</a:t>
            </a:r>
          </a:p>
          <a:p>
            <a:pPr lvl="2"/>
            <a:r>
              <a:rPr lang="en-US" dirty="0" smtClean="0">
                <a:solidFill>
                  <a:schemeClr val="bg1"/>
                </a:solidFill>
                <a:latin typeface="Times New Roman" pitchFamily="18" charset="0"/>
                <a:cs typeface="Times New Roman" pitchFamily="18" charset="0"/>
              </a:rPr>
              <a:t>Teachers, Parents, Pastors, Friends, etc.</a:t>
            </a:r>
          </a:p>
          <a:p>
            <a:r>
              <a:rPr lang="en-US" dirty="0" smtClean="0">
                <a:solidFill>
                  <a:schemeClr val="bg1"/>
                </a:solidFill>
                <a:latin typeface="Times New Roman" pitchFamily="18" charset="0"/>
                <a:cs typeface="Times New Roman" pitchFamily="18" charset="0"/>
              </a:rPr>
              <a:t>Whom are you a groomsmen/guardian to?</a:t>
            </a:r>
          </a:p>
          <a:p>
            <a:pPr lvl="1"/>
            <a:r>
              <a:rPr lang="en-US" dirty="0" smtClean="0">
                <a:solidFill>
                  <a:schemeClr val="bg1"/>
                </a:solidFill>
                <a:latin typeface="Times New Roman" pitchFamily="18" charset="0"/>
                <a:cs typeface="Times New Roman" pitchFamily="18" charset="0"/>
              </a:rPr>
              <a:t>Devoted to preparing them to the task of making  Christ’s Bride ready for the wedding</a:t>
            </a:r>
          </a:p>
          <a:p>
            <a:r>
              <a:rPr lang="en-US" dirty="0" smtClean="0">
                <a:solidFill>
                  <a:schemeClr val="bg1"/>
                </a:solidFill>
                <a:latin typeface="Times New Roman" pitchFamily="18" charset="0"/>
                <a:cs typeface="Times New Roman" pitchFamily="18" charset="0"/>
              </a:rPr>
              <a:t>What is it like being a groomsman/guardian?</a:t>
            </a:r>
            <a:endParaRPr lang="en-US"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766218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0" y="0"/>
            <a:ext cx="9144000" cy="738188"/>
          </a:xfrm>
        </p:spPr>
        <p:txBody>
          <a:bodyPr/>
          <a:lstStyle/>
          <a:p>
            <a:r>
              <a:rPr lang="en-US" smtClean="0">
                <a:solidFill>
                  <a:schemeClr val="bg1"/>
                </a:solidFill>
                <a:latin typeface="Times New Roman" pitchFamily="18" charset="0"/>
                <a:cs typeface="Times New Roman" pitchFamily="18" charset="0"/>
              </a:rPr>
              <a:t>The Passion/Betrothal Week</a:t>
            </a:r>
          </a:p>
        </p:txBody>
      </p:sp>
      <p:sp>
        <p:nvSpPr>
          <p:cNvPr id="13315" name="Content Placeholder 2"/>
          <p:cNvSpPr txBox="1">
            <a:spLocks/>
          </p:cNvSpPr>
          <p:nvPr/>
        </p:nvSpPr>
        <p:spPr bwMode="auto">
          <a:xfrm>
            <a:off x="0" y="3093453"/>
            <a:ext cx="9144000" cy="3764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231775" indent="-231775" eaLnBrk="0" hangingPunct="0">
              <a:defRPr>
                <a:solidFill>
                  <a:schemeClr val="tx1"/>
                </a:solidFill>
                <a:latin typeface="Arial" charset="0"/>
              </a:defRPr>
            </a:lvl2pPr>
            <a:lvl3pPr marL="631825" indent="-231775"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spcBef>
                <a:spcPct val="20000"/>
              </a:spcBef>
              <a:buFontTx/>
              <a:buChar char="–"/>
            </a:pPr>
            <a:r>
              <a:rPr lang="en-US" sz="2000" dirty="0">
                <a:solidFill>
                  <a:schemeClr val="bg1"/>
                </a:solidFill>
                <a:latin typeface="Times New Roman" pitchFamily="18" charset="0"/>
                <a:cs typeface="Times New Roman" pitchFamily="18" charset="0"/>
              </a:rPr>
              <a:t>SUNDAY: the </a:t>
            </a:r>
            <a:r>
              <a:rPr lang="en-US" sz="2000" dirty="0" smtClean="0">
                <a:solidFill>
                  <a:schemeClr val="bg1"/>
                </a:solidFill>
                <a:latin typeface="Times New Roman" pitchFamily="18" charset="0"/>
                <a:cs typeface="Times New Roman" pitchFamily="18" charset="0"/>
              </a:rPr>
              <a:t>Wedding Procession</a:t>
            </a:r>
            <a:endParaRPr lang="en-US" sz="2000" dirty="0">
              <a:solidFill>
                <a:schemeClr val="bg1"/>
              </a:solidFill>
              <a:latin typeface="Times New Roman" pitchFamily="18" charset="0"/>
              <a:cs typeface="Times New Roman" pitchFamily="18" charset="0"/>
            </a:endParaRPr>
          </a:p>
          <a:p>
            <a:pPr lvl="2" eaLnBrk="1" hangingPunct="1">
              <a:spcBef>
                <a:spcPct val="20000"/>
              </a:spcBef>
              <a:buFontTx/>
              <a:buChar char="•"/>
            </a:pPr>
            <a:r>
              <a:rPr lang="en-US" sz="1600" dirty="0">
                <a:solidFill>
                  <a:schemeClr val="bg1"/>
                </a:solidFill>
                <a:latin typeface="Times New Roman" pitchFamily="18" charset="0"/>
                <a:cs typeface="Times New Roman" pitchFamily="18" charset="0"/>
              </a:rPr>
              <a:t>The Sunday (the 9</a:t>
            </a:r>
            <a:r>
              <a:rPr lang="en-US" sz="1600" baseline="30000" dirty="0">
                <a:solidFill>
                  <a:schemeClr val="bg1"/>
                </a:solidFill>
                <a:latin typeface="Times New Roman" pitchFamily="18" charset="0"/>
                <a:cs typeface="Times New Roman" pitchFamily="18" charset="0"/>
              </a:rPr>
              <a:t>th</a:t>
            </a:r>
            <a:r>
              <a:rPr lang="en-US" sz="1600" dirty="0">
                <a:solidFill>
                  <a:schemeClr val="bg1"/>
                </a:solidFill>
                <a:latin typeface="Times New Roman" pitchFamily="18" charset="0"/>
                <a:cs typeface="Times New Roman" pitchFamily="18" charset="0"/>
              </a:rPr>
              <a:t> day of Nisan in A.D. 31), Jesus rode into Jerusalem on a donkey, just as Zechariah had pictured (9:9</a:t>
            </a:r>
            <a:r>
              <a:rPr lang="en-US" sz="1600" dirty="0" smtClean="0">
                <a:solidFill>
                  <a:schemeClr val="bg1"/>
                </a:solidFill>
                <a:latin typeface="Times New Roman" pitchFamily="18" charset="0"/>
                <a:cs typeface="Times New Roman" pitchFamily="18" charset="0"/>
              </a:rPr>
              <a:t>) to </a:t>
            </a:r>
            <a:r>
              <a:rPr lang="en-US" sz="1600" dirty="0">
                <a:solidFill>
                  <a:schemeClr val="bg1"/>
                </a:solidFill>
                <a:latin typeface="Times New Roman" pitchFamily="18" charset="0"/>
                <a:cs typeface="Times New Roman" pitchFamily="18" charset="0"/>
              </a:rPr>
              <a:t>marry His bride - Zion. </a:t>
            </a:r>
            <a:r>
              <a:rPr lang="en-US" sz="1600" dirty="0" smtClean="0">
                <a:solidFill>
                  <a:schemeClr val="bg1"/>
                </a:solidFill>
                <a:latin typeface="Times New Roman" pitchFamily="18" charset="0"/>
                <a:cs typeface="Times New Roman" pitchFamily="18" charset="0"/>
              </a:rPr>
              <a:t>and Judean king’s take their throne</a:t>
            </a:r>
          </a:p>
          <a:p>
            <a:pPr marL="914400" lvl="3" eaLnBrk="1" hangingPunct="1">
              <a:spcBef>
                <a:spcPct val="20000"/>
              </a:spcBef>
              <a:buFontTx/>
              <a:buChar char="•"/>
            </a:pPr>
            <a:r>
              <a:rPr lang="en-US" sz="1600" dirty="0" smtClean="0">
                <a:solidFill>
                  <a:schemeClr val="bg1"/>
                </a:solidFill>
                <a:latin typeface="Times New Roman" pitchFamily="18" charset="0"/>
                <a:cs typeface="Times New Roman" pitchFamily="18" charset="0"/>
              </a:rPr>
              <a:t>It was customary to wave palm and myrtle branches before the king and the couple, and accompany them with musical instruments and singing along their procession to the grooms house or the throne. All who met them were expected to join in on the celebration.</a:t>
            </a:r>
          </a:p>
          <a:p>
            <a:pPr marL="1371600" lvl="4" eaLnBrk="1" hangingPunct="1">
              <a:spcBef>
                <a:spcPct val="20000"/>
              </a:spcBef>
              <a:buFontTx/>
              <a:buChar char="•"/>
            </a:pPr>
            <a:r>
              <a:rPr lang="en-US" sz="1600" dirty="0" smtClean="0">
                <a:solidFill>
                  <a:schemeClr val="bg1"/>
                </a:solidFill>
                <a:latin typeface="Times New Roman" pitchFamily="18" charset="0"/>
                <a:cs typeface="Times New Roman" pitchFamily="18" charset="0"/>
              </a:rPr>
              <a:t>Love songs were sung in praise of the bridal pair (Jer. 16:9), examples of which survive in Ps. 45 and in the Song of Songs. An enthronement song can be found in Ps. 24:7-10</a:t>
            </a:r>
          </a:p>
          <a:p>
            <a:pPr marL="1371600" lvl="4" eaLnBrk="1" hangingPunct="1">
              <a:spcBef>
                <a:spcPct val="20000"/>
              </a:spcBef>
              <a:buFontTx/>
              <a:buChar char="•"/>
            </a:pPr>
            <a:r>
              <a:rPr lang="en-US" sz="1600" dirty="0" smtClean="0">
                <a:solidFill>
                  <a:schemeClr val="bg1"/>
                </a:solidFill>
                <a:latin typeface="Times New Roman" pitchFamily="18" charset="0"/>
                <a:cs typeface="Times New Roman" pitchFamily="18" charset="0"/>
              </a:rPr>
              <a:t>Sunday Jesus called the Temple “My House”  </a:t>
            </a:r>
          </a:p>
          <a:p>
            <a:pPr marL="914400" lvl="3" eaLnBrk="1" hangingPunct="1">
              <a:spcBef>
                <a:spcPct val="20000"/>
              </a:spcBef>
              <a:buFontTx/>
              <a:buChar char="•"/>
            </a:pPr>
            <a:r>
              <a:rPr lang="en-US" sz="1600" dirty="0" smtClean="0">
                <a:solidFill>
                  <a:schemeClr val="bg1"/>
                </a:solidFill>
                <a:latin typeface="Times New Roman" pitchFamily="18" charset="0"/>
                <a:cs typeface="Times New Roman" pitchFamily="18" charset="0"/>
              </a:rPr>
              <a:t>Leading </a:t>
            </a:r>
            <a:r>
              <a:rPr lang="en-US" sz="1600" dirty="0">
                <a:solidFill>
                  <a:schemeClr val="bg1"/>
                </a:solidFill>
                <a:latin typeface="Times New Roman" pitchFamily="18" charset="0"/>
                <a:cs typeface="Times New Roman" pitchFamily="18" charset="0"/>
              </a:rPr>
              <a:t>the </a:t>
            </a:r>
            <a:r>
              <a:rPr lang="en-US" sz="1600" dirty="0" smtClean="0">
                <a:solidFill>
                  <a:schemeClr val="bg1"/>
                </a:solidFill>
                <a:latin typeface="Times New Roman" pitchFamily="18" charset="0"/>
                <a:cs typeface="Times New Roman" pitchFamily="18" charset="0"/>
              </a:rPr>
              <a:t>procession (both enthronement &amp; marital) in the Spring of AD 31 was </a:t>
            </a:r>
            <a:r>
              <a:rPr lang="en-US" sz="1600" dirty="0">
                <a:solidFill>
                  <a:schemeClr val="bg1"/>
                </a:solidFill>
                <a:latin typeface="Times New Roman" pitchFamily="18" charset="0"/>
                <a:cs typeface="Times New Roman" pitchFamily="18" charset="0"/>
              </a:rPr>
              <a:t>Lazarus, </a:t>
            </a:r>
            <a:r>
              <a:rPr lang="en-US" sz="1600" dirty="0" smtClean="0">
                <a:solidFill>
                  <a:schemeClr val="bg1"/>
                </a:solidFill>
                <a:latin typeface="Times New Roman" pitchFamily="18" charset="0"/>
                <a:cs typeface="Times New Roman" pitchFamily="18" charset="0"/>
              </a:rPr>
              <a:t>Jesus’ best groomsman. The king/groom’s attendants would return to Bethany that night.</a:t>
            </a:r>
            <a:endParaRPr lang="en-US" sz="1600" dirty="0">
              <a:solidFill>
                <a:schemeClr val="bg1"/>
              </a:solidFill>
              <a:latin typeface="Times New Roman" pitchFamily="18" charset="0"/>
              <a:cs typeface="Times New Roman" pitchFamily="18" charset="0"/>
            </a:endParaRPr>
          </a:p>
          <a:p>
            <a:pPr lvl="2" eaLnBrk="1" hangingPunct="1">
              <a:spcBef>
                <a:spcPct val="20000"/>
              </a:spcBef>
              <a:buFontTx/>
              <a:buChar char="•"/>
            </a:pPr>
            <a:r>
              <a:rPr lang="en-US" sz="1600" dirty="0" smtClean="0">
                <a:solidFill>
                  <a:schemeClr val="bg1"/>
                </a:solidFill>
                <a:latin typeface="Times New Roman" pitchFamily="18" charset="0"/>
                <a:cs typeface="Times New Roman" pitchFamily="18" charset="0"/>
              </a:rPr>
              <a:t>One </a:t>
            </a:r>
            <a:r>
              <a:rPr lang="en-US" sz="1600" dirty="0">
                <a:solidFill>
                  <a:schemeClr val="bg1"/>
                </a:solidFill>
                <a:latin typeface="Times New Roman" pitchFamily="18" charset="0"/>
                <a:cs typeface="Times New Roman" pitchFamily="18" charset="0"/>
              </a:rPr>
              <a:t>quarter of Matthew's &amp; Mark's Gospel, 30% of John, comes from events that happened during this one week. </a:t>
            </a:r>
            <a:endParaRPr lang="en-US" dirty="0">
              <a:solidFill>
                <a:schemeClr val="bg1"/>
              </a:solidFill>
              <a:latin typeface="Times New Roman" pitchFamily="18" charset="0"/>
              <a:cs typeface="Times New Roman"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0"/>
            <a:ext cx="9144000" cy="2331453"/>
          </a:xfrm>
          <a:prstGeom prst="rect">
            <a:avLst/>
          </a:prstGeom>
        </p:spPr>
      </p:pic>
      <p:sp>
        <p:nvSpPr>
          <p:cNvPr id="5" name="Rectangle 4"/>
          <p:cNvSpPr/>
          <p:nvPr/>
        </p:nvSpPr>
        <p:spPr>
          <a:xfrm>
            <a:off x="990600" y="2119313"/>
            <a:ext cx="990600" cy="955090"/>
          </a:xfrm>
          <a:prstGeom prst="rect">
            <a:avLst/>
          </a:prstGeom>
          <a:solidFill>
            <a:schemeClr val="accent1">
              <a:alpha val="6000"/>
            </a:schemeClr>
          </a:solid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34872928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315">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33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128588"/>
            <a:ext cx="9144000" cy="738188"/>
          </a:xfrm>
        </p:spPr>
        <p:txBody>
          <a:bodyPr/>
          <a:lstStyle/>
          <a:p>
            <a:r>
              <a:rPr lang="en-US" smtClean="0">
                <a:solidFill>
                  <a:schemeClr val="bg1"/>
                </a:solidFill>
                <a:latin typeface="Times New Roman" pitchFamily="18" charset="0"/>
                <a:cs typeface="Times New Roman" pitchFamily="18" charset="0"/>
              </a:rPr>
              <a:t>The Passover Lamb</a:t>
            </a:r>
          </a:p>
        </p:txBody>
      </p:sp>
      <p:sp>
        <p:nvSpPr>
          <p:cNvPr id="4" name="Content Placeholder 2"/>
          <p:cNvSpPr txBox="1">
            <a:spLocks/>
          </p:cNvSpPr>
          <p:nvPr/>
        </p:nvSpPr>
        <p:spPr bwMode="auto">
          <a:xfrm>
            <a:off x="0" y="2941054"/>
            <a:ext cx="9144000" cy="3916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231775" lvl="1" indent="-231775" eaLnBrk="1" hangingPunct="1">
              <a:defRPr/>
            </a:pPr>
            <a:r>
              <a:rPr lang="en-US" sz="2000" dirty="0" smtClean="0">
                <a:solidFill>
                  <a:schemeClr val="bg1"/>
                </a:solidFill>
                <a:latin typeface="Times New Roman" pitchFamily="18" charset="0"/>
                <a:cs typeface="Times New Roman" pitchFamily="18" charset="0"/>
              </a:rPr>
              <a:t>MONDAY: arrangements for the Dowry (</a:t>
            </a:r>
            <a:r>
              <a:rPr lang="en-US" sz="2000" dirty="0">
                <a:solidFill>
                  <a:schemeClr val="bg1"/>
                </a:solidFill>
                <a:latin typeface="Times New Roman" pitchFamily="18" charset="0"/>
                <a:cs typeface="Times New Roman" pitchFamily="18" charset="0"/>
              </a:rPr>
              <a:t>The Passover Lamb is </a:t>
            </a:r>
            <a:r>
              <a:rPr lang="en-US" sz="2000" dirty="0" smtClean="0">
                <a:solidFill>
                  <a:schemeClr val="bg1"/>
                </a:solidFill>
                <a:latin typeface="Times New Roman" pitchFamily="18" charset="0"/>
                <a:cs typeface="Times New Roman" pitchFamily="18" charset="0"/>
              </a:rPr>
              <a:t>Chosen)</a:t>
            </a:r>
          </a:p>
          <a:p>
            <a:pPr marL="465138" lvl="2" indent="-233363" eaLnBrk="1" hangingPunct="1">
              <a:defRPr/>
            </a:pPr>
            <a:r>
              <a:rPr lang="en-US" sz="1600" dirty="0">
                <a:solidFill>
                  <a:schemeClr val="bg1"/>
                </a:solidFill>
                <a:latin typeface="Times New Roman" pitchFamily="18" charset="0"/>
                <a:cs typeface="Times New Roman" pitchFamily="18" charset="0"/>
              </a:rPr>
              <a:t>Passover lamb </a:t>
            </a:r>
            <a:r>
              <a:rPr lang="en-US" sz="1600" dirty="0" smtClean="0">
                <a:solidFill>
                  <a:schemeClr val="bg1"/>
                </a:solidFill>
                <a:latin typeface="Times New Roman" pitchFamily="18" charset="0"/>
                <a:cs typeface="Times New Roman" pitchFamily="18" charset="0"/>
              </a:rPr>
              <a:t>is set aside </a:t>
            </a:r>
            <a:r>
              <a:rPr lang="en-US" sz="1600" dirty="0">
                <a:solidFill>
                  <a:schemeClr val="bg1"/>
                </a:solidFill>
                <a:latin typeface="Times New Roman" pitchFamily="18" charset="0"/>
                <a:cs typeface="Times New Roman" pitchFamily="18" charset="0"/>
              </a:rPr>
              <a:t>(Ex. 12:3) </a:t>
            </a:r>
            <a:r>
              <a:rPr lang="en-US" sz="1600" dirty="0" smtClean="0">
                <a:solidFill>
                  <a:schemeClr val="bg1"/>
                </a:solidFill>
                <a:latin typeface="Times New Roman" pitchFamily="18" charset="0"/>
                <a:cs typeface="Times New Roman" pitchFamily="18" charset="0"/>
              </a:rPr>
              <a:t>Each </a:t>
            </a:r>
            <a:r>
              <a:rPr lang="en-US" sz="1600" dirty="0">
                <a:solidFill>
                  <a:schemeClr val="bg1"/>
                </a:solidFill>
                <a:latin typeface="Times New Roman" pitchFamily="18" charset="0"/>
                <a:cs typeface="Times New Roman" pitchFamily="18" charset="0"/>
              </a:rPr>
              <a:t>pious Israelite householder selected a perfect yearling male lamb or kid on the 10th of Nisan. This was tethered in a public place so that it might be observed by all, ready for </a:t>
            </a:r>
            <a:r>
              <a:rPr lang="en-US" sz="1600" dirty="0" smtClean="0">
                <a:solidFill>
                  <a:schemeClr val="bg1"/>
                </a:solidFill>
                <a:latin typeface="Times New Roman" pitchFamily="18" charset="0"/>
                <a:cs typeface="Times New Roman" pitchFamily="18" charset="0"/>
              </a:rPr>
              <a:t>it’s </a:t>
            </a:r>
            <a:r>
              <a:rPr lang="en-US" sz="1600" dirty="0">
                <a:solidFill>
                  <a:schemeClr val="bg1"/>
                </a:solidFill>
                <a:latin typeface="Times New Roman" pitchFamily="18" charset="0"/>
                <a:cs typeface="Times New Roman" pitchFamily="18" charset="0"/>
              </a:rPr>
              <a:t>killing on the 14th of Nisan. </a:t>
            </a:r>
            <a:r>
              <a:rPr lang="en-US" sz="1600" dirty="0" smtClean="0">
                <a:solidFill>
                  <a:schemeClr val="bg1"/>
                </a:solidFill>
                <a:latin typeface="Times New Roman" pitchFamily="18" charset="0"/>
                <a:cs typeface="Times New Roman" pitchFamily="18" charset="0"/>
              </a:rPr>
              <a:t>These </a:t>
            </a:r>
            <a:r>
              <a:rPr lang="en-US" sz="1600" dirty="0">
                <a:solidFill>
                  <a:schemeClr val="bg1"/>
                </a:solidFill>
                <a:latin typeface="Times New Roman" pitchFamily="18" charset="0"/>
                <a:cs typeface="Times New Roman" pitchFamily="18" charset="0"/>
              </a:rPr>
              <a:t>four days of public display were designed to stimulate conversation concerning the role of the lamb in </a:t>
            </a:r>
            <a:r>
              <a:rPr lang="en-US" sz="1600" dirty="0" smtClean="0">
                <a:solidFill>
                  <a:schemeClr val="bg1"/>
                </a:solidFill>
                <a:latin typeface="Times New Roman" pitchFamily="18" charset="0"/>
                <a:cs typeface="Times New Roman" pitchFamily="18" charset="0"/>
              </a:rPr>
              <a:t>the </a:t>
            </a:r>
            <a:r>
              <a:rPr lang="en-US" sz="1600" dirty="0">
                <a:solidFill>
                  <a:schemeClr val="bg1"/>
                </a:solidFill>
                <a:latin typeface="Times New Roman" pitchFamily="18" charset="0"/>
                <a:cs typeface="Times New Roman" pitchFamily="18" charset="0"/>
              </a:rPr>
              <a:t>deliverance of Israel</a:t>
            </a:r>
            <a:r>
              <a:rPr lang="en-US" sz="1600" dirty="0" smtClean="0">
                <a:solidFill>
                  <a:schemeClr val="bg1"/>
                </a:solidFill>
                <a:latin typeface="Times New Roman" pitchFamily="18" charset="0"/>
                <a:cs typeface="Times New Roman" pitchFamily="18" charset="0"/>
              </a:rPr>
              <a:t>. </a:t>
            </a:r>
          </a:p>
          <a:p>
            <a:pPr marL="676275" lvl="3" indent="-233363" eaLnBrk="1" hangingPunct="1">
              <a:defRPr/>
            </a:pPr>
            <a:r>
              <a:rPr lang="en-US" sz="1600" dirty="0" smtClean="0">
                <a:solidFill>
                  <a:schemeClr val="bg1"/>
                </a:solidFill>
                <a:latin typeface="Times New Roman" pitchFamily="18" charset="0"/>
                <a:cs typeface="Times New Roman" pitchFamily="18" charset="0"/>
              </a:rPr>
              <a:t>Josephus tells us 240,000 </a:t>
            </a:r>
            <a:r>
              <a:rPr lang="en-US" sz="1600" dirty="0">
                <a:solidFill>
                  <a:schemeClr val="bg1"/>
                </a:solidFill>
                <a:latin typeface="Times New Roman" pitchFamily="18" charset="0"/>
                <a:cs typeface="Times New Roman" pitchFamily="18" charset="0"/>
              </a:rPr>
              <a:t>lambs </a:t>
            </a:r>
            <a:r>
              <a:rPr lang="en-US" sz="1600" dirty="0" smtClean="0">
                <a:solidFill>
                  <a:schemeClr val="bg1"/>
                </a:solidFill>
                <a:latin typeface="Times New Roman" pitchFamily="18" charset="0"/>
                <a:cs typeface="Times New Roman" pitchFamily="18" charset="0"/>
              </a:rPr>
              <a:t>slain</a:t>
            </a:r>
            <a:r>
              <a:rPr lang="en-US" sz="1600" dirty="0">
                <a:solidFill>
                  <a:schemeClr val="bg1"/>
                </a:solidFill>
                <a:latin typeface="Times New Roman" pitchFamily="18" charset="0"/>
                <a:cs typeface="Times New Roman" pitchFamily="18" charset="0"/>
              </a:rPr>
              <a:t> </a:t>
            </a:r>
            <a:r>
              <a:rPr lang="en-US" sz="1600" dirty="0" smtClean="0">
                <a:solidFill>
                  <a:schemeClr val="bg1"/>
                </a:solidFill>
                <a:latin typeface="Times New Roman" pitchFamily="18" charset="0"/>
                <a:cs typeface="Times New Roman" pitchFamily="18" charset="0"/>
              </a:rPr>
              <a:t>during each </a:t>
            </a:r>
            <a:r>
              <a:rPr lang="en-US" sz="1600" dirty="0">
                <a:solidFill>
                  <a:schemeClr val="bg1"/>
                </a:solidFill>
                <a:latin typeface="Times New Roman" pitchFamily="18" charset="0"/>
                <a:cs typeface="Times New Roman" pitchFamily="18" charset="0"/>
              </a:rPr>
              <a:t>P</a:t>
            </a:r>
            <a:r>
              <a:rPr lang="en-US" sz="1600" dirty="0" smtClean="0">
                <a:solidFill>
                  <a:schemeClr val="bg1"/>
                </a:solidFill>
                <a:latin typeface="Times New Roman" pitchFamily="18" charset="0"/>
                <a:cs typeface="Times New Roman" pitchFamily="18" charset="0"/>
              </a:rPr>
              <a:t>assover during these years </a:t>
            </a:r>
          </a:p>
          <a:p>
            <a:pPr marL="682625" lvl="3" indent="-231775" eaLnBrk="1" hangingPunct="1">
              <a:defRPr/>
            </a:pPr>
            <a:r>
              <a:rPr lang="en-US" sz="1600" dirty="0" smtClean="0">
                <a:solidFill>
                  <a:schemeClr val="bg1"/>
                </a:solidFill>
                <a:latin typeface="Times New Roman" pitchFamily="18" charset="0"/>
                <a:cs typeface="Times New Roman" pitchFamily="18" charset="0"/>
              </a:rPr>
              <a:t>while </a:t>
            </a:r>
            <a:r>
              <a:rPr lang="en-US" sz="1600" dirty="0">
                <a:solidFill>
                  <a:schemeClr val="bg1"/>
                </a:solidFill>
                <a:latin typeface="Times New Roman" pitchFamily="18" charset="0"/>
                <a:cs typeface="Times New Roman" pitchFamily="18" charset="0"/>
              </a:rPr>
              <a:t>thousands of Paschal lambs were being </a:t>
            </a:r>
            <a:r>
              <a:rPr lang="en-US" sz="1600" dirty="0" smtClean="0">
                <a:solidFill>
                  <a:schemeClr val="bg1"/>
                </a:solidFill>
                <a:latin typeface="Times New Roman" pitchFamily="18" charset="0"/>
                <a:cs typeface="Times New Roman" pitchFamily="18" charset="0"/>
              </a:rPr>
              <a:t>readied for sacrifice, Jesus was </a:t>
            </a:r>
            <a:r>
              <a:rPr lang="en-US" sz="1600" dirty="0">
                <a:solidFill>
                  <a:schemeClr val="bg1"/>
                </a:solidFill>
                <a:latin typeface="Times New Roman" pitchFamily="18" charset="0"/>
                <a:cs typeface="Times New Roman" pitchFamily="18" charset="0"/>
              </a:rPr>
              <a:t>set apart </a:t>
            </a:r>
            <a:r>
              <a:rPr lang="en-US" sz="1600" dirty="0" smtClean="0">
                <a:solidFill>
                  <a:schemeClr val="bg1"/>
                </a:solidFill>
                <a:latin typeface="Times New Roman" pitchFamily="18" charset="0"/>
                <a:cs typeface="Times New Roman" pitchFamily="18" charset="0"/>
              </a:rPr>
              <a:t>to pay the price for his bride </a:t>
            </a:r>
            <a:r>
              <a:rPr lang="en-US" sz="1600" dirty="0">
                <a:solidFill>
                  <a:schemeClr val="bg1"/>
                </a:solidFill>
                <a:latin typeface="Times New Roman" pitchFamily="18" charset="0"/>
                <a:cs typeface="Times New Roman" pitchFamily="18" charset="0"/>
              </a:rPr>
              <a:t>(John1:29; 11:50,51; 1 Cor. </a:t>
            </a:r>
            <a:r>
              <a:rPr lang="en-US" sz="1600" dirty="0" smtClean="0">
                <a:solidFill>
                  <a:schemeClr val="bg1"/>
                </a:solidFill>
                <a:latin typeface="Times New Roman" pitchFamily="18" charset="0"/>
                <a:cs typeface="Times New Roman" pitchFamily="18" charset="0"/>
              </a:rPr>
              <a:t>5:8)</a:t>
            </a:r>
          </a:p>
          <a:p>
            <a:pPr marL="225425" lvl="2" indent="-231775" eaLnBrk="1" hangingPunct="1">
              <a:defRPr/>
            </a:pPr>
            <a:r>
              <a:rPr lang="en-US" sz="1600" dirty="0" smtClean="0">
                <a:solidFill>
                  <a:schemeClr val="bg1"/>
                </a:solidFill>
                <a:latin typeface="Times New Roman" pitchFamily="18" charset="0"/>
                <a:cs typeface="Times New Roman" pitchFamily="18" charset="0"/>
              </a:rPr>
              <a:t>Also on Monday</a:t>
            </a:r>
          </a:p>
          <a:p>
            <a:pPr marL="682625" lvl="3" indent="-231775" eaLnBrk="1" hangingPunct="1">
              <a:defRPr/>
            </a:pPr>
            <a:r>
              <a:rPr lang="en-US" sz="1600" dirty="0" smtClean="0">
                <a:solidFill>
                  <a:schemeClr val="bg1"/>
                </a:solidFill>
                <a:latin typeface="Times New Roman" pitchFamily="18" charset="0"/>
                <a:cs typeface="Times New Roman" pitchFamily="18" charset="0"/>
              </a:rPr>
              <a:t>Jesus cursed the fig tree that failed to produce fruit </a:t>
            </a:r>
          </a:p>
          <a:p>
            <a:pPr marL="682625" lvl="3" indent="-231775" eaLnBrk="1" hangingPunct="1">
              <a:defRPr/>
            </a:pPr>
            <a:r>
              <a:rPr lang="en-US" sz="1600" dirty="0" smtClean="0">
                <a:solidFill>
                  <a:schemeClr val="bg1"/>
                </a:solidFill>
                <a:latin typeface="Times New Roman" pitchFamily="18" charset="0"/>
                <a:cs typeface="Times New Roman" pitchFamily="18" charset="0"/>
              </a:rPr>
              <a:t>The 2</a:t>
            </a:r>
            <a:r>
              <a:rPr lang="en-US" sz="1600" baseline="30000" dirty="0" smtClean="0">
                <a:solidFill>
                  <a:schemeClr val="bg1"/>
                </a:solidFill>
                <a:latin typeface="Times New Roman" pitchFamily="18" charset="0"/>
                <a:cs typeface="Times New Roman" pitchFamily="18" charset="0"/>
              </a:rPr>
              <a:t>nd</a:t>
            </a:r>
            <a:r>
              <a:rPr lang="en-US" sz="1600" dirty="0" smtClean="0">
                <a:solidFill>
                  <a:schemeClr val="bg1"/>
                </a:solidFill>
                <a:latin typeface="Times New Roman" pitchFamily="18" charset="0"/>
                <a:cs typeface="Times New Roman" pitchFamily="18" charset="0"/>
              </a:rPr>
              <a:t> Temple cleansing that allowed access to the blind/lame and singing children (Mt. 21:12-17)</a:t>
            </a:r>
          </a:p>
          <a:p>
            <a:pPr marL="682625" lvl="3" indent="-231775" eaLnBrk="1" hangingPunct="1">
              <a:defRPr/>
            </a:pPr>
            <a:r>
              <a:rPr lang="en-US" sz="1600" dirty="0" smtClean="0">
                <a:solidFill>
                  <a:schemeClr val="bg1"/>
                </a:solidFill>
                <a:latin typeface="Times New Roman" pitchFamily="18" charset="0"/>
                <a:cs typeface="Times New Roman" pitchFamily="18" charset="0"/>
              </a:rPr>
              <a:t>Monday and Tuesday Jesus lingers around the Temple as if in anticipation of his bride</a:t>
            </a:r>
          </a:p>
          <a:p>
            <a:pPr marL="682625" lvl="3" indent="-231775" eaLnBrk="1" hangingPunct="1">
              <a:defRPr/>
            </a:pPr>
            <a:r>
              <a:rPr lang="en-US" sz="1600" dirty="0" smtClean="0">
                <a:solidFill>
                  <a:schemeClr val="bg1"/>
                </a:solidFill>
                <a:latin typeface="Times New Roman" pitchFamily="18" charset="0"/>
                <a:cs typeface="Times New Roman" pitchFamily="18" charset="0"/>
              </a:rPr>
              <a:t>That </a:t>
            </a:r>
            <a:r>
              <a:rPr lang="en-US" sz="1600" dirty="0">
                <a:solidFill>
                  <a:schemeClr val="bg1"/>
                </a:solidFill>
                <a:latin typeface="Times New Roman" pitchFamily="18" charset="0"/>
                <a:cs typeface="Times New Roman" pitchFamily="18" charset="0"/>
              </a:rPr>
              <a:t>same night, </a:t>
            </a:r>
            <a:r>
              <a:rPr lang="en-US" sz="1600" dirty="0" smtClean="0">
                <a:solidFill>
                  <a:schemeClr val="bg1"/>
                </a:solidFill>
                <a:latin typeface="Times New Roman" pitchFamily="18" charset="0"/>
                <a:cs typeface="Times New Roman" pitchFamily="18" charset="0"/>
              </a:rPr>
              <a:t>the </a:t>
            </a:r>
            <a:r>
              <a:rPr lang="en-US" sz="1600" dirty="0">
                <a:solidFill>
                  <a:schemeClr val="bg1"/>
                </a:solidFill>
                <a:latin typeface="Times New Roman" pitchFamily="18" charset="0"/>
                <a:cs typeface="Times New Roman" pitchFamily="18" charset="0"/>
              </a:rPr>
              <a:t>Sanhedrim (the traitorous groomsmen) was illegally summoned to condemn </a:t>
            </a:r>
            <a:r>
              <a:rPr lang="en-US" sz="1600" dirty="0" smtClean="0">
                <a:solidFill>
                  <a:schemeClr val="bg1"/>
                </a:solidFill>
                <a:latin typeface="Times New Roman" pitchFamily="18" charset="0"/>
                <a:cs typeface="Times New Roman" pitchFamily="18" charset="0"/>
              </a:rPr>
              <a:t>Jesus (their king, groom) </a:t>
            </a:r>
            <a:r>
              <a:rPr lang="en-US" sz="1600" dirty="0">
                <a:solidFill>
                  <a:schemeClr val="bg1"/>
                </a:solidFill>
                <a:latin typeface="Times New Roman" pitchFamily="18" charset="0"/>
                <a:cs typeface="Times New Roman" pitchFamily="18" charset="0"/>
              </a:rPr>
              <a:t>to death. </a:t>
            </a:r>
          </a:p>
          <a:p>
            <a:pPr marL="682625" lvl="3" indent="-231775" eaLnBrk="1" hangingPunct="1">
              <a:defRPr/>
            </a:pPr>
            <a:endParaRPr lang="en-US" sz="1600" dirty="0" smtClean="0">
              <a:solidFill>
                <a:schemeClr val="bg1"/>
              </a:solidFill>
              <a:latin typeface="Times New Roman" pitchFamily="18" charset="0"/>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
            <a:ext cx="9144000" cy="2331453"/>
          </a:xfrm>
          <a:prstGeom prst="rect">
            <a:avLst/>
          </a:prstGeom>
        </p:spPr>
      </p:pic>
      <p:sp>
        <p:nvSpPr>
          <p:cNvPr id="2" name="Rectangle 1"/>
          <p:cNvSpPr/>
          <p:nvPr/>
        </p:nvSpPr>
        <p:spPr>
          <a:xfrm>
            <a:off x="1981200" y="1981200"/>
            <a:ext cx="914400" cy="959853"/>
          </a:xfrm>
          <a:prstGeom prst="rect">
            <a:avLst/>
          </a:prstGeom>
          <a:solidFill>
            <a:srgbClr val="FF0000">
              <a:alpha val="0"/>
            </a:srgbClr>
          </a:solid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128588"/>
            <a:ext cx="9144000" cy="738188"/>
          </a:xfrm>
        </p:spPr>
        <p:txBody>
          <a:bodyPr/>
          <a:lstStyle/>
          <a:p>
            <a:r>
              <a:rPr lang="en-US" dirty="0" smtClean="0">
                <a:solidFill>
                  <a:schemeClr val="bg1"/>
                </a:solidFill>
                <a:latin typeface="Times New Roman" pitchFamily="18" charset="0"/>
                <a:cs typeface="Times New Roman" pitchFamily="18" charset="0"/>
              </a:rPr>
              <a:t>Ten Virgins awaiting the Bridegroom</a:t>
            </a:r>
          </a:p>
        </p:txBody>
      </p:sp>
      <p:sp>
        <p:nvSpPr>
          <p:cNvPr id="4" name="Content Placeholder 2"/>
          <p:cNvSpPr txBox="1">
            <a:spLocks/>
          </p:cNvSpPr>
          <p:nvPr/>
        </p:nvSpPr>
        <p:spPr bwMode="auto">
          <a:xfrm>
            <a:off x="0" y="2895600"/>
            <a:ext cx="9144000" cy="3916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231775" lvl="1" indent="-231775" eaLnBrk="1" hangingPunct="1">
              <a:defRPr/>
            </a:pPr>
            <a:r>
              <a:rPr lang="en-US" sz="2000" dirty="0" smtClean="0">
                <a:solidFill>
                  <a:schemeClr val="bg1"/>
                </a:solidFill>
                <a:latin typeface="Times New Roman" pitchFamily="18" charset="0"/>
                <a:cs typeface="Times New Roman" pitchFamily="18" charset="0"/>
              </a:rPr>
              <a:t>TUESDAY  (last day in public)</a:t>
            </a:r>
          </a:p>
          <a:p>
            <a:pPr marL="457200" lvl="2" eaLnBrk="1" hangingPunct="1">
              <a:defRPr/>
            </a:pPr>
            <a:r>
              <a:rPr lang="en-US" sz="2000" dirty="0">
                <a:solidFill>
                  <a:schemeClr val="bg1"/>
                </a:solidFill>
                <a:latin typeface="Times New Roman" pitchFamily="18" charset="0"/>
                <a:cs typeface="Times New Roman" pitchFamily="18" charset="0"/>
              </a:rPr>
              <a:t>Jesus tells a story about a Wedding Feast (Matt. 22:1-14)</a:t>
            </a:r>
          </a:p>
          <a:p>
            <a:pPr marL="911225" lvl="4" indent="-217488" eaLnBrk="1" hangingPunct="1">
              <a:defRPr/>
            </a:pPr>
            <a:r>
              <a:rPr lang="en-US" sz="1600" dirty="0">
                <a:solidFill>
                  <a:schemeClr val="bg1"/>
                </a:solidFill>
                <a:latin typeface="Times New Roman" pitchFamily="18" charset="0"/>
                <a:cs typeface="Times New Roman" pitchFamily="18" charset="0"/>
              </a:rPr>
              <a:t>invitations went unappreciated, so the riff raff </a:t>
            </a:r>
            <a:r>
              <a:rPr lang="en-US" sz="1600" dirty="0" smtClean="0">
                <a:solidFill>
                  <a:schemeClr val="bg1"/>
                </a:solidFill>
                <a:latin typeface="Times New Roman" pitchFamily="18" charset="0"/>
                <a:cs typeface="Times New Roman" pitchFamily="18" charset="0"/>
              </a:rPr>
              <a:t>welcomed </a:t>
            </a:r>
            <a:r>
              <a:rPr lang="en-US" sz="1600" dirty="0">
                <a:solidFill>
                  <a:schemeClr val="bg1"/>
                </a:solidFill>
                <a:latin typeface="Times New Roman" pitchFamily="18" charset="0"/>
                <a:cs typeface="Times New Roman" pitchFamily="18" charset="0"/>
              </a:rPr>
              <a:t>in their place</a:t>
            </a:r>
          </a:p>
          <a:p>
            <a:pPr marL="911225" lvl="4" indent="-217488" eaLnBrk="1" hangingPunct="1">
              <a:defRPr/>
            </a:pPr>
            <a:r>
              <a:rPr lang="en-US" sz="1600" dirty="0">
                <a:solidFill>
                  <a:schemeClr val="bg1"/>
                </a:solidFill>
                <a:latin typeface="Times New Roman" pitchFamily="18" charset="0"/>
                <a:cs typeface="Times New Roman" pitchFamily="18" charset="0"/>
              </a:rPr>
              <a:t>g</a:t>
            </a:r>
            <a:r>
              <a:rPr lang="en-US" sz="1600" dirty="0" smtClean="0">
                <a:solidFill>
                  <a:schemeClr val="bg1"/>
                </a:solidFill>
                <a:latin typeface="Times New Roman" pitchFamily="18" charset="0"/>
                <a:cs typeface="Times New Roman" pitchFamily="18" charset="0"/>
              </a:rPr>
              <a:t>room is rejected by his bride (she refuses to wear </a:t>
            </a:r>
            <a:r>
              <a:rPr lang="en-US" sz="1600" dirty="0">
                <a:solidFill>
                  <a:schemeClr val="bg1"/>
                </a:solidFill>
                <a:latin typeface="Times New Roman" pitchFamily="18" charset="0"/>
                <a:cs typeface="Times New Roman" pitchFamily="18" charset="0"/>
              </a:rPr>
              <a:t>the wedding dress he </a:t>
            </a:r>
            <a:r>
              <a:rPr lang="en-US" sz="1600" dirty="0" smtClean="0">
                <a:solidFill>
                  <a:schemeClr val="bg1"/>
                </a:solidFill>
                <a:latin typeface="Times New Roman" pitchFamily="18" charset="0"/>
                <a:cs typeface="Times New Roman" pitchFamily="18" charset="0"/>
              </a:rPr>
              <a:t>provided)</a:t>
            </a:r>
          </a:p>
          <a:p>
            <a:pPr marL="231775" lvl="1" indent="-231775" eaLnBrk="1" hangingPunct="1">
              <a:defRPr/>
            </a:pPr>
            <a:r>
              <a:rPr lang="en-US" sz="2000" dirty="0" smtClean="0">
                <a:solidFill>
                  <a:schemeClr val="bg1"/>
                </a:solidFill>
                <a:latin typeface="Times New Roman" pitchFamily="18" charset="0"/>
                <a:cs typeface="Times New Roman" pitchFamily="18" charset="0"/>
              </a:rPr>
              <a:t>NIGHT: Jesus observes preparations for a wedding taking place (Matt. 25:1ff)</a:t>
            </a:r>
          </a:p>
          <a:p>
            <a:pPr marL="457200" lvl="2" indent="-231775" eaLnBrk="1" hangingPunct="1">
              <a:defRPr/>
            </a:pPr>
            <a:r>
              <a:rPr lang="en-US" sz="2000" dirty="0" smtClean="0">
                <a:solidFill>
                  <a:schemeClr val="bg1"/>
                </a:solidFill>
                <a:latin typeface="Times New Roman" pitchFamily="18" charset="0"/>
                <a:cs typeface="Times New Roman" pitchFamily="18" charset="0"/>
              </a:rPr>
              <a:t>It </a:t>
            </a:r>
            <a:r>
              <a:rPr lang="en-US" sz="2000" dirty="0">
                <a:solidFill>
                  <a:schemeClr val="bg1"/>
                </a:solidFill>
                <a:latin typeface="Times New Roman" pitchFamily="18" charset="0"/>
                <a:cs typeface="Times New Roman" pitchFamily="18" charset="0"/>
              </a:rPr>
              <a:t>wasn’t unusual for the bridegroom to come unexpectedly to the brides </a:t>
            </a:r>
            <a:r>
              <a:rPr lang="en-US" sz="2000" dirty="0" smtClean="0">
                <a:solidFill>
                  <a:schemeClr val="bg1"/>
                </a:solidFill>
                <a:latin typeface="Times New Roman" pitchFamily="18" charset="0"/>
                <a:cs typeface="Times New Roman" pitchFamily="18" charset="0"/>
              </a:rPr>
              <a:t>house </a:t>
            </a:r>
          </a:p>
          <a:p>
            <a:pPr marL="914400" lvl="4" eaLnBrk="1" hangingPunct="1">
              <a:defRPr/>
            </a:pPr>
            <a:r>
              <a:rPr lang="en-US" sz="1600" dirty="0" smtClean="0">
                <a:solidFill>
                  <a:schemeClr val="bg1"/>
                </a:solidFill>
                <a:latin typeface="Times New Roman" pitchFamily="18" charset="0"/>
                <a:cs typeface="Times New Roman" pitchFamily="18" charset="0"/>
              </a:rPr>
              <a:t>sometimes </a:t>
            </a:r>
            <a:r>
              <a:rPr lang="en-US" sz="1600" dirty="0">
                <a:solidFill>
                  <a:schemeClr val="bg1"/>
                </a:solidFill>
                <a:latin typeface="Times New Roman" pitchFamily="18" charset="0"/>
                <a:cs typeface="Times New Roman" pitchFamily="18" charset="0"/>
              </a:rPr>
              <a:t>in the middle of the night, accompanied by </a:t>
            </a:r>
            <a:r>
              <a:rPr lang="en-US" sz="1600" dirty="0" smtClean="0">
                <a:solidFill>
                  <a:schemeClr val="bg1"/>
                </a:solidFill>
                <a:latin typeface="Times New Roman" pitchFamily="18" charset="0"/>
                <a:cs typeface="Times New Roman" pitchFamily="18" charset="0"/>
              </a:rPr>
              <a:t>friends </a:t>
            </a:r>
            <a:r>
              <a:rPr lang="en-US" sz="1600" dirty="0">
                <a:solidFill>
                  <a:schemeClr val="bg1"/>
                </a:solidFill>
                <a:latin typeface="Times New Roman" pitchFamily="18" charset="0"/>
                <a:cs typeface="Times New Roman" pitchFamily="18" charset="0"/>
              </a:rPr>
              <a:t>with </a:t>
            </a:r>
            <a:r>
              <a:rPr lang="en-US" sz="1600" dirty="0" smtClean="0">
                <a:solidFill>
                  <a:schemeClr val="bg1"/>
                </a:solidFill>
                <a:latin typeface="Times New Roman" pitchFamily="18" charset="0"/>
                <a:cs typeface="Times New Roman" pitchFamily="18" charset="0"/>
              </a:rPr>
              <a:t>tambourines, a band, </a:t>
            </a:r>
            <a:r>
              <a:rPr lang="en-US" sz="1600" dirty="0">
                <a:solidFill>
                  <a:schemeClr val="bg1"/>
                </a:solidFill>
                <a:latin typeface="Times New Roman" pitchFamily="18" charset="0"/>
                <a:cs typeface="Times New Roman" pitchFamily="18" charset="0"/>
              </a:rPr>
              <a:t>and </a:t>
            </a:r>
            <a:r>
              <a:rPr lang="en-US" sz="1600" dirty="0" smtClean="0">
                <a:solidFill>
                  <a:schemeClr val="bg1"/>
                </a:solidFill>
                <a:latin typeface="Times New Roman" pitchFamily="18" charset="0"/>
                <a:cs typeface="Times New Roman" pitchFamily="18" charset="0"/>
              </a:rPr>
              <a:t>herald’s </a:t>
            </a:r>
            <a:r>
              <a:rPr lang="en-US" sz="1600" dirty="0">
                <a:solidFill>
                  <a:schemeClr val="bg1"/>
                </a:solidFill>
                <a:latin typeface="Times New Roman" pitchFamily="18" charset="0"/>
                <a:cs typeface="Times New Roman" pitchFamily="18" charset="0"/>
              </a:rPr>
              <a:t>announcing “Behold! The bridegroom is coming.” </a:t>
            </a:r>
          </a:p>
          <a:p>
            <a:pPr marL="914400" lvl="5">
              <a:defRPr/>
            </a:pPr>
            <a:r>
              <a:rPr lang="en-US" sz="1600" dirty="0" smtClean="0">
                <a:solidFill>
                  <a:schemeClr val="bg1"/>
                </a:solidFill>
                <a:latin typeface="Times New Roman" pitchFamily="18" charset="0"/>
                <a:cs typeface="Times New Roman" pitchFamily="18" charset="0"/>
              </a:rPr>
              <a:t>the </a:t>
            </a:r>
            <a:r>
              <a:rPr lang="en-US" sz="1600" dirty="0">
                <a:solidFill>
                  <a:schemeClr val="bg1"/>
                </a:solidFill>
                <a:latin typeface="Times New Roman" pitchFamily="18" charset="0"/>
                <a:cs typeface="Times New Roman" pitchFamily="18" charset="0"/>
              </a:rPr>
              <a:t>delay </a:t>
            </a:r>
            <a:r>
              <a:rPr lang="en-US" sz="1600" dirty="0" smtClean="0">
                <a:solidFill>
                  <a:schemeClr val="bg1"/>
                </a:solidFill>
                <a:latin typeface="Times New Roman" pitchFamily="18" charset="0"/>
                <a:cs typeface="Times New Roman" pitchFamily="18" charset="0"/>
              </a:rPr>
              <a:t>in his arrival resulted in </a:t>
            </a:r>
            <a:r>
              <a:rPr lang="en-US" sz="1600" dirty="0">
                <a:solidFill>
                  <a:schemeClr val="bg1"/>
                </a:solidFill>
                <a:latin typeface="Times New Roman" pitchFamily="18" charset="0"/>
                <a:cs typeface="Times New Roman" pitchFamily="18" charset="0"/>
              </a:rPr>
              <a:t>half of the virgins </a:t>
            </a:r>
            <a:r>
              <a:rPr lang="en-US" sz="1600" dirty="0" smtClean="0">
                <a:solidFill>
                  <a:schemeClr val="bg1"/>
                </a:solidFill>
                <a:latin typeface="Times New Roman" pitchFamily="18" charset="0"/>
                <a:cs typeface="Times New Roman" pitchFamily="18" charset="0"/>
              </a:rPr>
              <a:t>not having </a:t>
            </a:r>
            <a:r>
              <a:rPr lang="en-US" sz="1600" dirty="0">
                <a:solidFill>
                  <a:schemeClr val="bg1"/>
                </a:solidFill>
                <a:latin typeface="Times New Roman" pitchFamily="18" charset="0"/>
                <a:cs typeface="Times New Roman" pitchFamily="18" charset="0"/>
              </a:rPr>
              <a:t>sufficient oil to meet </a:t>
            </a:r>
            <a:r>
              <a:rPr lang="en-US" sz="1600" dirty="0" smtClean="0">
                <a:solidFill>
                  <a:schemeClr val="bg1"/>
                </a:solidFill>
                <a:latin typeface="Times New Roman" pitchFamily="18" charset="0"/>
                <a:cs typeface="Times New Roman" pitchFamily="18" charset="0"/>
              </a:rPr>
              <a:t>him</a:t>
            </a:r>
            <a:endParaRPr lang="en-US" sz="1600" dirty="0">
              <a:solidFill>
                <a:schemeClr val="bg1"/>
              </a:solidFill>
              <a:latin typeface="Times New Roman" pitchFamily="18" charset="0"/>
              <a:cs typeface="Times New Roman" pitchFamily="18" charset="0"/>
            </a:endParaRPr>
          </a:p>
          <a:p>
            <a:pPr marL="742950" lvl="3" eaLnBrk="1" hangingPunct="1">
              <a:defRPr/>
            </a:pPr>
            <a:r>
              <a:rPr lang="en-US" sz="1800" dirty="0" smtClean="0">
                <a:solidFill>
                  <a:schemeClr val="bg1"/>
                </a:solidFill>
                <a:latin typeface="Times New Roman" pitchFamily="18" charset="0"/>
                <a:cs typeface="Times New Roman" pitchFamily="18" charset="0"/>
              </a:rPr>
              <a:t>Finally the heralds </a:t>
            </a:r>
            <a:r>
              <a:rPr lang="en-US" sz="1800" dirty="0">
                <a:solidFill>
                  <a:schemeClr val="bg1"/>
                </a:solidFill>
                <a:latin typeface="Times New Roman" pitchFamily="18" charset="0"/>
                <a:cs typeface="Times New Roman" pitchFamily="18" charset="0"/>
              </a:rPr>
              <a:t>and bridesmaids </a:t>
            </a:r>
            <a:r>
              <a:rPr lang="en-US" sz="1800" dirty="0" smtClean="0">
                <a:solidFill>
                  <a:schemeClr val="bg1"/>
                </a:solidFill>
                <a:latin typeface="Times New Roman" pitchFamily="18" charset="0"/>
                <a:cs typeface="Times New Roman" pitchFamily="18" charset="0"/>
              </a:rPr>
              <a:t>escort </a:t>
            </a:r>
            <a:r>
              <a:rPr lang="en-US" sz="1800" dirty="0">
                <a:solidFill>
                  <a:schemeClr val="bg1"/>
                </a:solidFill>
                <a:latin typeface="Times New Roman" pitchFamily="18" charset="0"/>
                <a:cs typeface="Times New Roman" pitchFamily="18" charset="0"/>
              </a:rPr>
              <a:t>the bride </a:t>
            </a:r>
            <a:r>
              <a:rPr lang="en-US" sz="1800" dirty="0" smtClean="0">
                <a:solidFill>
                  <a:schemeClr val="bg1"/>
                </a:solidFill>
                <a:latin typeface="Times New Roman" pitchFamily="18" charset="0"/>
                <a:cs typeface="Times New Roman" pitchFamily="18" charset="0"/>
              </a:rPr>
              <a:t>and her companions </a:t>
            </a:r>
            <a:r>
              <a:rPr lang="en-US" sz="1800" dirty="0">
                <a:solidFill>
                  <a:schemeClr val="bg1"/>
                </a:solidFill>
                <a:latin typeface="Times New Roman" pitchFamily="18" charset="0"/>
                <a:cs typeface="Times New Roman" pitchFamily="18" charset="0"/>
              </a:rPr>
              <a:t>to the grooms </a:t>
            </a:r>
            <a:r>
              <a:rPr lang="en-US" sz="1800" dirty="0" smtClean="0">
                <a:solidFill>
                  <a:schemeClr val="bg1"/>
                </a:solidFill>
                <a:latin typeface="Times New Roman" pitchFamily="18" charset="0"/>
                <a:cs typeface="Times New Roman" pitchFamily="18" charset="0"/>
              </a:rPr>
              <a:t>house</a:t>
            </a:r>
          </a:p>
          <a:p>
            <a:pPr marL="682625" lvl="3" indent="-217488">
              <a:defRPr/>
            </a:pPr>
            <a:r>
              <a:rPr lang="en-US" sz="1800" dirty="0" smtClean="0">
                <a:solidFill>
                  <a:schemeClr val="bg1"/>
                </a:solidFill>
                <a:latin typeface="Times New Roman" pitchFamily="18" charset="0"/>
                <a:cs typeface="Times New Roman" pitchFamily="18" charset="0"/>
              </a:rPr>
              <a:t>Jesus spends </a:t>
            </a:r>
            <a:r>
              <a:rPr lang="en-US" sz="1800" dirty="0">
                <a:solidFill>
                  <a:schemeClr val="bg1"/>
                </a:solidFill>
                <a:latin typeface="Times New Roman" pitchFamily="18" charset="0"/>
                <a:cs typeface="Times New Roman" pitchFamily="18" charset="0"/>
              </a:rPr>
              <a:t>the night </a:t>
            </a:r>
            <a:r>
              <a:rPr lang="en-US" sz="1800" dirty="0" smtClean="0">
                <a:solidFill>
                  <a:schemeClr val="bg1"/>
                </a:solidFill>
                <a:latin typeface="Times New Roman" pitchFamily="18" charset="0"/>
                <a:cs typeface="Times New Roman" pitchFamily="18" charset="0"/>
              </a:rPr>
              <a:t>grieving – his bride has rejected him! </a:t>
            </a:r>
            <a:r>
              <a:rPr lang="en-US" sz="1800" dirty="0">
                <a:solidFill>
                  <a:schemeClr val="bg1"/>
                </a:solidFill>
                <a:latin typeface="Times New Roman" pitchFamily="18" charset="0"/>
                <a:cs typeface="Times New Roman" pitchFamily="18" charset="0"/>
              </a:rPr>
              <a:t>(Matt. 23:37-39)</a:t>
            </a:r>
          </a:p>
          <a:p>
            <a:pPr marL="742950" lvl="3" eaLnBrk="1" hangingPunct="1">
              <a:defRPr/>
            </a:pPr>
            <a:endParaRPr lang="en-US" sz="1800" dirty="0">
              <a:solidFill>
                <a:schemeClr val="bg1"/>
              </a:solidFill>
              <a:latin typeface="Times New Roman" pitchFamily="18" charset="0"/>
              <a:cs typeface="Times New Roman" pitchFamily="18" charset="0"/>
            </a:endParaRPr>
          </a:p>
          <a:p>
            <a:pPr marL="465138" lvl="2" indent="-233363" eaLnBrk="1" hangingPunct="1">
              <a:defRPr/>
            </a:pPr>
            <a:endParaRPr lang="en-US" sz="1600" dirty="0" smtClean="0">
              <a:solidFill>
                <a:schemeClr val="bg1"/>
              </a:solidFill>
              <a:latin typeface="Times New Roman" pitchFamily="18" charset="0"/>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
            <a:ext cx="9144000" cy="2331453"/>
          </a:xfrm>
          <a:prstGeom prst="rect">
            <a:avLst/>
          </a:prstGeom>
        </p:spPr>
      </p:pic>
      <p:sp>
        <p:nvSpPr>
          <p:cNvPr id="2" name="Rectangle 1"/>
          <p:cNvSpPr/>
          <p:nvPr/>
        </p:nvSpPr>
        <p:spPr>
          <a:xfrm>
            <a:off x="2895600" y="1981199"/>
            <a:ext cx="914400" cy="959853"/>
          </a:xfrm>
          <a:prstGeom prst="rect">
            <a:avLst/>
          </a:prstGeom>
          <a:solidFill>
            <a:srgbClr val="FF0000">
              <a:alpha val="0"/>
            </a:srgbClr>
          </a:solid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827723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52400" y="274638"/>
            <a:ext cx="3581400" cy="1143000"/>
          </a:xfrm>
        </p:spPr>
        <p:txBody>
          <a:bodyPr/>
          <a:lstStyle/>
          <a:p>
            <a:r>
              <a:rPr lang="en-US" dirty="0" smtClean="0">
                <a:solidFill>
                  <a:schemeClr val="bg1"/>
                </a:solidFill>
                <a:latin typeface="Times New Roman" pitchFamily="18" charset="0"/>
                <a:cs typeface="Times New Roman" pitchFamily="18" charset="0"/>
              </a:rPr>
              <a:t>Rejected!</a:t>
            </a:r>
          </a:p>
        </p:txBody>
      </p:sp>
      <p:sp>
        <p:nvSpPr>
          <p:cNvPr id="19459" name="Content Placeholder 2"/>
          <p:cNvSpPr>
            <a:spLocks noGrp="1"/>
          </p:cNvSpPr>
          <p:nvPr>
            <p:ph idx="1"/>
          </p:nvPr>
        </p:nvSpPr>
        <p:spPr>
          <a:xfrm>
            <a:off x="3962400" y="152400"/>
            <a:ext cx="5181600" cy="6705600"/>
          </a:xfrm>
        </p:spPr>
        <p:txBody>
          <a:bodyPr/>
          <a:lstStyle/>
          <a:p>
            <a:pPr marL="0" indent="0">
              <a:buFontTx/>
              <a:buNone/>
            </a:pPr>
            <a:r>
              <a:rPr lang="en-US" sz="3000" smtClean="0">
                <a:solidFill>
                  <a:schemeClr val="bg1"/>
                </a:solidFill>
                <a:latin typeface="Times New Roman" pitchFamily="18" charset="0"/>
                <a:cs typeface="Times New Roman" pitchFamily="18" charset="0"/>
              </a:rPr>
              <a:t>“O Jerusalem, Jerusalem, [thou] that killest the prophets, and stonest them which are sent unto thee, how often would I have gathered thy children together, even as a hen gathereth her chickens under [her] wings, and ye would not! Behold, your house is left unto you desolate. For I say unto you, Ye shall not see me henceforth, till ye shall say, Blessed [is] he that cometh in the name of the Lord.” Matt. 23:37-39</a:t>
            </a:r>
          </a:p>
        </p:txBody>
      </p:sp>
      <p:pic>
        <p:nvPicPr>
          <p:cNvPr id="1946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3988" y="1676400"/>
            <a:ext cx="3656012"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495800" y="76200"/>
            <a:ext cx="4495800" cy="1143000"/>
          </a:xfrm>
        </p:spPr>
        <p:txBody>
          <a:bodyPr/>
          <a:lstStyle/>
          <a:p>
            <a:r>
              <a:rPr lang="en-US" smtClean="0">
                <a:solidFill>
                  <a:schemeClr val="bg1"/>
                </a:solidFill>
                <a:latin typeface="Times New Roman" pitchFamily="18" charset="0"/>
                <a:cs typeface="Times New Roman" pitchFamily="18" charset="0"/>
              </a:rPr>
              <a:t>Rejected!</a:t>
            </a:r>
          </a:p>
        </p:txBody>
      </p:sp>
      <p:sp>
        <p:nvSpPr>
          <p:cNvPr id="20483" name="Content Placeholder 2"/>
          <p:cNvSpPr>
            <a:spLocks noGrp="1"/>
          </p:cNvSpPr>
          <p:nvPr>
            <p:ph idx="1"/>
          </p:nvPr>
        </p:nvSpPr>
        <p:spPr>
          <a:xfrm>
            <a:off x="228600" y="152400"/>
            <a:ext cx="4114800" cy="6553200"/>
          </a:xfrm>
        </p:spPr>
        <p:txBody>
          <a:bodyPr/>
          <a:lstStyle/>
          <a:p>
            <a:pPr marL="0" indent="0">
              <a:buFontTx/>
              <a:buNone/>
            </a:pPr>
            <a:r>
              <a:rPr lang="en-US" sz="3000" smtClean="0">
                <a:solidFill>
                  <a:schemeClr val="bg1"/>
                </a:solidFill>
                <a:latin typeface="Times New Roman" pitchFamily="18" charset="0"/>
                <a:cs typeface="Times New Roman" pitchFamily="18" charset="0"/>
              </a:rPr>
              <a:t>“He is despised and rejected of men; a man of sorrows, and acquainted with grief: and we hid as it were [our] faces from him; he was despised, and we esteemed him not. Surely he hath borne our griefs, and carried our sorrows: yet we did esteem him stricken, smitten of God, and afflicted.” Isa. 53:3,4</a:t>
            </a:r>
          </a:p>
        </p:txBody>
      </p:sp>
      <p:pic>
        <p:nvPicPr>
          <p:cNvPr id="2048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524000"/>
            <a:ext cx="3770313"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0" y="0"/>
            <a:ext cx="9144000" cy="738188"/>
          </a:xfrm>
        </p:spPr>
        <p:txBody>
          <a:bodyPr/>
          <a:lstStyle/>
          <a:p>
            <a:r>
              <a:rPr lang="en-US" dirty="0" smtClean="0">
                <a:solidFill>
                  <a:schemeClr val="bg1"/>
                </a:solidFill>
                <a:latin typeface="Times New Roman" pitchFamily="18" charset="0"/>
                <a:cs typeface="Times New Roman" pitchFamily="18" charset="0"/>
              </a:rPr>
              <a:t>Dinner with his Groomsmen</a:t>
            </a:r>
          </a:p>
        </p:txBody>
      </p:sp>
      <p:sp>
        <p:nvSpPr>
          <p:cNvPr id="20485" name="Content Placeholder 6"/>
          <p:cNvSpPr>
            <a:spLocks noGrp="1"/>
          </p:cNvSpPr>
          <p:nvPr>
            <p:ph idx="1"/>
          </p:nvPr>
        </p:nvSpPr>
        <p:spPr>
          <a:xfrm>
            <a:off x="0" y="3048000"/>
            <a:ext cx="8991600" cy="3810000"/>
          </a:xfrm>
        </p:spPr>
        <p:txBody>
          <a:bodyPr/>
          <a:lstStyle/>
          <a:p>
            <a:pPr>
              <a:defRPr/>
            </a:pPr>
            <a:r>
              <a:rPr lang="en-US" sz="2200" dirty="0" smtClean="0">
                <a:solidFill>
                  <a:schemeClr val="bg1"/>
                </a:solidFill>
                <a:latin typeface="Times New Roman" pitchFamily="18" charset="0"/>
                <a:cs typeface="Times New Roman" pitchFamily="18" charset="0"/>
              </a:rPr>
              <a:t>WEDNESDAY - THURSDAY – Wedding day (Passover)</a:t>
            </a:r>
          </a:p>
          <a:p>
            <a:pPr marL="457200" lvl="1" indent="-228600">
              <a:defRPr/>
            </a:pPr>
            <a:r>
              <a:rPr lang="en-US" sz="1800" u="sng" dirty="0">
                <a:solidFill>
                  <a:schemeClr val="bg1"/>
                </a:solidFill>
                <a:latin typeface="Times New Roman" pitchFamily="18" charset="0"/>
                <a:cs typeface="Times New Roman" pitchFamily="18" charset="0"/>
              </a:rPr>
              <a:t>Marriages</a:t>
            </a:r>
            <a:r>
              <a:rPr lang="en-US" sz="1800" dirty="0">
                <a:solidFill>
                  <a:schemeClr val="bg1"/>
                </a:solidFill>
                <a:latin typeface="Times New Roman" pitchFamily="18" charset="0"/>
                <a:cs typeface="Times New Roman" pitchFamily="18" charset="0"/>
              </a:rPr>
              <a:t> were commonly celebrated on Wednesdays.</a:t>
            </a:r>
          </a:p>
          <a:p>
            <a:pPr marL="857250" lvl="2">
              <a:defRPr/>
            </a:pPr>
            <a:r>
              <a:rPr lang="en-US" sz="1400" dirty="0">
                <a:solidFill>
                  <a:schemeClr val="bg1"/>
                </a:solidFill>
                <a:latin typeface="Times New Roman" pitchFamily="18" charset="0"/>
                <a:cs typeface="Times New Roman" pitchFamily="18" charset="0"/>
              </a:rPr>
              <a:t>Every Thursday, the Sanhedrim sat, allowing for the husband, if he had a charge to prefer against the chastity of his bride, to make immediate complaint, and secure a bill of divorcement.  </a:t>
            </a:r>
            <a:endParaRPr lang="en-US" sz="1400" dirty="0" smtClean="0">
              <a:solidFill>
                <a:schemeClr val="bg1"/>
              </a:solidFill>
              <a:latin typeface="Times New Roman" pitchFamily="18" charset="0"/>
              <a:cs typeface="Times New Roman" pitchFamily="18" charset="0"/>
            </a:endParaRPr>
          </a:p>
          <a:p>
            <a:pPr marL="857250" lvl="2">
              <a:defRPr/>
            </a:pPr>
            <a:r>
              <a:rPr lang="en-US" sz="1400" dirty="0" smtClean="0">
                <a:solidFill>
                  <a:schemeClr val="bg1"/>
                </a:solidFill>
                <a:latin typeface="Times New Roman" pitchFamily="18" charset="0"/>
                <a:cs typeface="Times New Roman" pitchFamily="18" charset="0"/>
              </a:rPr>
              <a:t>While all Jerusalem was preparing for the </a:t>
            </a:r>
            <a:r>
              <a:rPr lang="en-US" sz="1400" dirty="0">
                <a:solidFill>
                  <a:schemeClr val="bg1"/>
                </a:solidFill>
                <a:latin typeface="Times New Roman" pitchFamily="18" charset="0"/>
                <a:cs typeface="Times New Roman" pitchFamily="18" charset="0"/>
              </a:rPr>
              <a:t>P</a:t>
            </a:r>
            <a:r>
              <a:rPr lang="en-US" sz="1400" dirty="0" smtClean="0">
                <a:solidFill>
                  <a:schemeClr val="bg1"/>
                </a:solidFill>
                <a:latin typeface="Times New Roman" pitchFamily="18" charset="0"/>
                <a:cs typeface="Times New Roman" pitchFamily="18" charset="0"/>
              </a:rPr>
              <a:t>assover, Judas is bargaining with the Priests to betray Jesus </a:t>
            </a:r>
            <a:endParaRPr lang="en-US" sz="1400" dirty="0">
              <a:solidFill>
                <a:schemeClr val="bg1"/>
              </a:solidFill>
              <a:latin typeface="Times New Roman" pitchFamily="18" charset="0"/>
              <a:cs typeface="Times New Roman" pitchFamily="18" charset="0"/>
            </a:endParaRPr>
          </a:p>
          <a:p>
            <a:pPr marL="457200" lvl="1" indent="-228600">
              <a:defRPr/>
            </a:pPr>
            <a:r>
              <a:rPr lang="en-US" sz="1800" dirty="0" smtClean="0">
                <a:solidFill>
                  <a:schemeClr val="bg1"/>
                </a:solidFill>
                <a:latin typeface="Times New Roman" pitchFamily="18" charset="0"/>
                <a:cs typeface="Times New Roman" pitchFamily="18" charset="0"/>
              </a:rPr>
              <a:t>Thursday </a:t>
            </a:r>
            <a:r>
              <a:rPr lang="en-US" sz="1800" dirty="0">
                <a:solidFill>
                  <a:schemeClr val="bg1"/>
                </a:solidFill>
                <a:latin typeface="Times New Roman" pitchFamily="18" charset="0"/>
                <a:cs typeface="Times New Roman" pitchFamily="18" charset="0"/>
              </a:rPr>
              <a:t>aft. the </a:t>
            </a:r>
            <a:r>
              <a:rPr lang="en-US" sz="1800" u="sng" dirty="0">
                <a:solidFill>
                  <a:schemeClr val="bg1"/>
                </a:solidFill>
                <a:latin typeface="Times New Roman" pitchFamily="18" charset="0"/>
                <a:cs typeface="Times New Roman" pitchFamily="18" charset="0"/>
              </a:rPr>
              <a:t>Passover lambs were slain </a:t>
            </a:r>
            <a:r>
              <a:rPr lang="en-US" sz="1800" dirty="0">
                <a:solidFill>
                  <a:schemeClr val="bg1"/>
                </a:solidFill>
                <a:latin typeface="Times New Roman" pitchFamily="18" charset="0"/>
                <a:cs typeface="Times New Roman" pitchFamily="18" charset="0"/>
              </a:rPr>
              <a:t>(between the sun’s first decline and final disappearance) and then eaten in the early </a:t>
            </a:r>
            <a:r>
              <a:rPr lang="en-US" sz="1800" dirty="0" smtClean="0">
                <a:solidFill>
                  <a:schemeClr val="bg1"/>
                </a:solidFill>
                <a:latin typeface="Times New Roman" pitchFamily="18" charset="0"/>
                <a:cs typeface="Times New Roman" pitchFamily="18" charset="0"/>
              </a:rPr>
              <a:t>evening</a:t>
            </a:r>
          </a:p>
          <a:p>
            <a:pPr marL="857250" lvl="2">
              <a:defRPr/>
            </a:pPr>
            <a:r>
              <a:rPr lang="en-US" sz="1400" dirty="0" smtClean="0">
                <a:solidFill>
                  <a:schemeClr val="bg1"/>
                </a:solidFill>
                <a:latin typeface="Times New Roman" pitchFamily="18" charset="0"/>
                <a:cs typeface="Times New Roman" pitchFamily="18" charset="0"/>
              </a:rPr>
              <a:t>Thursday </a:t>
            </a:r>
            <a:r>
              <a:rPr lang="en-US" sz="1400" dirty="0">
                <a:solidFill>
                  <a:schemeClr val="bg1"/>
                </a:solidFill>
                <a:latin typeface="Times New Roman" pitchFamily="18" charset="0"/>
                <a:cs typeface="Times New Roman" pitchFamily="18" charset="0"/>
              </a:rPr>
              <a:t>eve. Jesus spent with his disciples eating </a:t>
            </a:r>
            <a:r>
              <a:rPr lang="en-US" sz="1400" dirty="0" smtClean="0">
                <a:solidFill>
                  <a:schemeClr val="bg1"/>
                </a:solidFill>
                <a:latin typeface="Times New Roman" pitchFamily="18" charset="0"/>
                <a:cs typeface="Times New Roman" pitchFamily="18" charset="0"/>
              </a:rPr>
              <a:t>his first and only Passover with them saying ‘With desire have I desired to eat this Paschal with you before I suffer.’ and ‘I say unto you, I will not eat any more thereof,</a:t>
            </a:r>
            <a:r>
              <a:rPr lang="en-US" sz="1400" baseline="30000" dirty="0" smtClean="0">
                <a:solidFill>
                  <a:schemeClr val="bg1"/>
                </a:solidFill>
                <a:latin typeface="Times New Roman" pitchFamily="18" charset="0"/>
                <a:cs typeface="Times New Roman" pitchFamily="18" charset="0"/>
              </a:rPr>
              <a:t> </a:t>
            </a:r>
            <a:r>
              <a:rPr lang="en-US" sz="1400" dirty="0" smtClean="0">
                <a:solidFill>
                  <a:schemeClr val="bg1"/>
                </a:solidFill>
                <a:latin typeface="Times New Roman" pitchFamily="18" charset="0"/>
                <a:cs typeface="Times New Roman" pitchFamily="18" charset="0"/>
              </a:rPr>
              <a:t>until it be fulfilled in the Kingdom of God.’ </a:t>
            </a:r>
            <a:endParaRPr lang="en-US" sz="1400" dirty="0">
              <a:solidFill>
                <a:schemeClr val="bg1"/>
              </a:solidFill>
              <a:latin typeface="Times New Roman" pitchFamily="18" charset="0"/>
              <a:cs typeface="Times New Roman" pitchFamily="18" charset="0"/>
            </a:endParaRPr>
          </a:p>
          <a:p>
            <a:pPr marL="457200" lvl="1" indent="-228600">
              <a:defRPr/>
            </a:pPr>
            <a:r>
              <a:rPr lang="en-US" sz="1800" dirty="0" smtClean="0">
                <a:solidFill>
                  <a:schemeClr val="bg1"/>
                </a:solidFill>
                <a:latin typeface="Times New Roman" pitchFamily="18" charset="0"/>
                <a:cs typeface="Times New Roman" pitchFamily="18" charset="0"/>
              </a:rPr>
              <a:t>Thursday night began the </a:t>
            </a:r>
            <a:r>
              <a:rPr lang="en-US" sz="1800" u="sng" dirty="0" smtClean="0">
                <a:solidFill>
                  <a:schemeClr val="bg1"/>
                </a:solidFill>
                <a:latin typeface="Times New Roman" pitchFamily="18" charset="0"/>
                <a:cs typeface="Times New Roman" pitchFamily="18" charset="0"/>
              </a:rPr>
              <a:t>removal of all leaven </a:t>
            </a:r>
            <a:r>
              <a:rPr lang="en-US" sz="1800" dirty="0" smtClean="0">
                <a:solidFill>
                  <a:schemeClr val="bg1"/>
                </a:solidFill>
                <a:latin typeface="Times New Roman" pitchFamily="18" charset="0"/>
                <a:cs typeface="Times New Roman" pitchFamily="18" charset="0"/>
              </a:rPr>
              <a:t>from the house. All of it must be removed by noon Friday. </a:t>
            </a:r>
          </a:p>
          <a:p>
            <a:pPr marL="857250" lvl="2">
              <a:defRPr/>
            </a:pPr>
            <a:r>
              <a:rPr lang="en-US" sz="1400" dirty="0" smtClean="0">
                <a:solidFill>
                  <a:schemeClr val="bg1"/>
                </a:solidFill>
                <a:latin typeface="Times New Roman" pitchFamily="18" charset="0"/>
                <a:cs typeface="Times New Roman" pitchFamily="18" charset="0"/>
              </a:rPr>
              <a:t>Jesus needed to pray with his disciples, they slept.  Late that night he was formerly betrayed by Judas, denied by his disciples, incarcerated and tried before the Sanhedrin throughout the rest of the night.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85800"/>
            <a:ext cx="9144000" cy="2331453"/>
          </a:xfrm>
          <a:prstGeom prst="rect">
            <a:avLst/>
          </a:prstGeom>
        </p:spPr>
      </p:pic>
      <p:sp>
        <p:nvSpPr>
          <p:cNvPr id="2" name="Rectangle 1"/>
          <p:cNvSpPr/>
          <p:nvPr/>
        </p:nvSpPr>
        <p:spPr>
          <a:xfrm>
            <a:off x="3810000" y="2057400"/>
            <a:ext cx="1828800" cy="959853"/>
          </a:xfrm>
          <a:prstGeom prst="rect">
            <a:avLst/>
          </a:prstGeom>
          <a:solidFill>
            <a:schemeClr val="accent1">
              <a:alpha val="1000"/>
            </a:schemeClr>
          </a:solid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48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48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48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48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0" y="0"/>
            <a:ext cx="9144000" cy="738188"/>
          </a:xfrm>
        </p:spPr>
        <p:txBody>
          <a:bodyPr/>
          <a:lstStyle/>
          <a:p>
            <a:r>
              <a:rPr lang="en-US" dirty="0" smtClean="0">
                <a:solidFill>
                  <a:schemeClr val="bg1"/>
                </a:solidFill>
                <a:latin typeface="Times New Roman" pitchFamily="18" charset="0"/>
                <a:cs typeface="Times New Roman" pitchFamily="18" charset="0"/>
              </a:rPr>
              <a:t>Dowry Paid</a:t>
            </a:r>
          </a:p>
        </p:txBody>
      </p:sp>
      <p:sp>
        <p:nvSpPr>
          <p:cNvPr id="21509" name="Content Placeholder 6"/>
          <p:cNvSpPr>
            <a:spLocks noGrp="1"/>
          </p:cNvSpPr>
          <p:nvPr>
            <p:ph idx="1"/>
          </p:nvPr>
        </p:nvSpPr>
        <p:spPr>
          <a:xfrm>
            <a:off x="-152400" y="3048000"/>
            <a:ext cx="9220200" cy="3810000"/>
          </a:xfrm>
        </p:spPr>
        <p:txBody>
          <a:bodyPr/>
          <a:lstStyle/>
          <a:p>
            <a:pPr marL="0" indent="0">
              <a:buNone/>
              <a:defRPr/>
            </a:pPr>
            <a:r>
              <a:rPr lang="en-US" sz="2200" dirty="0" smtClean="0">
                <a:solidFill>
                  <a:schemeClr val="bg1"/>
                </a:solidFill>
                <a:latin typeface="Times New Roman" pitchFamily="18" charset="0"/>
                <a:cs typeface="Times New Roman" pitchFamily="18" charset="0"/>
              </a:rPr>
              <a:t> FRIDAY – the Trial, Crucifixion, Death of Jesus</a:t>
            </a:r>
          </a:p>
          <a:p>
            <a:pPr marL="457200" lvl="1" indent="-228600">
              <a:spcBef>
                <a:spcPts val="0"/>
              </a:spcBef>
              <a:defRPr/>
            </a:pPr>
            <a:r>
              <a:rPr lang="en-US" sz="2000" dirty="0">
                <a:solidFill>
                  <a:schemeClr val="bg1"/>
                </a:solidFill>
                <a:latin typeface="Times New Roman" pitchFamily="18" charset="0"/>
                <a:cs typeface="Times New Roman" pitchFamily="18" charset="0"/>
              </a:rPr>
              <a:t>M</a:t>
            </a:r>
            <a:r>
              <a:rPr lang="en-US" sz="2000" dirty="0" smtClean="0">
                <a:solidFill>
                  <a:schemeClr val="bg1"/>
                </a:solidFill>
                <a:latin typeface="Times New Roman" pitchFamily="18" charset="0"/>
                <a:cs typeface="Times New Roman" pitchFamily="18" charset="0"/>
              </a:rPr>
              <a:t>orning</a:t>
            </a:r>
          </a:p>
          <a:p>
            <a:pPr marL="685800" lvl="2">
              <a:defRPr/>
            </a:pPr>
            <a:r>
              <a:rPr lang="en-US" sz="1600" dirty="0" smtClean="0">
                <a:solidFill>
                  <a:schemeClr val="bg1"/>
                </a:solidFill>
                <a:latin typeface="Times New Roman" pitchFamily="18" charset="0"/>
                <a:cs typeface="Times New Roman" pitchFamily="18" charset="0"/>
              </a:rPr>
              <a:t>Jesus is tried again before the Sanhedrin</a:t>
            </a:r>
          </a:p>
          <a:p>
            <a:pPr marL="685800" lvl="2">
              <a:defRPr/>
            </a:pPr>
            <a:r>
              <a:rPr lang="en-US" sz="1600" dirty="0" smtClean="0">
                <a:solidFill>
                  <a:schemeClr val="bg1"/>
                </a:solidFill>
                <a:latin typeface="Times New Roman" pitchFamily="18" charset="0"/>
                <a:cs typeface="Times New Roman" pitchFamily="18" charset="0"/>
              </a:rPr>
              <a:t>Judas’ confession &amp; suicide</a:t>
            </a:r>
          </a:p>
          <a:p>
            <a:pPr marL="685800" lvl="2">
              <a:defRPr/>
            </a:pPr>
            <a:r>
              <a:rPr lang="en-US" sz="1600" dirty="0" smtClean="0">
                <a:solidFill>
                  <a:schemeClr val="bg1"/>
                </a:solidFill>
                <a:latin typeface="Times New Roman" pitchFamily="18" charset="0"/>
                <a:cs typeface="Times New Roman" pitchFamily="18" charset="0"/>
              </a:rPr>
              <a:t>Jesus is tried before Pilate/Herod/Pilate – beaten, crown of thorns, scourged, forced to carry his cross. </a:t>
            </a:r>
            <a:endParaRPr lang="en-US" sz="1400" dirty="0" smtClean="0">
              <a:solidFill>
                <a:schemeClr val="bg1"/>
              </a:solidFill>
              <a:latin typeface="Times New Roman" pitchFamily="18" charset="0"/>
              <a:cs typeface="Times New Roman" pitchFamily="18" charset="0"/>
            </a:endParaRPr>
          </a:p>
          <a:p>
            <a:pPr marL="461963" lvl="1">
              <a:defRPr/>
            </a:pPr>
            <a:r>
              <a:rPr lang="en-US" sz="2000" dirty="0">
                <a:solidFill>
                  <a:schemeClr val="bg1"/>
                </a:solidFill>
                <a:latin typeface="Times New Roman" pitchFamily="18" charset="0"/>
                <a:cs typeface="Times New Roman" pitchFamily="18" charset="0"/>
              </a:rPr>
              <a:t>M</a:t>
            </a:r>
            <a:r>
              <a:rPr lang="en-US" sz="2000" dirty="0" smtClean="0">
                <a:solidFill>
                  <a:schemeClr val="bg1"/>
                </a:solidFill>
                <a:latin typeface="Times New Roman" pitchFamily="18" charset="0"/>
                <a:cs typeface="Times New Roman" pitchFamily="18" charset="0"/>
              </a:rPr>
              <a:t>idday into afternoon</a:t>
            </a:r>
          </a:p>
          <a:p>
            <a:pPr marL="684213" lvl="2">
              <a:defRPr/>
            </a:pPr>
            <a:r>
              <a:rPr lang="en-US" sz="1800" dirty="0" smtClean="0">
                <a:solidFill>
                  <a:schemeClr val="bg1"/>
                </a:solidFill>
                <a:latin typeface="Times New Roman" pitchFamily="18" charset="0"/>
                <a:cs typeface="Times New Roman" pitchFamily="18" charset="0"/>
              </a:rPr>
              <a:t>Leaven (motivation of life) removed from the home (Lev. 16:33, 30; Dan. 8:14) by noon</a:t>
            </a:r>
          </a:p>
          <a:p>
            <a:pPr marL="682625" lvl="2" indent="-217488">
              <a:defRPr/>
            </a:pPr>
            <a:r>
              <a:rPr lang="en-US" sz="1800" dirty="0" smtClean="0">
                <a:solidFill>
                  <a:schemeClr val="bg1"/>
                </a:solidFill>
                <a:latin typeface="Times New Roman" pitchFamily="18" charset="0"/>
                <a:cs typeface="Times New Roman" pitchFamily="18" charset="0"/>
              </a:rPr>
              <a:t>Paschal lambs (&amp; Jesus) slain; God departed from the Temple (veil torn - top to bottom) </a:t>
            </a:r>
          </a:p>
          <a:p>
            <a:pPr marL="1139825" lvl="3" indent="-217488">
              <a:defRPr/>
            </a:pPr>
            <a:r>
              <a:rPr lang="en-US" sz="1400" dirty="0" smtClean="0">
                <a:solidFill>
                  <a:schemeClr val="bg1"/>
                </a:solidFill>
                <a:latin typeface="Times New Roman" pitchFamily="18" charset="0"/>
                <a:cs typeface="Times New Roman" pitchFamily="18" charset="0"/>
              </a:rPr>
              <a:t>Passover meal eaten/graves are opened (Matt. 27:52)…</a:t>
            </a:r>
          </a:p>
          <a:p>
            <a:pPr marL="682625" lvl="2" indent="-217488">
              <a:defRPr/>
            </a:pPr>
            <a:r>
              <a:rPr lang="en-US" sz="1800" dirty="0" smtClean="0">
                <a:solidFill>
                  <a:schemeClr val="bg1"/>
                </a:solidFill>
                <a:latin typeface="Times New Roman" pitchFamily="18" charset="0"/>
                <a:cs typeface="Times New Roman" pitchFamily="18" charset="0"/>
              </a:rPr>
              <a:t>Jesus is put in Joseph of </a:t>
            </a:r>
            <a:r>
              <a:rPr lang="en-US" sz="1800" dirty="0" err="1" smtClean="0">
                <a:solidFill>
                  <a:schemeClr val="bg1"/>
                </a:solidFill>
                <a:latin typeface="Times New Roman" pitchFamily="18" charset="0"/>
                <a:cs typeface="Times New Roman" pitchFamily="18" charset="0"/>
              </a:rPr>
              <a:t>Arimathaea’s</a:t>
            </a:r>
            <a:r>
              <a:rPr lang="en-US" sz="1800" dirty="0" smtClean="0">
                <a:solidFill>
                  <a:schemeClr val="bg1"/>
                </a:solidFill>
                <a:latin typeface="Times New Roman" pitchFamily="18" charset="0"/>
                <a:cs typeface="Times New Roman" pitchFamily="18" charset="0"/>
              </a:rPr>
              <a:t> tomb just before sunset </a:t>
            </a:r>
          </a:p>
          <a:p>
            <a:pPr marL="682625" lvl="2" indent="-217488">
              <a:defRPr/>
            </a:pPr>
            <a:r>
              <a:rPr lang="en-US" sz="1800" dirty="0" smtClean="0">
                <a:solidFill>
                  <a:schemeClr val="bg1"/>
                </a:solidFill>
                <a:latin typeface="Times New Roman" pitchFamily="18" charset="0"/>
                <a:cs typeface="Times New Roman" pitchFamily="18" charset="0"/>
              </a:rPr>
              <a:t>The </a:t>
            </a:r>
            <a:r>
              <a:rPr lang="en-US" sz="1800" dirty="0">
                <a:solidFill>
                  <a:schemeClr val="bg1"/>
                </a:solidFill>
                <a:latin typeface="Times New Roman" pitchFamily="18" charset="0"/>
                <a:cs typeface="Times New Roman" pitchFamily="18" charset="0"/>
              </a:rPr>
              <a:t>dowry (</a:t>
            </a:r>
            <a:r>
              <a:rPr lang="en-US" sz="1800" i="1" dirty="0" err="1">
                <a:solidFill>
                  <a:schemeClr val="bg1"/>
                </a:solidFill>
                <a:latin typeface="Times New Roman" pitchFamily="18" charset="0"/>
                <a:cs typeface="Times New Roman" pitchFamily="18" charset="0"/>
              </a:rPr>
              <a:t>Mohar</a:t>
            </a:r>
            <a:r>
              <a:rPr lang="en-US" sz="1800" dirty="0">
                <a:solidFill>
                  <a:schemeClr val="bg1"/>
                </a:solidFill>
                <a:latin typeface="Times New Roman" pitchFamily="18" charset="0"/>
                <a:cs typeface="Times New Roman" pitchFamily="18" charset="0"/>
              </a:rPr>
              <a:t>) for his bride is paid (acceptance meant she was legally his</a:t>
            </a:r>
            <a:r>
              <a:rPr lang="en-US" sz="1800" dirty="0" smtClean="0">
                <a:solidFill>
                  <a:schemeClr val="bg1"/>
                </a:solidFill>
                <a:latin typeface="Times New Roman" pitchFamily="18" charset="0"/>
                <a:cs typeface="Times New Roman" pitchFamily="18" charset="0"/>
              </a:rPr>
              <a:t>)</a:t>
            </a:r>
          </a:p>
          <a:p>
            <a:pPr marL="1139825" lvl="3" indent="-217488">
              <a:defRPr/>
            </a:pPr>
            <a:r>
              <a:rPr lang="en-US" sz="1400" dirty="0" smtClean="0">
                <a:solidFill>
                  <a:schemeClr val="bg1"/>
                </a:solidFill>
                <a:latin typeface="Times New Roman" pitchFamily="18" charset="0"/>
                <a:cs typeface="Times New Roman" pitchFamily="18" charset="0"/>
              </a:rPr>
              <a:t>But where is the bride?</a:t>
            </a:r>
            <a:endParaRPr lang="en-US" sz="1400" dirty="0">
              <a:solidFill>
                <a:schemeClr val="bg1"/>
              </a:solidFill>
              <a:latin typeface="Times New Roman" pitchFamily="18" charset="0"/>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85800"/>
            <a:ext cx="9144000" cy="2331453"/>
          </a:xfrm>
          <a:prstGeom prst="rect">
            <a:avLst/>
          </a:prstGeom>
        </p:spPr>
      </p:pic>
      <p:sp>
        <p:nvSpPr>
          <p:cNvPr id="2" name="Rectangle 1"/>
          <p:cNvSpPr/>
          <p:nvPr/>
        </p:nvSpPr>
        <p:spPr>
          <a:xfrm>
            <a:off x="5638800" y="2057400"/>
            <a:ext cx="914400" cy="914400"/>
          </a:xfrm>
          <a:prstGeom prst="rect">
            <a:avLst/>
          </a:prstGeom>
          <a:solidFill>
            <a:schemeClr val="accent1">
              <a:alpha val="1000"/>
            </a:schemeClr>
          </a:solid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50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0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509">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509">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1509">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1509">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1509">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1509">
                                            <p:txEl>
                                              <p:pRg st="10" end="1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150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76200" y="76200"/>
            <a:ext cx="3465513" cy="792163"/>
          </a:xfrm>
        </p:spPr>
        <p:txBody>
          <a:bodyPr/>
          <a:lstStyle/>
          <a:p>
            <a:pPr eaLnBrk="1" hangingPunct="1"/>
            <a:r>
              <a:rPr lang="en-US" dirty="0" smtClean="0">
                <a:solidFill>
                  <a:schemeClr val="bg1"/>
                </a:solidFill>
                <a:latin typeface="Times New Roman" pitchFamily="18" charset="0"/>
                <a:cs typeface="Times New Roman" pitchFamily="18" charset="0"/>
              </a:rPr>
              <a:t>The Sanctuary</a:t>
            </a:r>
          </a:p>
        </p:txBody>
      </p:sp>
      <p:sp>
        <p:nvSpPr>
          <p:cNvPr id="7171" name="Content Placeholder 2"/>
          <p:cNvSpPr>
            <a:spLocks noGrp="1"/>
          </p:cNvSpPr>
          <p:nvPr>
            <p:ph idx="1"/>
          </p:nvPr>
        </p:nvSpPr>
        <p:spPr>
          <a:xfrm>
            <a:off x="3541713" y="152400"/>
            <a:ext cx="5602287" cy="6553200"/>
          </a:xfrm>
        </p:spPr>
        <p:txBody>
          <a:bodyPr/>
          <a:lstStyle/>
          <a:p>
            <a:pPr marL="0" indent="0" algn="ctr" eaLnBrk="1" hangingPunct="1">
              <a:buFontTx/>
              <a:buNone/>
            </a:pPr>
            <a:r>
              <a:rPr lang="en-US" dirty="0" smtClean="0">
                <a:solidFill>
                  <a:schemeClr val="bg1"/>
                </a:solidFill>
                <a:latin typeface="Times New Roman" pitchFamily="18" charset="0"/>
                <a:cs typeface="Times New Roman" pitchFamily="18" charset="0"/>
              </a:rPr>
              <a:t>Is it Good News?</a:t>
            </a:r>
          </a:p>
          <a:p>
            <a:pPr marL="231775" lvl="1" indent="-231775" eaLnBrk="1" hangingPunct="1"/>
            <a:r>
              <a:rPr lang="en-US" sz="2000" dirty="0" smtClean="0">
                <a:solidFill>
                  <a:schemeClr val="bg1"/>
                </a:solidFill>
                <a:latin typeface="Times New Roman" pitchFamily="18" charset="0"/>
                <a:cs typeface="Times New Roman" pitchFamily="18" charset="0"/>
              </a:rPr>
              <a:t>Although it is 8</a:t>
            </a:r>
            <a:r>
              <a:rPr lang="en-US" sz="2000" baseline="30000" dirty="0" smtClean="0">
                <a:solidFill>
                  <a:schemeClr val="bg1"/>
                </a:solidFill>
                <a:latin typeface="Times New Roman" pitchFamily="18" charset="0"/>
                <a:cs typeface="Times New Roman" pitchFamily="18" charset="0"/>
              </a:rPr>
              <a:t>th</a:t>
            </a:r>
            <a:r>
              <a:rPr lang="en-US" sz="2000" dirty="0" smtClean="0">
                <a:solidFill>
                  <a:schemeClr val="bg1"/>
                </a:solidFill>
                <a:latin typeface="Times New Roman" pitchFamily="18" charset="0"/>
                <a:cs typeface="Times New Roman" pitchFamily="18" charset="0"/>
              </a:rPr>
              <a:t> in our 28 official belief’s, it has rarely been considered “Good News.” </a:t>
            </a:r>
          </a:p>
          <a:p>
            <a:pPr marL="631825" lvl="2" indent="-231775" eaLnBrk="1" hangingPunct="1"/>
            <a:r>
              <a:rPr lang="en-US" sz="1800" dirty="0" smtClean="0">
                <a:solidFill>
                  <a:schemeClr val="bg1"/>
                </a:solidFill>
                <a:latin typeface="Times New Roman" pitchFamily="18" charset="0"/>
                <a:cs typeface="Times New Roman" pitchFamily="18" charset="0"/>
              </a:rPr>
              <a:t>It isn’t our most understandable or attractive belief  </a:t>
            </a:r>
          </a:p>
          <a:p>
            <a:pPr marL="631825" lvl="2" indent="-231775" eaLnBrk="1" hangingPunct="1"/>
            <a:r>
              <a:rPr lang="en-US" sz="1800" dirty="0" smtClean="0">
                <a:solidFill>
                  <a:schemeClr val="bg1"/>
                </a:solidFill>
                <a:latin typeface="Times New Roman" pitchFamily="18" charset="0"/>
                <a:cs typeface="Times New Roman" pitchFamily="18" charset="0"/>
              </a:rPr>
              <a:t>It requires complicated explanations, is difficult to find an emotional or viable connection with</a:t>
            </a:r>
          </a:p>
          <a:p>
            <a:pPr marL="631825" lvl="2" indent="-231775" eaLnBrk="1" hangingPunct="1"/>
            <a:r>
              <a:rPr lang="en-US" sz="1800" dirty="0" smtClean="0">
                <a:solidFill>
                  <a:schemeClr val="bg1"/>
                </a:solidFill>
                <a:latin typeface="Times New Roman" pitchFamily="18" charset="0"/>
                <a:cs typeface="Times New Roman" pitchFamily="18" charset="0"/>
              </a:rPr>
              <a:t>Slain animals doesn’t warm our hearts. </a:t>
            </a:r>
          </a:p>
          <a:p>
            <a:pPr marL="231775" lvl="1" indent="-231775" eaLnBrk="1" hangingPunct="1"/>
            <a:r>
              <a:rPr lang="en-US" sz="2000" dirty="0" smtClean="0">
                <a:solidFill>
                  <a:schemeClr val="bg1"/>
                </a:solidFill>
                <a:latin typeface="Times New Roman" pitchFamily="18" charset="0"/>
                <a:cs typeface="Times New Roman" pitchFamily="18" charset="0"/>
              </a:rPr>
              <a:t>In the first three editions of our doctrines (1872, 1889 and 1931) the main purpose of the sanctuary doctrine was to determine who will be saved and lost. </a:t>
            </a:r>
          </a:p>
          <a:p>
            <a:pPr marL="631825" lvl="2" indent="-231775" eaLnBrk="1" hangingPunct="1"/>
            <a:r>
              <a:rPr lang="en-US" sz="1800" dirty="0" smtClean="0">
                <a:solidFill>
                  <a:schemeClr val="bg1"/>
                </a:solidFill>
                <a:latin typeface="Times New Roman" pitchFamily="18" charset="0"/>
                <a:cs typeface="Times New Roman" pitchFamily="18" charset="0"/>
              </a:rPr>
              <a:t>Is this how God sees the sanctuary?</a:t>
            </a:r>
          </a:p>
          <a:p>
            <a:pPr marL="631825" lvl="2" indent="-231775" eaLnBrk="1" hangingPunct="1"/>
            <a:r>
              <a:rPr lang="en-US" sz="1800" dirty="0" smtClean="0">
                <a:solidFill>
                  <a:schemeClr val="bg1"/>
                </a:solidFill>
                <a:latin typeface="Times New Roman" pitchFamily="18" charset="0"/>
                <a:cs typeface="Times New Roman" pitchFamily="18" charset="0"/>
              </a:rPr>
              <a:t>When we are ashamed of, seek to apologize for one of our doctrines it is quite possible we don’t understand it.  </a:t>
            </a:r>
          </a:p>
          <a:p>
            <a:pPr marL="631825" lvl="2" indent="-231775" eaLnBrk="1" hangingPunct="1"/>
            <a:r>
              <a:rPr lang="en-US" sz="1800" dirty="0" smtClean="0">
                <a:solidFill>
                  <a:schemeClr val="bg1"/>
                </a:solidFill>
                <a:latin typeface="Times New Roman" pitchFamily="18" charset="0"/>
                <a:cs typeface="Times New Roman" pitchFamily="18" charset="0"/>
              </a:rPr>
              <a:t>Our doctrines must be about God, and therefor should be good news...</a:t>
            </a:r>
          </a:p>
          <a:p>
            <a:pPr marL="231775" lvl="1" indent="-231775" eaLnBrk="1" hangingPunct="1"/>
            <a:r>
              <a:rPr lang="en-US" sz="2200" dirty="0" smtClean="0">
                <a:solidFill>
                  <a:schemeClr val="bg1"/>
                </a:solidFill>
                <a:latin typeface="Times New Roman" pitchFamily="18" charset="0"/>
                <a:cs typeface="Times New Roman" pitchFamily="18" charset="0"/>
              </a:rPr>
              <a:t>The 1980 sanctuary statement introduces for the first time: </a:t>
            </a:r>
            <a:r>
              <a:rPr lang="en-US" sz="2200" b="1" dirty="0" smtClean="0">
                <a:solidFill>
                  <a:schemeClr val="bg1"/>
                </a:solidFill>
                <a:latin typeface="Times New Roman" pitchFamily="18" charset="0"/>
                <a:cs typeface="Times New Roman" pitchFamily="18" charset="0"/>
              </a:rPr>
              <a:t>the vindication of God.</a:t>
            </a:r>
            <a:r>
              <a:rPr lang="en-US" sz="2200" dirty="0" smtClean="0">
                <a:solidFill>
                  <a:schemeClr val="bg1"/>
                </a:solidFill>
                <a:latin typeface="Times New Roman" pitchFamily="18" charset="0"/>
                <a:cs typeface="Times New Roman" pitchFamily="18" charset="0"/>
              </a:rPr>
              <a:t>  </a:t>
            </a:r>
          </a:p>
          <a:p>
            <a:pPr marL="231775" lvl="1" indent="-231775" eaLnBrk="1" hangingPunct="1"/>
            <a:r>
              <a:rPr lang="en-US" sz="2000" dirty="0" smtClean="0">
                <a:solidFill>
                  <a:schemeClr val="bg1"/>
                </a:solidFill>
                <a:latin typeface="Times New Roman" pitchFamily="18" charset="0"/>
                <a:cs typeface="Times New Roman" pitchFamily="18" charset="0"/>
              </a:rPr>
              <a:t> </a:t>
            </a:r>
          </a:p>
          <a:p>
            <a:pPr marL="0" indent="0" eaLnBrk="1" hangingPunct="1">
              <a:buFontTx/>
              <a:buNone/>
            </a:pPr>
            <a:endParaRPr lang="en-US" dirty="0" smtClean="0">
              <a:solidFill>
                <a:schemeClr val="bg1"/>
              </a:solidFill>
              <a:latin typeface="Times New Roman" pitchFamily="18" charset="0"/>
              <a:cs typeface="Times New Roman" pitchFamily="18" charset="0"/>
            </a:endParaRPr>
          </a:p>
        </p:txBody>
      </p:sp>
      <p:pic>
        <p:nvPicPr>
          <p:cNvPr id="3076" name="Picture 5" descr="Tabernac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3541713"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71">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171">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7171">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7171">
                                            <p:txEl>
                                              <p:pRg st="6" end="6"/>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7171">
                                            <p:txEl>
                                              <p:pRg st="7" end="7"/>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7171">
                                            <p:txEl>
                                              <p:pRg st="8" end="8"/>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717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15962"/>
          </a:xfrm>
        </p:spPr>
        <p:txBody>
          <a:bodyPr/>
          <a:lstStyle/>
          <a:p>
            <a:r>
              <a:rPr lang="en-US" dirty="0" smtClean="0">
                <a:solidFill>
                  <a:schemeClr val="bg1"/>
                </a:solidFill>
                <a:latin typeface="Times New Roman" pitchFamily="18" charset="0"/>
                <a:cs typeface="Times New Roman" pitchFamily="18" charset="0"/>
              </a:rPr>
              <a:t>Sabbath Rest</a:t>
            </a:r>
            <a:endParaRPr lang="en-US" dirty="0">
              <a:solidFill>
                <a:schemeClr val="bg1"/>
              </a:solidFill>
              <a:latin typeface="Times New Roman" pitchFamily="18" charset="0"/>
              <a:cs typeface="Times New Roman" pitchFamily="18" charset="0"/>
            </a:endParaRPr>
          </a:p>
        </p:txBody>
      </p:sp>
      <p:sp>
        <p:nvSpPr>
          <p:cNvPr id="3" name="Content Placeholder 2"/>
          <p:cNvSpPr>
            <a:spLocks noGrp="1"/>
          </p:cNvSpPr>
          <p:nvPr>
            <p:ph idx="1"/>
          </p:nvPr>
        </p:nvSpPr>
        <p:spPr>
          <a:xfrm>
            <a:off x="228600" y="3124200"/>
            <a:ext cx="8610600" cy="3763963"/>
          </a:xfrm>
        </p:spPr>
        <p:txBody>
          <a:bodyPr/>
          <a:lstStyle/>
          <a:p>
            <a:pPr marL="57150" indent="-228600">
              <a:defRPr/>
            </a:pPr>
            <a:r>
              <a:rPr lang="en-US" sz="2200" dirty="0" smtClean="0">
                <a:solidFill>
                  <a:schemeClr val="bg1"/>
                </a:solidFill>
                <a:latin typeface="Times New Roman" pitchFamily="18" charset="0"/>
                <a:cs typeface="Times New Roman" pitchFamily="18" charset="0"/>
              </a:rPr>
              <a:t>On Earth </a:t>
            </a:r>
            <a:endParaRPr lang="en-US" sz="2200" dirty="0">
              <a:solidFill>
                <a:schemeClr val="bg1"/>
              </a:solidFill>
              <a:latin typeface="Times New Roman" pitchFamily="18" charset="0"/>
              <a:cs typeface="Times New Roman" pitchFamily="18" charset="0"/>
            </a:endParaRPr>
          </a:p>
          <a:p>
            <a:pPr marL="685800" lvl="1" indent="-228600">
              <a:spcBef>
                <a:spcPts val="0"/>
              </a:spcBef>
              <a:defRPr/>
            </a:pPr>
            <a:r>
              <a:rPr lang="en-US" sz="2000" dirty="0" smtClean="0">
                <a:solidFill>
                  <a:schemeClr val="bg1"/>
                </a:solidFill>
                <a:latin typeface="Times New Roman" pitchFamily="18" charset="0"/>
                <a:cs typeface="Times New Roman" pitchFamily="18" charset="0"/>
              </a:rPr>
              <a:t>Jesus was finally at rest</a:t>
            </a:r>
          </a:p>
          <a:p>
            <a:pPr marL="685800" lvl="1" indent="-228600">
              <a:spcBef>
                <a:spcPts val="0"/>
              </a:spcBef>
              <a:defRPr/>
            </a:pPr>
            <a:r>
              <a:rPr lang="en-US" sz="2000" dirty="0" smtClean="0">
                <a:solidFill>
                  <a:schemeClr val="bg1"/>
                </a:solidFill>
                <a:latin typeface="Times New Roman" pitchFamily="18" charset="0"/>
                <a:cs typeface="Times New Roman" pitchFamily="18" charset="0"/>
              </a:rPr>
              <a:t>But not others:</a:t>
            </a:r>
          </a:p>
          <a:p>
            <a:pPr marL="914400" lvl="2">
              <a:spcBef>
                <a:spcPts val="0"/>
              </a:spcBef>
              <a:defRPr/>
            </a:pPr>
            <a:r>
              <a:rPr lang="en-US" sz="1600" dirty="0" smtClean="0">
                <a:solidFill>
                  <a:schemeClr val="bg1"/>
                </a:solidFill>
                <a:latin typeface="Times New Roman" pitchFamily="18" charset="0"/>
                <a:cs typeface="Times New Roman" pitchFamily="18" charset="0"/>
              </a:rPr>
              <a:t>While an unearthly stillness hung over Calvary </a:t>
            </a:r>
            <a:r>
              <a:rPr lang="en-US" sz="1600" dirty="0">
                <a:solidFill>
                  <a:schemeClr val="bg1"/>
                </a:solidFill>
                <a:latin typeface="Times New Roman" pitchFamily="18" charset="0"/>
                <a:cs typeface="Times New Roman" pitchFamily="18" charset="0"/>
              </a:rPr>
              <a:t>many felt horror over what just happened</a:t>
            </a:r>
            <a:endParaRPr lang="en-US" sz="1600" dirty="0" smtClean="0">
              <a:solidFill>
                <a:schemeClr val="bg1"/>
              </a:solidFill>
              <a:latin typeface="Times New Roman" pitchFamily="18" charset="0"/>
              <a:cs typeface="Times New Roman" pitchFamily="18" charset="0"/>
            </a:endParaRPr>
          </a:p>
          <a:p>
            <a:pPr marL="914400" lvl="2">
              <a:spcBef>
                <a:spcPts val="0"/>
              </a:spcBef>
              <a:defRPr/>
            </a:pPr>
            <a:r>
              <a:rPr lang="en-US" sz="1600" dirty="0" smtClean="0">
                <a:solidFill>
                  <a:schemeClr val="bg1"/>
                </a:solidFill>
                <a:latin typeface="Times New Roman" pitchFamily="18" charset="0"/>
                <a:cs typeface="Times New Roman" pitchFamily="18" charset="0"/>
              </a:rPr>
              <a:t>In the blackness that surrounded the Cross they concluded a great wrong had happened! </a:t>
            </a:r>
          </a:p>
          <a:p>
            <a:pPr marL="914400" lvl="2">
              <a:spcBef>
                <a:spcPts val="0"/>
              </a:spcBef>
              <a:defRPr/>
            </a:pPr>
            <a:r>
              <a:rPr lang="en-US" sz="1600" dirty="0" smtClean="0">
                <a:solidFill>
                  <a:schemeClr val="bg1"/>
                </a:solidFill>
                <a:latin typeface="Times New Roman" pitchFamily="18" charset="0"/>
                <a:cs typeface="Times New Roman" pitchFamily="18" charset="0"/>
              </a:rPr>
              <a:t>The Holy Spirit began to guide their minds to truth. Never had he attracted as much attention as when he lay resting in his tomb</a:t>
            </a:r>
          </a:p>
          <a:p>
            <a:pPr marL="57150">
              <a:defRPr/>
            </a:pPr>
            <a:r>
              <a:rPr lang="en-US" sz="2400" dirty="0" smtClean="0">
                <a:solidFill>
                  <a:schemeClr val="bg1"/>
                </a:solidFill>
                <a:latin typeface="Times New Roman" pitchFamily="18" charset="0"/>
                <a:cs typeface="Times New Roman" pitchFamily="18" charset="0"/>
              </a:rPr>
              <a:t>In Heaven</a:t>
            </a:r>
          </a:p>
          <a:p>
            <a:pPr marL="685800" lvl="1">
              <a:spcBef>
                <a:spcPts val="0"/>
              </a:spcBef>
              <a:defRPr/>
            </a:pPr>
            <a:r>
              <a:rPr lang="en-US" sz="2000" dirty="0" smtClean="0">
                <a:solidFill>
                  <a:schemeClr val="bg1"/>
                </a:solidFill>
                <a:latin typeface="Times New Roman" pitchFamily="18" charset="0"/>
                <a:cs typeface="Times New Roman" pitchFamily="18" charset="0"/>
              </a:rPr>
              <a:t>Lucifer’s </a:t>
            </a:r>
            <a:r>
              <a:rPr lang="en-US" sz="2000" dirty="0">
                <a:solidFill>
                  <a:schemeClr val="bg1"/>
                </a:solidFill>
                <a:latin typeface="Times New Roman" pitchFamily="18" charset="0"/>
                <a:cs typeface="Times New Roman" pitchFamily="18" charset="0"/>
              </a:rPr>
              <a:t>g</a:t>
            </a:r>
            <a:r>
              <a:rPr lang="en-US" sz="2000" dirty="0" smtClean="0">
                <a:solidFill>
                  <a:schemeClr val="bg1"/>
                </a:solidFill>
                <a:latin typeface="Times New Roman" pitchFamily="18" charset="0"/>
                <a:cs typeface="Times New Roman" pitchFamily="18" charset="0"/>
              </a:rPr>
              <a:t>uise was torn away when Jesus said “It </a:t>
            </a:r>
            <a:r>
              <a:rPr lang="en-US" sz="2000" dirty="0">
                <a:solidFill>
                  <a:schemeClr val="bg1"/>
                </a:solidFill>
                <a:latin typeface="Times New Roman" pitchFamily="18" charset="0"/>
                <a:cs typeface="Times New Roman" pitchFamily="18" charset="0"/>
              </a:rPr>
              <a:t>is finished</a:t>
            </a:r>
            <a:r>
              <a:rPr lang="en-US" sz="2000" dirty="0" smtClean="0">
                <a:solidFill>
                  <a:schemeClr val="bg1"/>
                </a:solidFill>
                <a:latin typeface="Times New Roman" pitchFamily="18" charset="0"/>
                <a:cs typeface="Times New Roman" pitchFamily="18" charset="0"/>
              </a:rPr>
              <a:t>”</a:t>
            </a:r>
          </a:p>
          <a:p>
            <a:pPr marL="1085850" lvl="2">
              <a:spcBef>
                <a:spcPts val="0"/>
              </a:spcBef>
              <a:defRPr/>
            </a:pPr>
            <a:r>
              <a:rPr lang="en-US" sz="1600" dirty="0" smtClean="0">
                <a:solidFill>
                  <a:schemeClr val="bg1"/>
                </a:solidFill>
                <a:latin typeface="Times New Roman" pitchFamily="18" charset="0"/>
                <a:cs typeface="Times New Roman" pitchFamily="18" charset="0"/>
              </a:rPr>
              <a:t>His character now was made painfully clear </a:t>
            </a:r>
            <a:r>
              <a:rPr lang="en-US" sz="1600" dirty="0">
                <a:solidFill>
                  <a:schemeClr val="bg1"/>
                </a:solidFill>
                <a:latin typeface="Times New Roman" pitchFamily="18" charset="0"/>
                <a:cs typeface="Times New Roman" pitchFamily="18" charset="0"/>
              </a:rPr>
              <a:t>– </a:t>
            </a:r>
            <a:r>
              <a:rPr lang="en-US" sz="1600" dirty="0" smtClean="0">
                <a:solidFill>
                  <a:schemeClr val="bg1"/>
                </a:solidFill>
                <a:latin typeface="Times New Roman" pitchFamily="18" charset="0"/>
                <a:cs typeface="Times New Roman" pitchFamily="18" charset="0"/>
              </a:rPr>
              <a:t>– The angels he formerly led, now were ready to cast him out!</a:t>
            </a:r>
          </a:p>
          <a:p>
            <a:pPr marL="685800" lvl="1">
              <a:spcBef>
                <a:spcPts val="0"/>
              </a:spcBef>
              <a:defRPr/>
            </a:pPr>
            <a:r>
              <a:rPr lang="en-US" sz="2000" dirty="0" smtClean="0">
                <a:solidFill>
                  <a:schemeClr val="bg1"/>
                </a:solidFill>
                <a:latin typeface="Times New Roman" pitchFamily="18" charset="0"/>
                <a:cs typeface="Times New Roman" pitchFamily="18" charset="0"/>
              </a:rPr>
              <a:t>They would soon be cast to earth to wreck havoc against Christ’s church.</a:t>
            </a:r>
          </a:p>
          <a:p>
            <a:pPr marL="685800" lvl="1">
              <a:spcBef>
                <a:spcPts val="0"/>
              </a:spcBef>
              <a:defRPr/>
            </a:pPr>
            <a:endParaRPr lang="en-US" sz="2000" dirty="0" smtClean="0">
              <a:solidFill>
                <a:schemeClr val="bg1"/>
              </a:solidFill>
              <a:latin typeface="Times New Roman" pitchFamily="18" charset="0"/>
              <a:cs typeface="Times New Roman" pitchFamily="18" charset="0"/>
            </a:endParaRPr>
          </a:p>
          <a:p>
            <a:pPr marL="696912" lvl="4" indent="0">
              <a:buNone/>
              <a:defRPr/>
            </a:pPr>
            <a:r>
              <a:rPr lang="en-US" sz="1800" dirty="0" smtClean="0">
                <a:solidFill>
                  <a:schemeClr val="bg1"/>
                </a:solidFill>
                <a:latin typeface="Times New Roman" pitchFamily="18" charset="0"/>
                <a:cs typeface="Times New Roman" pitchFamily="18" charset="0"/>
              </a:rPr>
              <a:t>	</a:t>
            </a:r>
          </a:p>
          <a:p>
            <a:pPr marL="914400" lvl="4" indent="-217488">
              <a:defRPr/>
            </a:pPr>
            <a:endParaRPr lang="en-US" sz="1800" dirty="0" smtClean="0">
              <a:solidFill>
                <a:schemeClr val="bg1"/>
              </a:solidFill>
              <a:latin typeface="Times New Roman" pitchFamily="18" charset="0"/>
              <a:cs typeface="Times New Roman" pitchFamily="18" charset="0"/>
            </a:endParaRPr>
          </a:p>
          <a:p>
            <a:endParaRPr lang="en-US" dirty="0"/>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09600"/>
            <a:ext cx="8610600"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5943600" y="2028825"/>
            <a:ext cx="914400" cy="838200"/>
          </a:xfrm>
          <a:prstGeom prst="rect">
            <a:avLst/>
          </a:prstGeom>
          <a:solidFill>
            <a:schemeClr val="accent1">
              <a:alpha val="1000"/>
            </a:schemeClr>
          </a:solid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767864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0" y="-152400"/>
            <a:ext cx="9144000" cy="738188"/>
          </a:xfrm>
        </p:spPr>
        <p:txBody>
          <a:bodyPr/>
          <a:lstStyle/>
          <a:p>
            <a:r>
              <a:rPr lang="en-US" sz="4000" dirty="0" smtClean="0">
                <a:solidFill>
                  <a:schemeClr val="bg1"/>
                </a:solidFill>
                <a:latin typeface="Times New Roman" pitchFamily="18" charset="0"/>
                <a:cs typeface="Times New Roman" pitchFamily="18" charset="0"/>
              </a:rPr>
              <a:t>Wedding Delayed – Promises Made</a:t>
            </a:r>
          </a:p>
        </p:txBody>
      </p:sp>
      <p:pic>
        <p:nvPicPr>
          <p:cNvPr id="27651"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33400"/>
            <a:ext cx="8610600"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934200" y="1981200"/>
            <a:ext cx="990600" cy="838200"/>
          </a:xfrm>
          <a:prstGeom prst="rect">
            <a:avLst/>
          </a:prstGeom>
          <a:solidFill>
            <a:schemeClr val="accent1">
              <a:alpha val="1000"/>
            </a:schemeClr>
          </a:solid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2533" name="Content Placeholder 6"/>
          <p:cNvSpPr>
            <a:spLocks noGrp="1"/>
          </p:cNvSpPr>
          <p:nvPr>
            <p:ph idx="1"/>
          </p:nvPr>
        </p:nvSpPr>
        <p:spPr>
          <a:xfrm>
            <a:off x="-57150" y="3067050"/>
            <a:ext cx="8915400" cy="3790950"/>
          </a:xfrm>
        </p:spPr>
        <p:txBody>
          <a:bodyPr/>
          <a:lstStyle/>
          <a:p>
            <a:pPr>
              <a:spcBef>
                <a:spcPts val="0"/>
              </a:spcBef>
              <a:defRPr/>
            </a:pPr>
            <a:r>
              <a:rPr lang="en-US" sz="2200" dirty="0" smtClean="0">
                <a:solidFill>
                  <a:schemeClr val="bg1"/>
                </a:solidFill>
                <a:latin typeface="Times New Roman" pitchFamily="18" charset="0"/>
                <a:cs typeface="Times New Roman" pitchFamily="18" charset="0"/>
              </a:rPr>
              <a:t>SUNDAY (the Celebration)</a:t>
            </a:r>
          </a:p>
          <a:p>
            <a:pPr marL="457200" lvl="3" indent="-217488">
              <a:spcBef>
                <a:spcPts val="0"/>
              </a:spcBef>
              <a:defRPr/>
            </a:pPr>
            <a:r>
              <a:rPr lang="en-US" sz="1800" dirty="0" smtClean="0">
                <a:solidFill>
                  <a:schemeClr val="bg1"/>
                </a:solidFill>
                <a:latin typeface="Times New Roman" pitchFamily="18" charset="0"/>
                <a:cs typeface="Times New Roman" pitchFamily="18" charset="0"/>
              </a:rPr>
              <a:t>Resurrection</a:t>
            </a:r>
          </a:p>
          <a:p>
            <a:pPr marL="457200" lvl="3" indent="-217488">
              <a:spcBef>
                <a:spcPts val="0"/>
              </a:spcBef>
              <a:defRPr/>
            </a:pPr>
            <a:r>
              <a:rPr lang="en-US" sz="1800" dirty="0" smtClean="0">
                <a:solidFill>
                  <a:schemeClr val="bg1"/>
                </a:solidFill>
                <a:latin typeface="Times New Roman" pitchFamily="18" charset="0"/>
                <a:cs typeface="Times New Roman" pitchFamily="18" charset="0"/>
              </a:rPr>
              <a:t>Was the dowry enough?</a:t>
            </a:r>
            <a:endParaRPr lang="en-US" sz="2200" dirty="0">
              <a:solidFill>
                <a:schemeClr val="bg1"/>
              </a:solidFill>
              <a:latin typeface="Times New Roman" pitchFamily="18" charset="0"/>
              <a:cs typeface="Times New Roman" pitchFamily="18" charset="0"/>
            </a:endParaRPr>
          </a:p>
          <a:p>
            <a:pPr marL="685800" lvl="4" indent="-219075">
              <a:spcBef>
                <a:spcPts val="0"/>
              </a:spcBef>
              <a:buFont typeface="Arial" pitchFamily="34" charset="0"/>
              <a:buChar char="•"/>
              <a:defRPr/>
            </a:pPr>
            <a:r>
              <a:rPr lang="en-US" sz="1800" dirty="0" smtClean="0">
                <a:solidFill>
                  <a:schemeClr val="bg1"/>
                </a:solidFill>
                <a:latin typeface="Times New Roman" pitchFamily="18" charset="0"/>
                <a:cs typeface="Times New Roman" pitchFamily="18" charset="0"/>
              </a:rPr>
              <a:t>Jesus </a:t>
            </a:r>
            <a:r>
              <a:rPr lang="en-US" sz="1800" dirty="0">
                <a:solidFill>
                  <a:schemeClr val="bg1"/>
                </a:solidFill>
                <a:latin typeface="Times New Roman" pitchFamily="18" charset="0"/>
                <a:cs typeface="Times New Roman" pitchFamily="18" charset="0"/>
              </a:rPr>
              <a:t>must </a:t>
            </a:r>
            <a:r>
              <a:rPr lang="en-US" sz="1800" dirty="0" smtClean="0">
                <a:solidFill>
                  <a:schemeClr val="bg1"/>
                </a:solidFill>
                <a:latin typeface="Times New Roman" pitchFamily="18" charset="0"/>
                <a:cs typeface="Times New Roman" pitchFamily="18" charset="0"/>
              </a:rPr>
              <a:t>know</a:t>
            </a:r>
          </a:p>
          <a:p>
            <a:pPr marL="914400" lvl="5" indent="-217488">
              <a:spcBef>
                <a:spcPts val="0"/>
              </a:spcBef>
              <a:defRPr/>
            </a:pPr>
            <a:r>
              <a:rPr lang="en-US" sz="1800" dirty="0" smtClean="0">
                <a:solidFill>
                  <a:schemeClr val="bg1"/>
                </a:solidFill>
                <a:latin typeface="Times New Roman" pitchFamily="18" charset="0"/>
                <a:cs typeface="Times New Roman" pitchFamily="18" charset="0"/>
              </a:rPr>
              <a:t>hence “</a:t>
            </a:r>
            <a:r>
              <a:rPr lang="en-US" sz="1800" dirty="0">
                <a:solidFill>
                  <a:schemeClr val="bg1"/>
                </a:solidFill>
                <a:latin typeface="Times New Roman" pitchFamily="18" charset="0"/>
                <a:cs typeface="Times New Roman" pitchFamily="18" charset="0"/>
              </a:rPr>
              <a:t>don’t hold me back” I must see my father</a:t>
            </a:r>
            <a:r>
              <a:rPr lang="en-US" sz="1800" dirty="0" smtClean="0">
                <a:solidFill>
                  <a:schemeClr val="bg1"/>
                </a:solidFill>
                <a:latin typeface="Times New Roman" pitchFamily="18" charset="0"/>
                <a:cs typeface="Times New Roman" pitchFamily="18" charset="0"/>
              </a:rPr>
              <a:t>.</a:t>
            </a:r>
          </a:p>
          <a:p>
            <a:pPr marL="914400" lvl="5" indent="-217488">
              <a:spcBef>
                <a:spcPts val="0"/>
              </a:spcBef>
              <a:defRPr/>
            </a:pPr>
            <a:r>
              <a:rPr lang="en-US" sz="1800" dirty="0">
                <a:solidFill>
                  <a:schemeClr val="bg1"/>
                </a:solidFill>
                <a:latin typeface="Times New Roman" pitchFamily="18" charset="0"/>
                <a:cs typeface="Times New Roman" pitchFamily="18" charset="0"/>
              </a:rPr>
              <a:t>b</a:t>
            </a:r>
            <a:r>
              <a:rPr lang="en-US" sz="1800" dirty="0" smtClean="0">
                <a:solidFill>
                  <a:schemeClr val="bg1"/>
                </a:solidFill>
                <a:latin typeface="Times New Roman" pitchFamily="18" charset="0"/>
                <a:cs typeface="Times New Roman" pitchFamily="18" charset="0"/>
              </a:rPr>
              <a:t>ones of saints strewn about on Fri. come alive</a:t>
            </a:r>
          </a:p>
          <a:p>
            <a:pPr marL="754062" lvl="4" indent="-285750">
              <a:spcBef>
                <a:spcPts val="0"/>
              </a:spcBef>
              <a:buFont typeface="Arial" pitchFamily="34" charset="0"/>
              <a:buChar char="•"/>
              <a:defRPr/>
            </a:pPr>
            <a:r>
              <a:rPr lang="en-US" sz="1800" dirty="0" smtClean="0">
                <a:solidFill>
                  <a:schemeClr val="bg1"/>
                </a:solidFill>
                <a:latin typeface="Times New Roman" pitchFamily="18" charset="0"/>
                <a:cs typeface="Times New Roman" pitchFamily="18" charset="0"/>
              </a:rPr>
              <a:t>wave sheaf</a:t>
            </a:r>
            <a:endParaRPr lang="en-US" sz="1000" dirty="0" smtClean="0">
              <a:solidFill>
                <a:schemeClr val="bg1"/>
              </a:solidFill>
              <a:latin typeface="Times New Roman" pitchFamily="18" charset="0"/>
              <a:cs typeface="Times New Roman" pitchFamily="18" charset="0"/>
            </a:endParaRPr>
          </a:p>
          <a:p>
            <a:pPr marL="457200" lvl="1">
              <a:spcBef>
                <a:spcPts val="0"/>
              </a:spcBef>
              <a:defRPr/>
            </a:pPr>
            <a:r>
              <a:rPr lang="en-US" sz="2000" dirty="0" smtClean="0">
                <a:solidFill>
                  <a:schemeClr val="bg1"/>
                </a:solidFill>
                <a:latin typeface="Times New Roman" pitchFamily="18" charset="0"/>
                <a:cs typeface="Times New Roman" pitchFamily="18" charset="0"/>
              </a:rPr>
              <a:t>Pentecost (50 days later)</a:t>
            </a:r>
          </a:p>
          <a:p>
            <a:pPr marL="685800" lvl="2">
              <a:spcBef>
                <a:spcPts val="0"/>
              </a:spcBef>
              <a:defRPr/>
            </a:pPr>
            <a:r>
              <a:rPr lang="en-US" sz="1800" dirty="0">
                <a:solidFill>
                  <a:schemeClr val="bg1"/>
                </a:solidFill>
                <a:latin typeface="Times New Roman" pitchFamily="18" charset="0"/>
                <a:cs typeface="Times New Roman" pitchFamily="18" charset="0"/>
              </a:rPr>
              <a:t>Jesus’ priestly prayer (John 17) being </a:t>
            </a:r>
            <a:r>
              <a:rPr lang="en-US" sz="1800" dirty="0" smtClean="0">
                <a:solidFill>
                  <a:schemeClr val="bg1"/>
                </a:solidFill>
                <a:latin typeface="Times New Roman" pitchFamily="18" charset="0"/>
                <a:cs typeface="Times New Roman" pitchFamily="18" charset="0"/>
              </a:rPr>
              <a:t>fulfilled</a:t>
            </a:r>
            <a:endParaRPr lang="en-US" sz="1800" dirty="0">
              <a:solidFill>
                <a:schemeClr val="bg1"/>
              </a:solidFill>
              <a:latin typeface="Times New Roman" pitchFamily="18" charset="0"/>
              <a:cs typeface="Times New Roman" pitchFamily="18" charset="0"/>
            </a:endParaRPr>
          </a:p>
          <a:p>
            <a:pPr marL="685800" lvl="2">
              <a:spcBef>
                <a:spcPts val="0"/>
              </a:spcBef>
              <a:defRPr/>
            </a:pPr>
            <a:r>
              <a:rPr lang="en-US" sz="1800" dirty="0" smtClean="0">
                <a:solidFill>
                  <a:schemeClr val="bg1"/>
                </a:solidFill>
                <a:latin typeface="Times New Roman" pitchFamily="18" charset="0"/>
                <a:cs typeface="Times New Roman" pitchFamily="18" charset="0"/>
              </a:rPr>
              <a:t>Ascension </a:t>
            </a:r>
            <a:r>
              <a:rPr lang="en-US" sz="1800" dirty="0">
                <a:solidFill>
                  <a:schemeClr val="bg1"/>
                </a:solidFill>
                <a:latin typeface="Times New Roman" pitchFamily="18" charset="0"/>
                <a:cs typeface="Times New Roman" pitchFamily="18" charset="0"/>
              </a:rPr>
              <a:t>with his first fruits</a:t>
            </a:r>
          </a:p>
          <a:p>
            <a:pPr marL="685800" lvl="2">
              <a:spcBef>
                <a:spcPts val="0"/>
              </a:spcBef>
              <a:defRPr/>
            </a:pPr>
            <a:r>
              <a:rPr lang="en-US" sz="1800" dirty="0" smtClean="0">
                <a:solidFill>
                  <a:schemeClr val="bg1"/>
                </a:solidFill>
                <a:latin typeface="Times New Roman" pitchFamily="18" charset="0"/>
                <a:cs typeface="Times New Roman" pitchFamily="18" charset="0"/>
              </a:rPr>
              <a:t>Victory (Satan’s lies are exposed)</a:t>
            </a:r>
          </a:p>
          <a:p>
            <a:pPr marL="914400" lvl="5" indent="-217488">
              <a:spcBef>
                <a:spcPts val="0"/>
              </a:spcBef>
              <a:defRPr/>
            </a:pPr>
            <a:r>
              <a:rPr lang="en-US" sz="1800" dirty="0" smtClean="0">
                <a:solidFill>
                  <a:schemeClr val="bg1"/>
                </a:solidFill>
                <a:latin typeface="Times New Roman" pitchFamily="18" charset="0"/>
                <a:cs typeface="Times New Roman" pitchFamily="18" charset="0"/>
              </a:rPr>
              <a:t>Lucifer no longer </a:t>
            </a:r>
            <a:r>
              <a:rPr lang="en-US" sz="1800" i="1" dirty="0" err="1" smtClean="0">
                <a:solidFill>
                  <a:schemeClr val="bg1"/>
                </a:solidFill>
                <a:latin typeface="Times New Roman" pitchFamily="18" charset="0"/>
                <a:cs typeface="Times New Roman" pitchFamily="18" charset="0"/>
              </a:rPr>
              <a:t>Shoshben</a:t>
            </a:r>
            <a:r>
              <a:rPr lang="en-US" sz="1800" dirty="0">
                <a:solidFill>
                  <a:schemeClr val="bg1"/>
                </a:solidFill>
                <a:latin typeface="Times New Roman" pitchFamily="18" charset="0"/>
                <a:cs typeface="Times New Roman" pitchFamily="18" charset="0"/>
              </a:rPr>
              <a:t> </a:t>
            </a:r>
            <a:r>
              <a:rPr lang="en-US" sz="1800" dirty="0" smtClean="0">
                <a:solidFill>
                  <a:schemeClr val="bg1"/>
                </a:solidFill>
                <a:latin typeface="Times New Roman" pitchFamily="18" charset="0"/>
                <a:cs typeface="Times New Roman" pitchFamily="18" charset="0"/>
              </a:rPr>
              <a:t>- cast out of heaven Rev. 12</a:t>
            </a:r>
          </a:p>
          <a:p>
            <a:pPr marL="685800" lvl="2">
              <a:spcBef>
                <a:spcPts val="0"/>
              </a:spcBef>
              <a:defRPr/>
            </a:pPr>
            <a:r>
              <a:rPr lang="en-US" sz="1800" dirty="0" smtClean="0">
                <a:solidFill>
                  <a:schemeClr val="bg1"/>
                </a:solidFill>
                <a:latin typeface="Times New Roman" pitchFamily="18" charset="0"/>
                <a:cs typeface="Times New Roman" pitchFamily="18" charset="0"/>
              </a:rPr>
              <a:t>Wedding Feast delayed Rev. 21:3; 19:7-9</a:t>
            </a:r>
          </a:p>
        </p:txBody>
      </p:sp>
      <p:pic>
        <p:nvPicPr>
          <p:cNvPr id="27654" name="Picture 6" descr="061415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3505200"/>
            <a:ext cx="245745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53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53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53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53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53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53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53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253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2533">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253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3525" y="350838"/>
            <a:ext cx="3495675" cy="715962"/>
          </a:xfrm>
        </p:spPr>
        <p:txBody>
          <a:bodyPr/>
          <a:lstStyle/>
          <a:p>
            <a:r>
              <a:rPr lang="en-US" dirty="0" smtClean="0">
                <a:solidFill>
                  <a:schemeClr val="bg1"/>
                </a:solidFill>
                <a:latin typeface="Times New Roman" pitchFamily="18" charset="0"/>
                <a:cs typeface="Times New Roman" pitchFamily="18" charset="0"/>
              </a:rPr>
              <a:t>Sanctuary</a:t>
            </a:r>
            <a:endParaRPr lang="en-US" dirty="0">
              <a:solidFill>
                <a:schemeClr val="bg1"/>
              </a:solidFill>
              <a:latin typeface="Times New Roman" pitchFamily="18" charset="0"/>
              <a:cs typeface="Times New Roman" pitchFamily="18" charset="0"/>
            </a:endParaRPr>
          </a:p>
        </p:txBody>
      </p:sp>
      <p:sp>
        <p:nvSpPr>
          <p:cNvPr id="3" name="Content Placeholder 2"/>
          <p:cNvSpPr>
            <a:spLocks noGrp="1"/>
          </p:cNvSpPr>
          <p:nvPr>
            <p:ph idx="1"/>
          </p:nvPr>
        </p:nvSpPr>
        <p:spPr>
          <a:xfrm>
            <a:off x="76200" y="152399"/>
            <a:ext cx="4953000" cy="6705601"/>
          </a:xfrm>
        </p:spPr>
        <p:txBody>
          <a:bodyPr/>
          <a:lstStyle/>
          <a:p>
            <a:pPr marL="0" indent="0" algn="ctr">
              <a:buNone/>
            </a:pPr>
            <a:r>
              <a:rPr lang="en-US" sz="4000" b="1" i="1" dirty="0" smtClean="0">
                <a:solidFill>
                  <a:schemeClr val="bg1"/>
                </a:solidFill>
                <a:latin typeface="Times New Roman" pitchFamily="18" charset="0"/>
                <a:cs typeface="Times New Roman" pitchFamily="18" charset="0"/>
              </a:rPr>
              <a:t>OUR JOURNEY</a:t>
            </a:r>
          </a:p>
          <a:p>
            <a:endParaRPr lang="en-US" sz="1050" dirty="0">
              <a:solidFill>
                <a:schemeClr val="bg1"/>
              </a:solidFill>
              <a:latin typeface="Times New Roman" pitchFamily="18" charset="0"/>
              <a:cs typeface="Times New Roman" pitchFamily="18" charset="0"/>
            </a:endParaRPr>
          </a:p>
          <a:p>
            <a:r>
              <a:rPr lang="en-US" sz="2400" dirty="0" smtClean="0">
                <a:solidFill>
                  <a:schemeClr val="bg1"/>
                </a:solidFill>
                <a:latin typeface="Times New Roman" pitchFamily="18" charset="0"/>
                <a:cs typeface="Times New Roman" pitchFamily="18" charset="0"/>
              </a:rPr>
              <a:t>Most Holy Place</a:t>
            </a:r>
          </a:p>
          <a:p>
            <a:pPr lvl="1"/>
            <a:r>
              <a:rPr lang="en-US" sz="2400" dirty="0" smtClean="0">
                <a:solidFill>
                  <a:schemeClr val="bg1"/>
                </a:solidFill>
                <a:latin typeface="Times New Roman" pitchFamily="18" charset="0"/>
                <a:cs typeface="Times New Roman" pitchFamily="18" charset="0"/>
              </a:rPr>
              <a:t>Ark (Marriage/Oneness)</a:t>
            </a:r>
          </a:p>
          <a:p>
            <a:pPr lvl="2"/>
            <a:endParaRPr lang="en-US" dirty="0">
              <a:solidFill>
                <a:schemeClr val="bg1"/>
              </a:solidFill>
              <a:latin typeface="Times New Roman" pitchFamily="18" charset="0"/>
              <a:cs typeface="Times New Roman" pitchFamily="18" charset="0"/>
            </a:endParaRPr>
          </a:p>
          <a:p>
            <a:r>
              <a:rPr lang="en-US" sz="2400" dirty="0" smtClean="0">
                <a:solidFill>
                  <a:schemeClr val="bg1"/>
                </a:solidFill>
                <a:latin typeface="Times New Roman" pitchFamily="18" charset="0"/>
                <a:cs typeface="Times New Roman" pitchFamily="18" charset="0"/>
              </a:rPr>
              <a:t>Holy Place</a:t>
            </a:r>
          </a:p>
          <a:p>
            <a:pPr lvl="1"/>
            <a:r>
              <a:rPr lang="en-US" sz="2400" dirty="0" smtClean="0">
                <a:solidFill>
                  <a:schemeClr val="bg1"/>
                </a:solidFill>
                <a:latin typeface="Times New Roman" pitchFamily="18" charset="0"/>
                <a:cs typeface="Times New Roman" pitchFamily="18" charset="0"/>
              </a:rPr>
              <a:t>Altar (Prayer)</a:t>
            </a:r>
          </a:p>
          <a:p>
            <a:pPr lvl="1"/>
            <a:r>
              <a:rPr lang="en-US" sz="2400" dirty="0" smtClean="0">
                <a:solidFill>
                  <a:schemeClr val="bg1"/>
                </a:solidFill>
                <a:latin typeface="Times New Roman" pitchFamily="18" charset="0"/>
                <a:cs typeface="Times New Roman" pitchFamily="18" charset="0"/>
              </a:rPr>
              <a:t>Lampstand (Holy Spirit)</a:t>
            </a:r>
          </a:p>
          <a:p>
            <a:pPr lvl="1"/>
            <a:r>
              <a:rPr lang="en-US" sz="2400" dirty="0" err="1" smtClean="0">
                <a:solidFill>
                  <a:schemeClr val="bg1"/>
                </a:solidFill>
                <a:latin typeface="Times New Roman" pitchFamily="18" charset="0"/>
                <a:cs typeface="Times New Roman" pitchFamily="18" charset="0"/>
              </a:rPr>
              <a:t>Shewbread</a:t>
            </a:r>
            <a:r>
              <a:rPr lang="en-US" sz="2400" dirty="0" smtClean="0">
                <a:solidFill>
                  <a:schemeClr val="bg1"/>
                </a:solidFill>
                <a:latin typeface="Times New Roman" pitchFamily="18" charset="0"/>
                <a:cs typeface="Times New Roman" pitchFamily="18" charset="0"/>
              </a:rPr>
              <a:t> (Word)</a:t>
            </a:r>
          </a:p>
          <a:p>
            <a:pPr marL="457200" lvl="1" indent="0">
              <a:buNone/>
            </a:pPr>
            <a:endParaRPr lang="en-US" sz="2400" dirty="0" smtClean="0">
              <a:solidFill>
                <a:schemeClr val="bg1"/>
              </a:solidFill>
              <a:latin typeface="Times New Roman" pitchFamily="18" charset="0"/>
              <a:cs typeface="Times New Roman" pitchFamily="18" charset="0"/>
            </a:endParaRPr>
          </a:p>
          <a:p>
            <a:r>
              <a:rPr lang="en-US" sz="2400" dirty="0" smtClean="0">
                <a:solidFill>
                  <a:schemeClr val="bg1"/>
                </a:solidFill>
                <a:latin typeface="Times New Roman" pitchFamily="18" charset="0"/>
                <a:cs typeface="Times New Roman" pitchFamily="18" charset="0"/>
              </a:rPr>
              <a:t>Courtyard</a:t>
            </a:r>
          </a:p>
          <a:p>
            <a:pPr lvl="1"/>
            <a:r>
              <a:rPr lang="en-US" sz="2400" dirty="0" smtClean="0">
                <a:solidFill>
                  <a:schemeClr val="bg1"/>
                </a:solidFill>
                <a:latin typeface="Times New Roman" pitchFamily="18" charset="0"/>
                <a:cs typeface="Times New Roman" pitchFamily="18" charset="0"/>
              </a:rPr>
              <a:t>Laver (Baptism)</a:t>
            </a:r>
          </a:p>
          <a:p>
            <a:pPr lvl="1"/>
            <a:r>
              <a:rPr lang="en-US" sz="2400" dirty="0" smtClean="0">
                <a:solidFill>
                  <a:schemeClr val="bg1"/>
                </a:solidFill>
                <a:latin typeface="Times New Roman" pitchFamily="18" charset="0"/>
                <a:cs typeface="Times New Roman" pitchFamily="18" charset="0"/>
              </a:rPr>
              <a:t>Altar (Death)</a:t>
            </a:r>
          </a:p>
          <a:p>
            <a:pPr marL="457200" lvl="1" indent="0">
              <a:buNone/>
            </a:pPr>
            <a:endParaRPr lang="en-US" sz="1000" dirty="0" smtClean="0">
              <a:solidFill>
                <a:schemeClr val="bg1"/>
              </a:solidFill>
              <a:latin typeface="Times New Roman" pitchFamily="18" charset="0"/>
              <a:cs typeface="Times New Roman" pitchFamily="18" charset="0"/>
            </a:endParaRPr>
          </a:p>
          <a:p>
            <a:pPr marL="0" lvl="1" indent="0">
              <a:buNone/>
            </a:pPr>
            <a:r>
              <a:rPr lang="en-US" sz="2600" b="1" dirty="0" smtClean="0">
                <a:solidFill>
                  <a:schemeClr val="bg1"/>
                </a:solidFill>
                <a:latin typeface="Times New Roman" pitchFamily="18" charset="0"/>
                <a:cs typeface="Times New Roman" pitchFamily="18" charset="0"/>
              </a:rPr>
              <a:t>JESUS</a:t>
            </a:r>
            <a:r>
              <a:rPr lang="en-US" sz="2600" dirty="0" smtClean="0">
                <a:solidFill>
                  <a:schemeClr val="bg1"/>
                </a:solidFill>
                <a:latin typeface="Times New Roman" pitchFamily="18" charset="0"/>
                <a:cs typeface="Times New Roman" pitchFamily="18" charset="0"/>
              </a:rPr>
              <a:t> </a:t>
            </a:r>
            <a:r>
              <a:rPr lang="he-IL" sz="3200" dirty="0" smtClean="0">
                <a:solidFill>
                  <a:schemeClr val="bg1"/>
                </a:solidFill>
                <a:latin typeface="Times New Roman" pitchFamily="18" charset="0"/>
                <a:cs typeface="Times New Roman" pitchFamily="18" charset="0"/>
              </a:rPr>
              <a:t>׀</a:t>
            </a:r>
            <a:r>
              <a:rPr lang="en-US" sz="2600" dirty="0" smtClean="0">
                <a:solidFill>
                  <a:schemeClr val="bg1"/>
                </a:solidFill>
                <a:latin typeface="Times New Roman" pitchFamily="18" charset="0"/>
                <a:cs typeface="Times New Roman" pitchFamily="18" charset="0"/>
              </a:rPr>
              <a:t> </a:t>
            </a:r>
            <a:r>
              <a:rPr lang="en-US" sz="2600" b="1" dirty="0" smtClean="0">
                <a:solidFill>
                  <a:schemeClr val="bg1"/>
                </a:solidFill>
                <a:latin typeface="Times New Roman" pitchFamily="18" charset="0"/>
                <a:cs typeface="Times New Roman" pitchFamily="18" charset="0"/>
              </a:rPr>
              <a:t>CHURCH  </a:t>
            </a:r>
            <a:r>
              <a:rPr lang="he-IL" sz="3200" dirty="0" smtClean="0">
                <a:solidFill>
                  <a:schemeClr val="bg1"/>
                </a:solidFill>
                <a:latin typeface="Times New Roman" pitchFamily="18" charset="0"/>
                <a:cs typeface="Times New Roman" pitchFamily="18" charset="0"/>
              </a:rPr>
              <a:t>׀</a:t>
            </a:r>
            <a:r>
              <a:rPr lang="en-US" sz="2600" b="1" dirty="0" smtClean="0">
                <a:solidFill>
                  <a:schemeClr val="bg1"/>
                </a:solidFill>
                <a:latin typeface="Times New Roman" pitchFamily="18" charset="0"/>
                <a:cs typeface="Times New Roman" pitchFamily="18" charset="0"/>
              </a:rPr>
              <a:t>COUPLES</a:t>
            </a:r>
            <a:endParaRPr lang="en-US" sz="2600" b="1" dirty="0">
              <a:solidFill>
                <a:schemeClr val="bg1"/>
              </a:solidFill>
              <a:latin typeface="Times New Roman" pitchFamily="18" charset="0"/>
              <a:cs typeface="Times New Roman" pitchFamily="18" charset="0"/>
            </a:endParaRPr>
          </a:p>
        </p:txBody>
      </p:sp>
      <p:pic>
        <p:nvPicPr>
          <p:cNvPr id="41986" name="Picture 2" descr="http://emp.byui.edu/SATTERFIELDB/Tabernacle/Floorpl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3525" y="1190624"/>
            <a:ext cx="3571875" cy="5362576"/>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flipV="1">
            <a:off x="4800600" y="685800"/>
            <a:ext cx="0" cy="5181600"/>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66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98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
            <a:ext cx="8229600" cy="1143000"/>
          </a:xfrm>
        </p:spPr>
        <p:txBody>
          <a:bodyPr/>
          <a:lstStyle/>
          <a:p>
            <a:r>
              <a:rPr lang="en-US" dirty="0" smtClean="0">
                <a:solidFill>
                  <a:schemeClr val="bg1"/>
                </a:solidFill>
                <a:latin typeface="Times New Roman" pitchFamily="18" charset="0"/>
                <a:cs typeface="Times New Roman" pitchFamily="18" charset="0"/>
              </a:rPr>
              <a:t>Interaction</a:t>
            </a:r>
            <a:endParaRPr lang="en-US" dirty="0">
              <a:solidFill>
                <a:schemeClr val="bg1"/>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143000"/>
            <a:ext cx="8229600" cy="4983163"/>
          </a:xfrm>
        </p:spPr>
        <p:txBody>
          <a:bodyPr/>
          <a:lstStyle/>
          <a:p>
            <a:r>
              <a:rPr lang="en-US" dirty="0">
                <a:solidFill>
                  <a:schemeClr val="bg1"/>
                </a:solidFill>
                <a:latin typeface="Times New Roman" pitchFamily="18" charset="0"/>
                <a:cs typeface="Times New Roman" pitchFamily="18" charset="0"/>
              </a:rPr>
              <a:t>D</a:t>
            </a:r>
            <a:r>
              <a:rPr lang="en-US" dirty="0" smtClean="0">
                <a:solidFill>
                  <a:schemeClr val="bg1"/>
                </a:solidFill>
                <a:latin typeface="Times New Roman" pitchFamily="18" charset="0"/>
                <a:cs typeface="Times New Roman" pitchFamily="18" charset="0"/>
              </a:rPr>
              <a:t>oes viewing the sanctuary as a wedding help it to be good news? </a:t>
            </a:r>
          </a:p>
          <a:p>
            <a:pPr lvl="1"/>
            <a:r>
              <a:rPr lang="en-US" dirty="0" smtClean="0">
                <a:solidFill>
                  <a:schemeClr val="bg1"/>
                </a:solidFill>
                <a:latin typeface="Times New Roman" pitchFamily="18" charset="0"/>
                <a:cs typeface="Times New Roman" pitchFamily="18" charset="0"/>
              </a:rPr>
              <a:t>What/whom are represented throughout it parts? </a:t>
            </a:r>
          </a:p>
          <a:p>
            <a:pPr lvl="1"/>
            <a:r>
              <a:rPr lang="en-US" dirty="0" smtClean="0">
                <a:solidFill>
                  <a:schemeClr val="bg1"/>
                </a:solidFill>
                <a:latin typeface="Times New Roman" pitchFamily="18" charset="0"/>
                <a:cs typeface="Times New Roman" pitchFamily="18" charset="0"/>
              </a:rPr>
              <a:t>What  is the goal in the sanctuary?</a:t>
            </a:r>
          </a:p>
          <a:p>
            <a:pPr lvl="1"/>
            <a:r>
              <a:rPr lang="en-US" dirty="0" smtClean="0">
                <a:solidFill>
                  <a:schemeClr val="bg1"/>
                </a:solidFill>
                <a:latin typeface="Times New Roman" pitchFamily="18" charset="0"/>
                <a:cs typeface="Times New Roman" pitchFamily="18" charset="0"/>
              </a:rPr>
              <a:t>Has it been achieved yet?</a:t>
            </a:r>
          </a:p>
          <a:p>
            <a:pPr lvl="1"/>
            <a:r>
              <a:rPr lang="en-US" dirty="0" smtClean="0">
                <a:solidFill>
                  <a:schemeClr val="bg1"/>
                </a:solidFill>
                <a:latin typeface="Times New Roman" pitchFamily="18" charset="0"/>
                <a:cs typeface="Times New Roman" pitchFamily="18" charset="0"/>
              </a:rPr>
              <a:t>Will it be achieved?</a:t>
            </a:r>
          </a:p>
          <a:p>
            <a:pPr lvl="1"/>
            <a:r>
              <a:rPr lang="en-US" dirty="0" smtClean="0">
                <a:solidFill>
                  <a:schemeClr val="bg1"/>
                </a:solidFill>
                <a:latin typeface="Times New Roman" pitchFamily="18" charset="0"/>
                <a:cs typeface="Times New Roman" pitchFamily="18" charset="0"/>
              </a:rPr>
              <a:t>What is the message for Church/Couples? </a:t>
            </a:r>
          </a:p>
          <a:p>
            <a:r>
              <a:rPr lang="en-US" dirty="0" smtClean="0">
                <a:solidFill>
                  <a:schemeClr val="bg1"/>
                </a:solidFill>
                <a:latin typeface="Times New Roman" pitchFamily="18" charset="0"/>
                <a:cs typeface="Times New Roman" pitchFamily="18" charset="0"/>
              </a:rPr>
              <a:t>How is all this Good News?</a:t>
            </a:r>
          </a:p>
          <a:p>
            <a:pPr marL="0" indent="0">
              <a:buNone/>
            </a:pPr>
            <a:r>
              <a:rPr lang="en-US" dirty="0" smtClean="0">
                <a:solidFill>
                  <a:schemeClr val="bg1"/>
                </a:solidFill>
                <a:latin typeface="Times New Roman" pitchFamily="18" charset="0"/>
                <a:cs typeface="Times New Roman" pitchFamily="18" charset="0"/>
              </a:rPr>
              <a:t>   </a:t>
            </a:r>
            <a:endParaRPr lang="en-US"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65512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54762"/>
          </a:xfrm>
        </p:spPr>
        <p:txBody>
          <a:bodyPr/>
          <a:lstStyle/>
          <a:p>
            <a:r>
              <a:rPr lang="en-US" dirty="0" smtClean="0">
                <a:solidFill>
                  <a:schemeClr val="bg1"/>
                </a:solidFill>
                <a:latin typeface="Edwardian Script ITC" pitchFamily="66" charset="0"/>
              </a:rPr>
              <a:t>The End</a:t>
            </a:r>
            <a:endParaRPr lang="en-US" dirty="0">
              <a:solidFill>
                <a:schemeClr val="bg1"/>
              </a:solidFill>
              <a:latin typeface="Edwardian Script ITC" pitchFamily="66" charset="0"/>
            </a:endParaRPr>
          </a:p>
        </p:txBody>
      </p:sp>
    </p:spTree>
    <p:extLst>
      <p:ext uri="{BB962C8B-B14F-4D97-AF65-F5344CB8AC3E}">
        <p14:creationId xmlns:p14="http://schemas.microsoft.com/office/powerpoint/2010/main" val="2014991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Content Placeholder 2"/>
          <p:cNvSpPr txBox="1">
            <a:spLocks/>
          </p:cNvSpPr>
          <p:nvPr/>
        </p:nvSpPr>
        <p:spPr bwMode="auto">
          <a:xfrm>
            <a:off x="2906713" y="3124200"/>
            <a:ext cx="62484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20000"/>
              </a:spcBef>
              <a:buFontTx/>
              <a:buChar char="•"/>
            </a:pPr>
            <a:r>
              <a:rPr lang="en-US" sz="2000">
                <a:solidFill>
                  <a:schemeClr val="bg1"/>
                </a:solidFill>
                <a:latin typeface="Times New Roman" pitchFamily="18" charset="0"/>
                <a:cs typeface="Times New Roman" pitchFamily="18" charset="0"/>
              </a:rPr>
              <a:t>Stolen away from his beloved home in Israel by a heathen King</a:t>
            </a:r>
          </a:p>
          <a:p>
            <a:pPr lvl="1">
              <a:buFontTx/>
              <a:buChar char="–"/>
            </a:pPr>
            <a:r>
              <a:rPr lang="en-US" sz="2000">
                <a:solidFill>
                  <a:schemeClr val="bg1"/>
                </a:solidFill>
                <a:latin typeface="Times New Roman" pitchFamily="18" charset="0"/>
                <a:cs typeface="Times New Roman" pitchFamily="18" charset="0"/>
              </a:rPr>
              <a:t>Two men who would change the world</a:t>
            </a:r>
          </a:p>
          <a:p>
            <a:pPr lvl="1">
              <a:buFontTx/>
              <a:buChar char="–"/>
            </a:pPr>
            <a:r>
              <a:rPr lang="en-US" sz="2000">
                <a:solidFill>
                  <a:schemeClr val="bg1"/>
                </a:solidFill>
                <a:latin typeface="Times New Roman" pitchFamily="18" charset="0"/>
                <a:cs typeface="Times New Roman" pitchFamily="18" charset="0"/>
              </a:rPr>
              <a:t>One the Empire builder, the other his counselor</a:t>
            </a:r>
            <a:endParaRPr lang="en-US" sz="2800">
              <a:solidFill>
                <a:schemeClr val="bg1"/>
              </a:solidFill>
              <a:latin typeface="Times New Roman" pitchFamily="18" charset="0"/>
              <a:cs typeface="Times New Roman" pitchFamily="18" charset="0"/>
            </a:endParaRPr>
          </a:p>
          <a:p>
            <a:pPr>
              <a:buFontTx/>
              <a:buChar char="•"/>
            </a:pPr>
            <a:r>
              <a:rPr lang="en-US" sz="2000">
                <a:solidFill>
                  <a:schemeClr val="bg1"/>
                </a:solidFill>
                <a:latin typeface="Times New Roman" pitchFamily="18" charset="0"/>
                <a:cs typeface="Times New Roman" pitchFamily="18" charset="0"/>
              </a:rPr>
              <a:t>In three great visions given Daniel (Dan. 2,7,8-9) – God outlines the specifics of how he planned to restore his church:</a:t>
            </a:r>
          </a:p>
          <a:p>
            <a:pPr lvl="1">
              <a:buFontTx/>
              <a:buChar char="–"/>
            </a:pPr>
            <a:r>
              <a:rPr lang="en-US" sz="2000">
                <a:solidFill>
                  <a:schemeClr val="bg1"/>
                </a:solidFill>
                <a:latin typeface="Times New Roman" pitchFamily="18" charset="0"/>
                <a:cs typeface="Times New Roman" pitchFamily="18" charset="0"/>
              </a:rPr>
              <a:t>From the restoration of their independence</a:t>
            </a:r>
          </a:p>
          <a:p>
            <a:pPr lvl="1">
              <a:buFontTx/>
              <a:buChar char="–"/>
            </a:pPr>
            <a:r>
              <a:rPr lang="en-US" sz="2000">
                <a:solidFill>
                  <a:schemeClr val="bg1"/>
                </a:solidFill>
                <a:latin typeface="Times New Roman" pitchFamily="18" charset="0"/>
                <a:cs typeface="Times New Roman" pitchFamily="18" charset="0"/>
              </a:rPr>
              <a:t>To his Incarnation, Ministry, Death</a:t>
            </a:r>
          </a:p>
          <a:p>
            <a:pPr lvl="1">
              <a:buFontTx/>
              <a:buChar char="–"/>
            </a:pPr>
            <a:r>
              <a:rPr lang="en-US" sz="2000">
                <a:solidFill>
                  <a:schemeClr val="bg1"/>
                </a:solidFill>
                <a:latin typeface="Times New Roman" pitchFamily="18" charset="0"/>
                <a:cs typeface="Times New Roman" pitchFamily="18" charset="0"/>
              </a:rPr>
              <a:t>To his Cleansing of the Heavenly Sanctuary</a:t>
            </a:r>
          </a:p>
          <a:p>
            <a:pPr lvl="1">
              <a:buFontTx/>
              <a:buChar char="–"/>
            </a:pPr>
            <a:r>
              <a:rPr lang="en-US" sz="2000">
                <a:solidFill>
                  <a:schemeClr val="bg1"/>
                </a:solidFill>
                <a:latin typeface="Times New Roman" pitchFamily="18" charset="0"/>
                <a:cs typeface="Times New Roman" pitchFamily="18" charset="0"/>
              </a:rPr>
              <a:t>And finally the ultimate rescue of his Church</a:t>
            </a:r>
          </a:p>
          <a:p>
            <a:pPr>
              <a:buFont typeface="Arial" charset="0"/>
              <a:buChar char="•"/>
            </a:pPr>
            <a:r>
              <a:rPr lang="en-US" sz="2000">
                <a:solidFill>
                  <a:schemeClr val="bg1"/>
                </a:solidFill>
                <a:latin typeface="Times New Roman" pitchFamily="18" charset="0"/>
                <a:cs typeface="Times New Roman" pitchFamily="18" charset="0"/>
              </a:rPr>
              <a:t>His prophecies have stirred mankind for centuries</a:t>
            </a:r>
          </a:p>
        </p:txBody>
      </p:sp>
      <p:pic>
        <p:nvPicPr>
          <p:cNvPr id="22531"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525"/>
            <a:ext cx="9144000"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048000"/>
            <a:ext cx="2855913"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Box 5"/>
          <p:cNvSpPr txBox="1">
            <a:spLocks noChangeArrowheads="1"/>
          </p:cNvSpPr>
          <p:nvPr/>
        </p:nvSpPr>
        <p:spPr bwMode="auto">
          <a:xfrm>
            <a:off x="228600" y="6073775"/>
            <a:ext cx="2133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000">
                <a:solidFill>
                  <a:schemeClr val="bg1"/>
                </a:solidFill>
                <a:latin typeface="Times New Roman" pitchFamily="18" charset="0"/>
                <a:cs typeface="Times New Roman" pitchFamily="18" charset="0"/>
              </a:rPr>
              <a:t>Daniel </a:t>
            </a:r>
          </a:p>
          <a:p>
            <a:pPr algn="ctr" eaLnBrk="1" hangingPunct="1"/>
            <a:r>
              <a:rPr lang="en-US" sz="2000">
                <a:solidFill>
                  <a:schemeClr val="bg1"/>
                </a:solidFill>
                <a:latin typeface="Times New Roman" pitchFamily="18" charset="0"/>
                <a:cs typeface="Times New Roman" pitchFamily="18" charset="0"/>
              </a:rPr>
              <a:t>6</a:t>
            </a:r>
            <a:r>
              <a:rPr lang="en-US" sz="2000" baseline="30000">
                <a:solidFill>
                  <a:schemeClr val="bg1"/>
                </a:solidFill>
                <a:latin typeface="Times New Roman" pitchFamily="18" charset="0"/>
                <a:cs typeface="Times New Roman" pitchFamily="18" charset="0"/>
              </a:rPr>
              <a:t>th</a:t>
            </a:r>
            <a:r>
              <a:rPr lang="en-US" sz="2000">
                <a:solidFill>
                  <a:schemeClr val="bg1"/>
                </a:solidFill>
                <a:latin typeface="Times New Roman" pitchFamily="18" charset="0"/>
                <a:cs typeface="Times New Roman" pitchFamily="18" charset="0"/>
              </a:rPr>
              <a:t> C. BC</a:t>
            </a:r>
            <a:endParaRPr lang="en-US">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4456608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3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43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436">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8436">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8436">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436">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436">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436">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843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76200" y="152400"/>
            <a:ext cx="2667000" cy="1143000"/>
          </a:xfrm>
        </p:spPr>
        <p:txBody>
          <a:bodyPr/>
          <a:lstStyle/>
          <a:p>
            <a:r>
              <a:rPr lang="en-US" sz="3200" smtClean="0">
                <a:solidFill>
                  <a:schemeClr val="bg1"/>
                </a:solidFill>
                <a:latin typeface="Times New Roman" pitchFamily="18" charset="0"/>
                <a:cs typeface="Times New Roman" pitchFamily="18" charset="0"/>
              </a:rPr>
              <a:t>Great Advent Awakening</a:t>
            </a:r>
          </a:p>
        </p:txBody>
      </p:sp>
      <p:pic>
        <p:nvPicPr>
          <p:cNvPr id="2355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 y="1295400"/>
            <a:ext cx="2343150" cy="3124200"/>
          </a:xfrm>
        </p:spPr>
      </p:pic>
      <p:sp>
        <p:nvSpPr>
          <p:cNvPr id="18436" name="Content Placeholder 2"/>
          <p:cNvSpPr txBox="1">
            <a:spLocks/>
          </p:cNvSpPr>
          <p:nvPr/>
        </p:nvSpPr>
        <p:spPr bwMode="auto">
          <a:xfrm>
            <a:off x="2743200" y="0"/>
            <a:ext cx="6411913" cy="845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20000"/>
              </a:spcBef>
              <a:buFontTx/>
              <a:buChar char="•"/>
            </a:pPr>
            <a:r>
              <a:rPr lang="en-US" sz="2000">
                <a:solidFill>
                  <a:schemeClr val="bg1"/>
                </a:solidFill>
                <a:latin typeface="Times New Roman" pitchFamily="18" charset="0"/>
                <a:cs typeface="Times New Roman" pitchFamily="18" charset="0"/>
              </a:rPr>
              <a:t>In 1815, this self educated man began a life-long quest to:</a:t>
            </a:r>
          </a:p>
          <a:p>
            <a:pPr lvl="1">
              <a:buFontTx/>
              <a:buChar char="–"/>
            </a:pPr>
            <a:r>
              <a:rPr lang="en-US" sz="2000">
                <a:solidFill>
                  <a:schemeClr val="bg1"/>
                </a:solidFill>
                <a:latin typeface="Times New Roman" pitchFamily="18" charset="0"/>
                <a:cs typeface="Times New Roman" pitchFamily="18" charset="0"/>
              </a:rPr>
              <a:t>know God and what His expectations were for him</a:t>
            </a:r>
            <a:endParaRPr lang="en-US" sz="2800">
              <a:solidFill>
                <a:schemeClr val="bg1"/>
              </a:solidFill>
              <a:latin typeface="Times New Roman" pitchFamily="18" charset="0"/>
              <a:cs typeface="Times New Roman" pitchFamily="18" charset="0"/>
            </a:endParaRPr>
          </a:p>
          <a:p>
            <a:pPr lvl="1">
              <a:buFontTx/>
              <a:buChar char="–"/>
            </a:pPr>
            <a:r>
              <a:rPr lang="en-US" sz="2000">
                <a:solidFill>
                  <a:schemeClr val="bg1"/>
                </a:solidFill>
                <a:latin typeface="Times New Roman" pitchFamily="18" charset="0"/>
                <a:cs typeface="Times New Roman" pitchFamily="18" charset="0"/>
              </a:rPr>
              <a:t>his deist friends challenged him about the “errors” and “contradictions” in the bible</a:t>
            </a:r>
          </a:p>
          <a:p>
            <a:pPr lvl="2">
              <a:buFontTx/>
              <a:buChar char="–"/>
            </a:pPr>
            <a:r>
              <a:rPr lang="en-US" sz="2000">
                <a:solidFill>
                  <a:schemeClr val="bg1"/>
                </a:solidFill>
                <a:latin typeface="Times New Roman" pitchFamily="18" charset="0"/>
                <a:cs typeface="Times New Roman" pitchFamily="18" charset="0"/>
              </a:rPr>
              <a:t>a captain in the war of 1812, he knew it was a miracle he survived – there must be a God!</a:t>
            </a:r>
          </a:p>
          <a:p>
            <a:pPr lvl="2">
              <a:buFontTx/>
              <a:buChar char="–"/>
            </a:pPr>
            <a:r>
              <a:rPr lang="en-US" sz="2000">
                <a:solidFill>
                  <a:schemeClr val="bg1"/>
                </a:solidFill>
                <a:latin typeface="Times New Roman" pitchFamily="18" charset="0"/>
                <a:cs typeface="Times New Roman" pitchFamily="18" charset="0"/>
              </a:rPr>
              <a:t>he set out to prove them wrong</a:t>
            </a:r>
          </a:p>
          <a:p>
            <a:pPr lvl="1">
              <a:buFontTx/>
              <a:buChar char="–"/>
            </a:pPr>
            <a:r>
              <a:rPr lang="en-US" sz="2000">
                <a:solidFill>
                  <a:schemeClr val="bg1"/>
                </a:solidFill>
                <a:latin typeface="Times New Roman" pitchFamily="18" charset="0"/>
                <a:cs typeface="Times New Roman" pitchFamily="18" charset="0"/>
              </a:rPr>
              <a:t>Beginning in Gen. 1:1 (verse by verse) not moving on until he could explain it’s meaning.</a:t>
            </a:r>
          </a:p>
          <a:p>
            <a:pPr lvl="2">
              <a:buFontTx/>
              <a:buChar char="•"/>
            </a:pPr>
            <a:r>
              <a:rPr lang="en-US" sz="2000">
                <a:solidFill>
                  <a:schemeClr val="bg1"/>
                </a:solidFill>
                <a:latin typeface="Times New Roman" pitchFamily="18" charset="0"/>
                <a:cs typeface="Times New Roman" pitchFamily="18" charset="0"/>
              </a:rPr>
              <a:t>He discovered Jesus to be a personal loving Savior and God does predict future events.</a:t>
            </a:r>
          </a:p>
          <a:p>
            <a:pPr lvl="2">
              <a:buFontTx/>
              <a:buChar char="•"/>
            </a:pPr>
            <a:r>
              <a:rPr lang="en-US" sz="2000">
                <a:solidFill>
                  <a:schemeClr val="bg1"/>
                </a:solidFill>
                <a:latin typeface="Times New Roman" pitchFamily="18" charset="0"/>
                <a:cs typeface="Times New Roman" pitchFamily="18" charset="0"/>
              </a:rPr>
              <a:t>Dan. 8:14 captured his attention:</a:t>
            </a:r>
          </a:p>
          <a:p>
            <a:pPr lvl="3">
              <a:buFontTx/>
              <a:buChar char="–"/>
            </a:pPr>
            <a:r>
              <a:rPr lang="en-US" sz="2000" i="1">
                <a:solidFill>
                  <a:schemeClr val="bg1"/>
                </a:solidFill>
                <a:latin typeface="Times New Roman" pitchFamily="18" charset="0"/>
                <a:cs typeface="Times New Roman" pitchFamily="18" charset="0"/>
              </a:rPr>
              <a:t>"Unto two thousand and three hundred days; then shall the sanctuary be cleansed." </a:t>
            </a:r>
          </a:p>
          <a:p>
            <a:pPr lvl="3">
              <a:buFontTx/>
              <a:buChar char="–"/>
            </a:pPr>
            <a:r>
              <a:rPr lang="en-US" sz="2000">
                <a:solidFill>
                  <a:schemeClr val="bg1"/>
                </a:solidFill>
                <a:latin typeface="Times New Roman" pitchFamily="18" charset="0"/>
                <a:cs typeface="Times New Roman" pitchFamily="18" charset="0"/>
              </a:rPr>
              <a:t>He concluded this prophecy extended to his time, just 25 years (1843) away! </a:t>
            </a:r>
          </a:p>
          <a:p>
            <a:pPr lvl="3">
              <a:buFontTx/>
              <a:buChar char="–"/>
            </a:pPr>
            <a:r>
              <a:rPr lang="en-US" sz="2000">
                <a:solidFill>
                  <a:schemeClr val="bg1"/>
                </a:solidFill>
                <a:latin typeface="Times New Roman" pitchFamily="18" charset="0"/>
                <a:cs typeface="Times New Roman" pitchFamily="18" charset="0"/>
              </a:rPr>
              <a:t>Is that when the Lord would return? To be sure he spent the next 15 years verifying his conclusions. </a:t>
            </a:r>
          </a:p>
          <a:p>
            <a:pPr lvl="3">
              <a:buFontTx/>
              <a:buChar char="–"/>
            </a:pPr>
            <a:r>
              <a:rPr lang="en-US" sz="2000">
                <a:solidFill>
                  <a:schemeClr val="bg1"/>
                </a:solidFill>
                <a:latin typeface="Times New Roman" pitchFamily="18" charset="0"/>
                <a:cs typeface="Times New Roman" pitchFamily="18" charset="0"/>
              </a:rPr>
              <a:t>So thoroughly did he do his work, that later he could say no objection came to him that he hadn’t already studied.</a:t>
            </a:r>
          </a:p>
        </p:txBody>
      </p:sp>
      <p:sp>
        <p:nvSpPr>
          <p:cNvPr id="23557" name="TextBox 5"/>
          <p:cNvSpPr txBox="1">
            <a:spLocks noChangeArrowheads="1"/>
          </p:cNvSpPr>
          <p:nvPr/>
        </p:nvSpPr>
        <p:spPr bwMode="auto">
          <a:xfrm>
            <a:off x="228600" y="4572000"/>
            <a:ext cx="21336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000">
                <a:solidFill>
                  <a:schemeClr val="bg1"/>
                </a:solidFill>
                <a:latin typeface="Times New Roman" pitchFamily="18" charset="0"/>
                <a:cs typeface="Times New Roman" pitchFamily="18" charset="0"/>
              </a:rPr>
              <a:t>William Miller </a:t>
            </a:r>
            <a:r>
              <a:rPr lang="en-US">
                <a:solidFill>
                  <a:schemeClr val="bg1"/>
                </a:solidFill>
                <a:latin typeface="Times New Roman" pitchFamily="18" charset="0"/>
                <a:cs typeface="Times New Roman" pitchFamily="18" charset="0"/>
              </a:rPr>
              <a:t>1782-1849</a:t>
            </a:r>
          </a:p>
        </p:txBody>
      </p:sp>
    </p:spTree>
    <p:extLst>
      <p:ext uri="{BB962C8B-B14F-4D97-AF65-F5344CB8AC3E}">
        <p14:creationId xmlns:p14="http://schemas.microsoft.com/office/powerpoint/2010/main" val="8389981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36">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36">
                                            <p:txEl>
                                              <p:pRg st="6" end="6"/>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8436">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436">
                                            <p:txEl>
                                              <p:pRg st="8" end="8"/>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8436">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436">
                                            <p:txEl>
                                              <p:pRg st="10" end="10"/>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843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txBox="1">
            <a:spLocks/>
          </p:cNvSpPr>
          <p:nvPr/>
        </p:nvSpPr>
        <p:spPr bwMode="auto">
          <a:xfrm>
            <a:off x="2895600" y="1676400"/>
            <a:ext cx="62484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20000"/>
              </a:spcBef>
              <a:buFontTx/>
              <a:buChar char="•"/>
            </a:pPr>
            <a:endParaRPr lang="en-US" sz="3200">
              <a:solidFill>
                <a:schemeClr val="bg1"/>
              </a:solidFill>
              <a:latin typeface="Times New Roman" pitchFamily="18" charset="0"/>
              <a:cs typeface="Times New Roman" pitchFamily="18" charset="0"/>
            </a:endParaRPr>
          </a:p>
        </p:txBody>
      </p:sp>
      <p:sp>
        <p:nvSpPr>
          <p:cNvPr id="19460" name="Content Placeholder 6"/>
          <p:cNvSpPr>
            <a:spLocks noGrp="1"/>
          </p:cNvSpPr>
          <p:nvPr>
            <p:ph idx="1"/>
          </p:nvPr>
        </p:nvSpPr>
        <p:spPr>
          <a:xfrm>
            <a:off x="76200" y="0"/>
            <a:ext cx="8915400" cy="6781800"/>
          </a:xfrm>
        </p:spPr>
        <p:txBody>
          <a:bodyPr/>
          <a:lstStyle/>
          <a:p>
            <a:pPr>
              <a:defRPr/>
            </a:pPr>
            <a:r>
              <a:rPr lang="en-US" sz="2200" dirty="0" smtClean="0">
                <a:solidFill>
                  <a:schemeClr val="bg1"/>
                </a:solidFill>
                <a:latin typeface="Times New Roman" pitchFamily="18" charset="0"/>
                <a:cs typeface="Times New Roman" pitchFamily="18" charset="0"/>
              </a:rPr>
              <a:t>Arriving at his conclusions caused a burning in his soul to:</a:t>
            </a:r>
          </a:p>
          <a:p>
            <a:pPr marL="457200" lvl="1" indent="-228600">
              <a:defRPr/>
            </a:pPr>
            <a:r>
              <a:rPr lang="en-US" sz="2000" dirty="0" smtClean="0">
                <a:solidFill>
                  <a:schemeClr val="bg1"/>
                </a:solidFill>
                <a:latin typeface="Times New Roman" pitchFamily="18" charset="0"/>
                <a:cs typeface="Times New Roman" pitchFamily="18" charset="0"/>
              </a:rPr>
              <a:t>“Go and tell it to the world”  -  “Behold, the bridegroom cometh!”</a:t>
            </a:r>
          </a:p>
          <a:p>
            <a:pPr marL="857250" lvl="2">
              <a:defRPr/>
            </a:pPr>
            <a:r>
              <a:rPr lang="en-US" sz="1800" dirty="0" smtClean="0">
                <a:solidFill>
                  <a:schemeClr val="bg1"/>
                </a:solidFill>
                <a:latin typeface="Times New Roman" pitchFamily="18" charset="0"/>
                <a:cs typeface="Times New Roman" pitchFamily="18" charset="0"/>
              </a:rPr>
              <a:t>The passion of his life from then on </a:t>
            </a:r>
          </a:p>
          <a:p>
            <a:pPr marL="857250" lvl="2">
              <a:defRPr/>
            </a:pPr>
            <a:r>
              <a:rPr lang="en-US" sz="1800" dirty="0" smtClean="0">
                <a:solidFill>
                  <a:schemeClr val="bg1"/>
                </a:solidFill>
                <a:latin typeface="Times New Roman" pitchFamily="18" charset="0"/>
                <a:cs typeface="Times New Roman" pitchFamily="18" charset="0"/>
              </a:rPr>
              <a:t>All throughout the Northeast he preached stirring amazing interest and </a:t>
            </a:r>
          </a:p>
          <a:p>
            <a:pPr marL="860425" lvl="2" indent="0">
              <a:buFontTx/>
              <a:buNone/>
              <a:defRPr/>
            </a:pPr>
            <a:r>
              <a:rPr lang="en-US" sz="1800" dirty="0" smtClean="0">
                <a:solidFill>
                  <a:schemeClr val="bg1"/>
                </a:solidFill>
                <a:latin typeface="Times New Roman" pitchFamily="18" charset="0"/>
                <a:cs typeface="Times New Roman" pitchFamily="18" charset="0"/>
              </a:rPr>
              <a:t>revival (130 </a:t>
            </a:r>
            <a:r>
              <a:rPr lang="en-US" sz="1800" dirty="0" err="1" smtClean="0">
                <a:solidFill>
                  <a:schemeClr val="bg1"/>
                </a:solidFill>
                <a:latin typeface="Times New Roman" pitchFamily="18" charset="0"/>
                <a:cs typeface="Times New Roman" pitchFamily="18" charset="0"/>
              </a:rPr>
              <a:t>campmeetings</a:t>
            </a:r>
            <a:r>
              <a:rPr lang="en-US" sz="1800" dirty="0" smtClean="0">
                <a:solidFill>
                  <a:schemeClr val="bg1"/>
                </a:solidFill>
                <a:latin typeface="Times New Roman" pitchFamily="18" charset="0"/>
                <a:cs typeface="Times New Roman" pitchFamily="18" charset="0"/>
              </a:rPr>
              <a:t>, endless church lectures, 500,000 people) </a:t>
            </a:r>
          </a:p>
          <a:p>
            <a:pPr marL="857250" lvl="2">
              <a:defRPr/>
            </a:pPr>
            <a:r>
              <a:rPr lang="en-US" sz="1800" dirty="0" smtClean="0">
                <a:solidFill>
                  <a:schemeClr val="bg1"/>
                </a:solidFill>
                <a:latin typeface="Times New Roman" pitchFamily="18" charset="0"/>
                <a:cs typeface="Times New Roman" pitchFamily="18" charset="0"/>
              </a:rPr>
              <a:t>During 1843 Samuel S. Snow discovered an unforeseen error in his calculations</a:t>
            </a:r>
          </a:p>
          <a:p>
            <a:pPr marL="1143000" lvl="3">
              <a:defRPr/>
            </a:pPr>
            <a:r>
              <a:rPr lang="en-US" sz="1800" dirty="0" smtClean="0">
                <a:solidFill>
                  <a:schemeClr val="bg1"/>
                </a:solidFill>
                <a:latin typeface="Times New Roman" pitchFamily="18" charset="0"/>
                <a:cs typeface="Times New Roman" pitchFamily="18" charset="0"/>
              </a:rPr>
              <a:t>there was only 1 year between 1 BC and 1 AD – therefore the prophecy would extend till 1844</a:t>
            </a:r>
          </a:p>
          <a:p>
            <a:pPr marL="1143000" lvl="3">
              <a:defRPr/>
            </a:pPr>
            <a:r>
              <a:rPr lang="en-US" sz="1800" dirty="0" smtClean="0">
                <a:solidFill>
                  <a:schemeClr val="bg1"/>
                </a:solidFill>
                <a:latin typeface="Times New Roman" pitchFamily="18" charset="0"/>
                <a:cs typeface="Times New Roman" pitchFamily="18" charset="0"/>
              </a:rPr>
              <a:t>He declared that just as Jesus had arrived exactly on time in the prophecy - the events at the end would be on time too</a:t>
            </a:r>
          </a:p>
          <a:p>
            <a:pPr marL="1143000" lvl="3">
              <a:defRPr/>
            </a:pPr>
            <a:r>
              <a:rPr lang="en-US" sz="1800" dirty="0" smtClean="0">
                <a:solidFill>
                  <a:schemeClr val="bg1"/>
                </a:solidFill>
                <a:latin typeface="Times New Roman" pitchFamily="18" charset="0"/>
                <a:cs typeface="Times New Roman" pitchFamily="18" charset="0"/>
              </a:rPr>
              <a:t>The starting point was in the fall of 457BC, and would extend to the fall of 1844, </a:t>
            </a:r>
          </a:p>
          <a:p>
            <a:pPr marL="1600200" lvl="4">
              <a:defRPr/>
            </a:pPr>
            <a:r>
              <a:rPr lang="en-US" sz="1800" dirty="0" smtClean="0">
                <a:solidFill>
                  <a:schemeClr val="bg1"/>
                </a:solidFill>
                <a:latin typeface="Times New Roman" pitchFamily="18" charset="0"/>
                <a:cs typeface="Times New Roman" pitchFamily="18" charset="0"/>
              </a:rPr>
              <a:t>That date, according to the </a:t>
            </a:r>
            <a:r>
              <a:rPr lang="en-US" sz="1800" dirty="0" err="1" smtClean="0">
                <a:solidFill>
                  <a:schemeClr val="bg1"/>
                </a:solidFill>
                <a:latin typeface="Times New Roman" pitchFamily="18" charset="0"/>
                <a:cs typeface="Times New Roman" pitchFamily="18" charset="0"/>
              </a:rPr>
              <a:t>Karaite</a:t>
            </a:r>
            <a:r>
              <a:rPr lang="en-US" sz="1800" dirty="0" smtClean="0">
                <a:solidFill>
                  <a:schemeClr val="bg1"/>
                </a:solidFill>
                <a:latin typeface="Times New Roman" pitchFamily="18" charset="0"/>
                <a:cs typeface="Times New Roman" pitchFamily="18" charset="0"/>
              </a:rPr>
              <a:t> Calendar was Oct. 22! </a:t>
            </a:r>
          </a:p>
          <a:p>
            <a:pPr marL="857250" lvl="2">
              <a:defRPr/>
            </a:pPr>
            <a:r>
              <a:rPr lang="en-US" sz="1800" dirty="0" smtClean="0">
                <a:solidFill>
                  <a:schemeClr val="bg1"/>
                </a:solidFill>
                <a:latin typeface="Times New Roman" pitchFamily="18" charset="0"/>
                <a:cs typeface="Times New Roman" pitchFamily="18" charset="0"/>
              </a:rPr>
              <a:t>But the Lord didn’t come in 1844 even though tens of thousands expected him too </a:t>
            </a:r>
          </a:p>
          <a:p>
            <a:pPr marL="1143000" lvl="3">
              <a:defRPr/>
            </a:pPr>
            <a:r>
              <a:rPr lang="en-US" sz="1800" dirty="0" smtClean="0">
                <a:solidFill>
                  <a:schemeClr val="bg1"/>
                </a:solidFill>
                <a:latin typeface="Times New Roman" pitchFamily="18" charset="0"/>
                <a:cs typeface="Times New Roman" pitchFamily="18" charset="0"/>
              </a:rPr>
              <a:t>The day after their disappointment, in upstate NY, </a:t>
            </a:r>
            <a:r>
              <a:rPr lang="en-US" sz="1800" b="1" dirty="0" smtClean="0">
                <a:solidFill>
                  <a:schemeClr val="bg1"/>
                </a:solidFill>
                <a:latin typeface="Times New Roman" pitchFamily="18" charset="0"/>
                <a:cs typeface="Times New Roman" pitchFamily="18" charset="0"/>
              </a:rPr>
              <a:t>Hiram Edson</a:t>
            </a:r>
            <a:r>
              <a:rPr lang="en-US" sz="1800" dirty="0" smtClean="0">
                <a:solidFill>
                  <a:schemeClr val="bg1"/>
                </a:solidFill>
                <a:latin typeface="Times New Roman" pitchFamily="18" charset="0"/>
                <a:cs typeface="Times New Roman" pitchFamily="18" charset="0"/>
              </a:rPr>
              <a:t>, a farmer, was walking to encourage some nearby believers, when just like with Daniel, Stephen, and John, the heavens opened up and he saw:</a:t>
            </a:r>
          </a:p>
          <a:p>
            <a:pPr marL="1371600" lvl="4">
              <a:defRPr/>
            </a:pPr>
            <a:r>
              <a:rPr lang="en-US" sz="1800" dirty="0" smtClean="0">
                <a:solidFill>
                  <a:schemeClr val="bg1"/>
                </a:solidFill>
                <a:latin typeface="Times New Roman" pitchFamily="18" charset="0"/>
                <a:cs typeface="Times New Roman" pitchFamily="18" charset="0"/>
              </a:rPr>
              <a:t>Jesus, in heaven, going to his Father (Dan. 7:13), to be married. The marriage must </a:t>
            </a:r>
            <a:r>
              <a:rPr lang="en-US" sz="1800" u="sng" dirty="0" smtClean="0">
                <a:solidFill>
                  <a:schemeClr val="bg1"/>
                </a:solidFill>
                <a:latin typeface="Times New Roman" pitchFamily="18" charset="0"/>
                <a:cs typeface="Times New Roman" pitchFamily="18" charset="0"/>
              </a:rPr>
              <a:t>precede</a:t>
            </a:r>
            <a:r>
              <a:rPr lang="en-US" sz="1800" dirty="0" smtClean="0">
                <a:solidFill>
                  <a:schemeClr val="bg1"/>
                </a:solidFill>
                <a:latin typeface="Times New Roman" pitchFamily="18" charset="0"/>
                <a:cs typeface="Times New Roman" pitchFamily="18" charset="0"/>
              </a:rPr>
              <a:t> his return</a:t>
            </a:r>
            <a:r>
              <a:rPr lang="en-US" sz="1400" dirty="0" smtClean="0">
                <a:solidFill>
                  <a:schemeClr val="bg1"/>
                </a:solidFill>
                <a:latin typeface="Times New Roman" pitchFamily="18" charset="0"/>
                <a:cs typeface="Times New Roman" pitchFamily="18" charset="0"/>
              </a:rPr>
              <a:t>.  </a:t>
            </a:r>
          </a:p>
          <a:p>
            <a:pPr marL="855663" lvl="2" indent="-231775">
              <a:defRPr/>
            </a:pPr>
            <a:r>
              <a:rPr lang="en-US" sz="2200" dirty="0" smtClean="0">
                <a:solidFill>
                  <a:schemeClr val="bg1"/>
                </a:solidFill>
                <a:latin typeface="Times New Roman" pitchFamily="18" charset="0"/>
                <a:cs typeface="Times New Roman" pitchFamily="18" charset="0"/>
              </a:rPr>
              <a:t>THE SANCTUARY MESSAGE WAS ABOUT A MARRIAGE -  getting the bride ready for her groom!  </a:t>
            </a:r>
          </a:p>
          <a:p>
            <a:pPr marL="1146175" lvl="3" indent="-231775">
              <a:defRPr/>
            </a:pPr>
            <a:r>
              <a:rPr lang="en-US" sz="1800" dirty="0" smtClean="0">
                <a:solidFill>
                  <a:schemeClr val="bg1"/>
                </a:solidFill>
                <a:latin typeface="Times New Roman" pitchFamily="18" charset="0"/>
                <a:cs typeface="Times New Roman" pitchFamily="18" charset="0"/>
              </a:rPr>
              <a:t>The entire book of Revelation is about the Heavenly Sanctuary &amp; a Wedding! 	</a:t>
            </a:r>
          </a:p>
        </p:txBody>
      </p:sp>
      <p:pic>
        <p:nvPicPr>
          <p:cNvPr id="24580"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35888" y="0"/>
            <a:ext cx="13716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87776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460">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60">
                                            <p:txEl>
                                              <p:pRg st="4" end="4"/>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9460">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460">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9460">
                                            <p:txEl>
                                              <p:pRg st="7" end="7"/>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9460">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460">
                                            <p:txEl>
                                              <p:pRg st="9" end="9"/>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9460">
                                            <p:txEl>
                                              <p:pRg st="10" end="10"/>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19460">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460">
                                            <p:txEl>
                                              <p:pRg st="12" end="12"/>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9460">
                                            <p:txEl>
                                              <p:pRg st="13" end="13"/>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9460">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76200"/>
            <a:ext cx="5943600" cy="868363"/>
          </a:xfrm>
        </p:spPr>
        <p:txBody>
          <a:bodyPr/>
          <a:lstStyle/>
          <a:p>
            <a:pPr eaLnBrk="1" hangingPunct="1"/>
            <a:r>
              <a:rPr lang="en-US" sz="4000" dirty="0" smtClean="0">
                <a:solidFill>
                  <a:srgbClr val="FFFF00"/>
                </a:solidFill>
                <a:latin typeface="Chasm Extended" pitchFamily="2" charset="0"/>
              </a:rPr>
              <a:t>The Marriage Failed</a:t>
            </a:r>
          </a:p>
        </p:txBody>
      </p:sp>
      <p:sp>
        <p:nvSpPr>
          <p:cNvPr id="70659" name="Rectangle 3"/>
          <p:cNvSpPr>
            <a:spLocks noGrp="1" noChangeArrowheads="1"/>
          </p:cNvSpPr>
          <p:nvPr>
            <p:ph type="body" idx="1"/>
          </p:nvPr>
        </p:nvSpPr>
        <p:spPr>
          <a:xfrm>
            <a:off x="152400" y="838200"/>
            <a:ext cx="8839200" cy="6019800"/>
          </a:xfrm>
        </p:spPr>
        <p:txBody>
          <a:bodyPr/>
          <a:lstStyle/>
          <a:p>
            <a:pPr marL="0" indent="0" eaLnBrk="1" hangingPunct="1">
              <a:buFontTx/>
              <a:buNone/>
              <a:defRPr/>
            </a:pPr>
            <a:r>
              <a:rPr lang="en-US" sz="2400" dirty="0" smtClean="0">
                <a:solidFill>
                  <a:schemeClr val="bg1"/>
                </a:solidFill>
                <a:latin typeface="Times New Roman" pitchFamily="18" charset="0"/>
              </a:rPr>
              <a:t>The most devastating words in the pre-flood </a:t>
            </a:r>
          </a:p>
          <a:p>
            <a:pPr marL="0" indent="0" eaLnBrk="1" hangingPunct="1">
              <a:spcBef>
                <a:spcPts val="0"/>
              </a:spcBef>
              <a:buFontTx/>
              <a:buNone/>
              <a:defRPr/>
            </a:pPr>
            <a:r>
              <a:rPr lang="en-US" sz="2400" dirty="0" smtClean="0">
                <a:solidFill>
                  <a:schemeClr val="bg1"/>
                </a:solidFill>
                <a:latin typeface="Times New Roman" pitchFamily="18" charset="0"/>
              </a:rPr>
              <a:t>world:   </a:t>
            </a:r>
          </a:p>
          <a:p>
            <a:pPr marL="0" indent="0" eaLnBrk="1" hangingPunct="1">
              <a:spcBef>
                <a:spcPts val="0"/>
              </a:spcBef>
              <a:buFontTx/>
              <a:buNone/>
              <a:defRPr/>
            </a:pPr>
            <a:r>
              <a:rPr lang="en-US" sz="2400" dirty="0" smtClean="0">
                <a:solidFill>
                  <a:schemeClr val="bg1"/>
                </a:solidFill>
                <a:latin typeface="Times New Roman" pitchFamily="18" charset="0"/>
              </a:rPr>
              <a:t>   “</a:t>
            </a:r>
            <a:r>
              <a:rPr lang="en-US" sz="2400" dirty="0" smtClean="0">
                <a:solidFill>
                  <a:schemeClr val="bg1"/>
                </a:solidFill>
                <a:latin typeface="Times New Roman" pitchFamily="18" charset="0"/>
                <a:cs typeface="Times New Roman" pitchFamily="18" charset="0"/>
              </a:rPr>
              <a:t>God</a:t>
            </a:r>
            <a:r>
              <a:rPr lang="en-US" sz="2400" dirty="0" smtClean="0">
                <a:solidFill>
                  <a:schemeClr val="bg1"/>
                </a:solidFill>
              </a:rPr>
              <a:t> </a:t>
            </a:r>
            <a:r>
              <a:rPr lang="en-US" sz="2400" b="1" dirty="0" smtClean="0">
                <a:solidFill>
                  <a:schemeClr val="bg1"/>
                </a:solidFill>
                <a:latin typeface="Times New Roman" pitchFamily="18" charset="0"/>
                <a:cs typeface="Times New Roman" pitchFamily="18" charset="0"/>
              </a:rPr>
              <a:t>drove</a:t>
            </a:r>
            <a:r>
              <a:rPr lang="en-US" sz="2400" dirty="0" smtClean="0">
                <a:solidFill>
                  <a:schemeClr val="bg1"/>
                </a:solidFill>
                <a:latin typeface="Times New Roman" pitchFamily="18" charset="0"/>
              </a:rPr>
              <a:t> [</a:t>
            </a:r>
            <a:r>
              <a:rPr lang="he-IL" sz="2400" dirty="0" smtClean="0">
                <a:solidFill>
                  <a:schemeClr val="bg1"/>
                </a:solidFill>
                <a:latin typeface="SBL Hebrew" pitchFamily="2" charset="-79"/>
                <a:cs typeface="SBL Hebrew" pitchFamily="2" charset="-79"/>
              </a:rPr>
              <a:t>גָרַשׁ</a:t>
            </a:r>
            <a:r>
              <a:rPr lang="en-US" sz="2400" dirty="0" smtClean="0">
                <a:solidFill>
                  <a:schemeClr val="bg1"/>
                </a:solidFill>
                <a:latin typeface="SBL Hebrew" pitchFamily="2" charset="-79"/>
                <a:cs typeface="SBL Hebrew" pitchFamily="2" charset="-79"/>
              </a:rPr>
              <a:t>, </a:t>
            </a:r>
            <a:r>
              <a:rPr lang="en-US" sz="2400" i="1" dirty="0" err="1" smtClean="0">
                <a:solidFill>
                  <a:schemeClr val="bg1"/>
                </a:solidFill>
                <a:latin typeface="SBL Hebrew" pitchFamily="2" charset="-79"/>
                <a:cs typeface="SBL Hebrew" pitchFamily="2" charset="-79"/>
              </a:rPr>
              <a:t>gāraš</a:t>
            </a:r>
            <a:r>
              <a:rPr lang="en-US" sz="2400" i="1" dirty="0" smtClean="0">
                <a:solidFill>
                  <a:schemeClr val="bg1"/>
                </a:solidFill>
                <a:latin typeface="SBL Hebrew" pitchFamily="2" charset="-79"/>
                <a:cs typeface="SBL Hebrew" pitchFamily="2" charset="-79"/>
              </a:rPr>
              <a:t> </a:t>
            </a:r>
            <a:r>
              <a:rPr lang="en-US" sz="2400" dirty="0" smtClean="0">
                <a:solidFill>
                  <a:schemeClr val="bg1"/>
                </a:solidFill>
                <a:latin typeface="Times New Roman" pitchFamily="18" charset="0"/>
                <a:cs typeface="Times New Roman" pitchFamily="18" charset="0"/>
              </a:rPr>
              <a:t>]</a:t>
            </a:r>
            <a:r>
              <a:rPr lang="en-US" sz="2400" dirty="0" smtClean="0">
                <a:solidFill>
                  <a:schemeClr val="bg1"/>
                </a:solidFill>
                <a:latin typeface="Times New Roman" pitchFamily="18" charset="0"/>
              </a:rPr>
              <a:t> </a:t>
            </a:r>
            <a:r>
              <a:rPr lang="en-US" sz="2400" i="1" dirty="0" smtClean="0">
                <a:solidFill>
                  <a:schemeClr val="bg1"/>
                </a:solidFill>
                <a:latin typeface="Times New Roman" pitchFamily="18" charset="0"/>
                <a:cs typeface="Times New Roman" pitchFamily="18" charset="0"/>
              </a:rPr>
              <a:t>cast out/ away,</a:t>
            </a:r>
          </a:p>
          <a:p>
            <a:pPr marL="0" indent="0" eaLnBrk="1" hangingPunct="1">
              <a:spcBef>
                <a:spcPts val="0"/>
              </a:spcBef>
              <a:buFontTx/>
              <a:buNone/>
              <a:defRPr/>
            </a:pPr>
            <a:r>
              <a:rPr lang="en-US" sz="2400" i="1" dirty="0" smtClean="0">
                <a:solidFill>
                  <a:schemeClr val="bg1"/>
                </a:solidFill>
                <a:latin typeface="Times New Roman" pitchFamily="18" charset="0"/>
                <a:cs typeface="Times New Roman" pitchFamily="18" charset="0"/>
              </a:rPr>
              <a:t>    divorced, expelled, put away, thrust out</a:t>
            </a:r>
            <a:r>
              <a:rPr lang="en-US" sz="2400" dirty="0" smtClean="0">
                <a:solidFill>
                  <a:schemeClr val="bg1"/>
                </a:solidFill>
                <a:latin typeface="Times New Roman" pitchFamily="18" charset="0"/>
                <a:cs typeface="Times New Roman" pitchFamily="18" charset="0"/>
              </a:rPr>
              <a:t>]</a:t>
            </a:r>
          </a:p>
          <a:p>
            <a:pPr marL="0" indent="0" eaLnBrk="1" hangingPunct="1">
              <a:spcBef>
                <a:spcPts val="0"/>
              </a:spcBef>
              <a:buFontTx/>
              <a:buNone/>
              <a:defRPr/>
            </a:pPr>
            <a:r>
              <a:rPr lang="en-US" sz="2400" dirty="0" smtClean="0">
                <a:solidFill>
                  <a:schemeClr val="bg1"/>
                </a:solidFill>
                <a:latin typeface="Times New Roman" pitchFamily="18" charset="0"/>
                <a:cs typeface="Times New Roman" pitchFamily="18" charset="0"/>
              </a:rPr>
              <a:t>    Adam and Eve</a:t>
            </a:r>
            <a:r>
              <a:rPr lang="en-US" sz="2400" baseline="30000" dirty="0" smtClean="0">
                <a:solidFill>
                  <a:schemeClr val="bg1"/>
                </a:solidFill>
                <a:latin typeface="Times New Roman" pitchFamily="18" charset="0"/>
                <a:cs typeface="Times New Roman" pitchFamily="18" charset="0"/>
              </a:rPr>
              <a:t> </a:t>
            </a:r>
            <a:r>
              <a:rPr lang="en-US" sz="2400" dirty="0" smtClean="0">
                <a:solidFill>
                  <a:schemeClr val="bg1"/>
                </a:solidFill>
                <a:latin typeface="Times New Roman" pitchFamily="18" charset="0"/>
                <a:cs typeface="Times New Roman" pitchFamily="18" charset="0"/>
              </a:rPr>
              <a:t>out of the garden…”</a:t>
            </a:r>
            <a:r>
              <a:rPr lang="en-US" sz="2400" b="1" dirty="0" smtClean="0">
                <a:solidFill>
                  <a:schemeClr val="bg1"/>
                </a:solidFill>
                <a:latin typeface="Times New Roman" pitchFamily="18" charset="0"/>
                <a:cs typeface="Times New Roman" pitchFamily="18" charset="0"/>
              </a:rPr>
              <a:t> </a:t>
            </a:r>
            <a:r>
              <a:rPr lang="en-US" sz="2400" dirty="0" smtClean="0">
                <a:solidFill>
                  <a:schemeClr val="bg1"/>
                </a:solidFill>
                <a:latin typeface="Times New Roman" pitchFamily="18" charset="0"/>
              </a:rPr>
              <a:t>Gen.</a:t>
            </a:r>
          </a:p>
          <a:p>
            <a:pPr marL="0" indent="0" eaLnBrk="1" hangingPunct="1">
              <a:spcBef>
                <a:spcPts val="0"/>
              </a:spcBef>
              <a:buFontTx/>
              <a:buNone/>
              <a:defRPr/>
            </a:pPr>
            <a:r>
              <a:rPr lang="en-US" sz="2400" dirty="0" smtClean="0">
                <a:solidFill>
                  <a:schemeClr val="bg1"/>
                </a:solidFill>
                <a:latin typeface="Times New Roman" pitchFamily="18" charset="0"/>
              </a:rPr>
              <a:t>    3:24</a:t>
            </a:r>
          </a:p>
          <a:p>
            <a:pPr lvl="1" eaLnBrk="1" hangingPunct="1">
              <a:defRPr/>
            </a:pPr>
            <a:r>
              <a:rPr lang="he-IL" sz="2400" dirty="0" smtClean="0">
                <a:solidFill>
                  <a:schemeClr val="bg1"/>
                </a:solidFill>
                <a:latin typeface="SBL Hebrew" pitchFamily="2" charset="-79"/>
                <a:cs typeface="SBL Hebrew" pitchFamily="2" charset="-79"/>
              </a:rPr>
              <a:t>גָּרַשׁ</a:t>
            </a:r>
            <a:r>
              <a:rPr lang="en-US" sz="2400" dirty="0" smtClean="0">
                <a:solidFill>
                  <a:schemeClr val="bg1"/>
                </a:solidFill>
                <a:latin typeface="SBL Hebrew" pitchFamily="2" charset="-79"/>
                <a:cs typeface="SBL Hebrew" pitchFamily="2" charset="-79"/>
              </a:rPr>
              <a:t>, </a:t>
            </a:r>
            <a:r>
              <a:rPr lang="en-US" sz="2400" i="1" dirty="0" err="1" smtClean="0">
                <a:solidFill>
                  <a:schemeClr val="bg1"/>
                </a:solidFill>
                <a:latin typeface="SBL Hebrew" pitchFamily="2" charset="-79"/>
                <a:cs typeface="SBL Hebrew" pitchFamily="2" charset="-79"/>
              </a:rPr>
              <a:t>gāraš</a:t>
            </a:r>
            <a:r>
              <a:rPr lang="en-US" sz="2400" i="1" dirty="0" smtClean="0">
                <a:solidFill>
                  <a:schemeClr val="bg1"/>
                </a:solidFill>
                <a:latin typeface="SBL Hebrew" pitchFamily="2" charset="-79"/>
                <a:cs typeface="SBL Hebrew" pitchFamily="2" charset="-79"/>
              </a:rPr>
              <a:t>  = </a:t>
            </a:r>
            <a:r>
              <a:rPr lang="en-US" sz="2400" dirty="0" smtClean="0">
                <a:solidFill>
                  <a:schemeClr val="bg1"/>
                </a:solidFill>
                <a:latin typeface="Times New Roman" pitchFamily="18" charset="0"/>
              </a:rPr>
              <a:t>driven away by force, </a:t>
            </a:r>
          </a:p>
          <a:p>
            <a:pPr marL="739775" lvl="1" indent="0" eaLnBrk="1" hangingPunct="1">
              <a:spcBef>
                <a:spcPts val="0"/>
              </a:spcBef>
              <a:buFontTx/>
              <a:buNone/>
              <a:defRPr/>
            </a:pPr>
            <a:r>
              <a:rPr lang="en-US" sz="2400" dirty="0" smtClean="0">
                <a:solidFill>
                  <a:schemeClr val="bg1"/>
                </a:solidFill>
                <a:latin typeface="Times New Roman" pitchFamily="18" charset="0"/>
              </a:rPr>
              <a:t>divorced, violently expelled, precluding</a:t>
            </a:r>
          </a:p>
          <a:p>
            <a:pPr marL="739775" lvl="1" indent="0" eaLnBrk="1" hangingPunct="1">
              <a:spcBef>
                <a:spcPts val="0"/>
              </a:spcBef>
              <a:buFontTx/>
              <a:buNone/>
              <a:defRPr/>
            </a:pPr>
            <a:r>
              <a:rPr lang="en-US" sz="2400" dirty="0" smtClean="0">
                <a:solidFill>
                  <a:schemeClr val="bg1"/>
                </a:solidFill>
                <a:latin typeface="Times New Roman" pitchFamily="18" charset="0"/>
              </a:rPr>
              <a:t>the possibility of their return. </a:t>
            </a:r>
          </a:p>
          <a:p>
            <a:pPr lvl="1" eaLnBrk="1" hangingPunct="1">
              <a:spcBef>
                <a:spcPts val="0"/>
              </a:spcBef>
              <a:defRPr/>
            </a:pPr>
            <a:r>
              <a:rPr lang="en-US" sz="2400" dirty="0" smtClean="0">
                <a:solidFill>
                  <a:schemeClr val="bg1"/>
                </a:solidFill>
                <a:latin typeface="Times New Roman" pitchFamily="18" charset="0"/>
                <a:cs typeface="Times New Roman" pitchFamily="18" charset="0"/>
              </a:rPr>
              <a:t>i.e.: </a:t>
            </a:r>
          </a:p>
          <a:p>
            <a:pPr lvl="2" eaLnBrk="1" hangingPunct="1">
              <a:spcBef>
                <a:spcPts val="0"/>
              </a:spcBef>
              <a:defRPr/>
            </a:pPr>
            <a:r>
              <a:rPr lang="en-US" sz="2200" dirty="0" smtClean="0">
                <a:solidFill>
                  <a:schemeClr val="bg1"/>
                </a:solidFill>
                <a:latin typeface="Times New Roman" pitchFamily="18" charset="0"/>
                <a:cs typeface="Times New Roman" pitchFamily="18" charset="0"/>
              </a:rPr>
              <a:t>Cain being expelled from God’s presence and forced to become a defenseless wanderer among men (Gen. 4:14).</a:t>
            </a:r>
          </a:p>
          <a:p>
            <a:pPr lvl="2" eaLnBrk="1" hangingPunct="1">
              <a:spcBef>
                <a:spcPts val="0"/>
              </a:spcBef>
              <a:defRPr/>
            </a:pPr>
            <a:r>
              <a:rPr lang="en-US" sz="2200" dirty="0" smtClean="0">
                <a:solidFill>
                  <a:schemeClr val="bg1"/>
                </a:solidFill>
                <a:latin typeface="Times New Roman" pitchFamily="18" charset="0"/>
                <a:cs typeface="Times New Roman" pitchFamily="18" charset="0"/>
              </a:rPr>
              <a:t>Abraham sending Ishmael and his mother Hagar away so as to remove all possible rivals to Isaac (21:10, 14; 25:6).</a:t>
            </a:r>
          </a:p>
          <a:p>
            <a:pPr lvl="2" eaLnBrk="1" hangingPunct="1">
              <a:spcBef>
                <a:spcPts val="0"/>
              </a:spcBef>
              <a:defRPr/>
            </a:pPr>
            <a:r>
              <a:rPr lang="en-US" sz="2200" dirty="0" smtClean="0">
                <a:solidFill>
                  <a:schemeClr val="bg1"/>
                </a:solidFill>
                <a:latin typeface="Times New Roman" pitchFamily="18" charset="0"/>
                <a:cs typeface="Times New Roman" pitchFamily="18" charset="0"/>
              </a:rPr>
              <a:t>The scapegoat being expelled from the camp of Israel (Lev 16:10).</a:t>
            </a:r>
          </a:p>
        </p:txBody>
      </p:sp>
      <p:pic>
        <p:nvPicPr>
          <p:cNvPr id="7172" name="Picture 4" descr="060600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0"/>
            <a:ext cx="3200400" cy="426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81689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065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065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065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065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0659">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70659">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0659">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0659">
                                            <p:txEl>
                                              <p:pRg st="8" end="8"/>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70659">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0659">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0659">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065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2224" y="-30163"/>
            <a:ext cx="6378575" cy="868363"/>
          </a:xfrm>
        </p:spPr>
        <p:txBody>
          <a:bodyPr/>
          <a:lstStyle/>
          <a:p>
            <a:pPr eaLnBrk="1" hangingPunct="1"/>
            <a:r>
              <a:rPr lang="en-US" dirty="0" smtClean="0">
                <a:solidFill>
                  <a:srgbClr val="FFFF00"/>
                </a:solidFill>
                <a:latin typeface="Chasm Extended" pitchFamily="2" charset="0"/>
              </a:rPr>
              <a:t>Divorce</a:t>
            </a:r>
          </a:p>
        </p:txBody>
      </p:sp>
      <p:sp>
        <p:nvSpPr>
          <p:cNvPr id="70659" name="Rectangle 3"/>
          <p:cNvSpPr>
            <a:spLocks noGrp="1" noChangeArrowheads="1"/>
          </p:cNvSpPr>
          <p:nvPr>
            <p:ph type="body" idx="1"/>
          </p:nvPr>
        </p:nvSpPr>
        <p:spPr>
          <a:xfrm>
            <a:off x="0" y="838200"/>
            <a:ext cx="8839200" cy="5867400"/>
          </a:xfrm>
        </p:spPr>
        <p:txBody>
          <a:bodyPr/>
          <a:lstStyle/>
          <a:p>
            <a:pPr marL="111125" eaLnBrk="1" hangingPunct="1">
              <a:defRPr/>
            </a:pPr>
            <a:r>
              <a:rPr lang="en-US" dirty="0" smtClean="0">
                <a:solidFill>
                  <a:schemeClr val="bg1"/>
                </a:solidFill>
                <a:latin typeface="Times New Roman" pitchFamily="18" charset="0"/>
                <a:cs typeface="Times New Roman" pitchFamily="18" charset="0"/>
              </a:rPr>
              <a:t>The first divorce in history was </a:t>
            </a:r>
          </a:p>
          <a:p>
            <a:pPr marL="347663" indent="0" eaLnBrk="1" hangingPunct="1">
              <a:spcBef>
                <a:spcPts val="0"/>
              </a:spcBef>
              <a:buFontTx/>
              <a:buNone/>
              <a:defRPr/>
            </a:pPr>
            <a:r>
              <a:rPr lang="en-US" dirty="0" smtClean="0">
                <a:solidFill>
                  <a:schemeClr val="bg1"/>
                </a:solidFill>
                <a:latin typeface="Times New Roman" pitchFamily="18" charset="0"/>
                <a:cs typeface="Times New Roman" pitchFamily="18" charset="0"/>
              </a:rPr>
              <a:t>between God and his people:</a:t>
            </a:r>
            <a:r>
              <a:rPr lang="en-US" sz="2400" dirty="0" smtClean="0">
                <a:solidFill>
                  <a:schemeClr val="bg1"/>
                </a:solidFill>
                <a:latin typeface="Times New Roman" pitchFamily="18" charset="0"/>
                <a:cs typeface="Times New Roman" pitchFamily="18" charset="0"/>
              </a:rPr>
              <a:t> </a:t>
            </a:r>
          </a:p>
          <a:p>
            <a:pPr marL="798513" lvl="2" indent="-231775" eaLnBrk="1" hangingPunct="1">
              <a:spcBef>
                <a:spcPts val="0"/>
              </a:spcBef>
              <a:defRPr/>
            </a:pPr>
            <a:r>
              <a:rPr lang="en-US" sz="2000" dirty="0" smtClean="0">
                <a:solidFill>
                  <a:schemeClr val="bg1"/>
                </a:solidFill>
                <a:latin typeface="Times New Roman" pitchFamily="18" charset="0"/>
                <a:cs typeface="Times New Roman" pitchFamily="18" charset="0"/>
              </a:rPr>
              <a:t>DIVORCE</a:t>
            </a:r>
            <a:r>
              <a:rPr lang="en-US" sz="2000" i="1" dirty="0" smtClean="0">
                <a:solidFill>
                  <a:schemeClr val="bg1"/>
                </a:solidFill>
                <a:latin typeface="Times New Roman" pitchFamily="18" charset="0"/>
                <a:cs typeface="Times New Roman" pitchFamily="18" charset="0"/>
              </a:rPr>
              <a:t>  </a:t>
            </a:r>
            <a:r>
              <a:rPr lang="en-US" sz="2000" dirty="0" smtClean="0">
                <a:solidFill>
                  <a:schemeClr val="bg1"/>
                </a:solidFill>
                <a:latin typeface="Times New Roman" pitchFamily="18" charset="0"/>
                <a:cs typeface="Times New Roman" pitchFamily="18" charset="0"/>
              </a:rPr>
              <a:t>in</a:t>
            </a:r>
            <a:r>
              <a:rPr lang="en-US" sz="2000" i="1" dirty="0" smtClean="0">
                <a:solidFill>
                  <a:schemeClr val="bg1"/>
                </a:solidFill>
                <a:latin typeface="Times New Roman" pitchFamily="18" charset="0"/>
                <a:cs typeface="Times New Roman" pitchFamily="18" charset="0"/>
              </a:rPr>
              <a:t> </a:t>
            </a:r>
            <a:r>
              <a:rPr lang="en-US" sz="2000" dirty="0" smtClean="0">
                <a:solidFill>
                  <a:schemeClr val="bg1"/>
                </a:solidFill>
                <a:latin typeface="Times New Roman" pitchFamily="18" charset="0"/>
                <a:cs typeface="Times New Roman" pitchFamily="18" charset="0"/>
              </a:rPr>
              <a:t>Hebrew </a:t>
            </a:r>
            <a:r>
              <a:rPr lang="en-US" sz="2000" i="1" dirty="0" err="1" smtClean="0">
                <a:solidFill>
                  <a:schemeClr val="bg1"/>
                </a:solidFill>
                <a:latin typeface="Times New Roman" pitchFamily="18" charset="0"/>
                <a:cs typeface="Times New Roman" pitchFamily="18" charset="0"/>
              </a:rPr>
              <a:t>kerîthîth</a:t>
            </a:r>
            <a:r>
              <a:rPr lang="en-US" sz="2000" dirty="0" smtClean="0">
                <a:solidFill>
                  <a:schemeClr val="bg1"/>
                </a:solidFill>
                <a:latin typeface="Times New Roman" pitchFamily="18" charset="0"/>
                <a:cs typeface="Times New Roman" pitchFamily="18" charset="0"/>
              </a:rPr>
              <a:t>, meant “dismissal,” </a:t>
            </a:r>
          </a:p>
          <a:p>
            <a:pPr marL="798513" lvl="2" indent="-231775" eaLnBrk="1" hangingPunct="1">
              <a:spcBef>
                <a:spcPts val="0"/>
              </a:spcBef>
              <a:buFontTx/>
              <a:buNone/>
              <a:defRPr/>
            </a:pPr>
            <a:r>
              <a:rPr lang="en-US" sz="2000" dirty="0" smtClean="0">
                <a:solidFill>
                  <a:schemeClr val="bg1"/>
                </a:solidFill>
                <a:latin typeface="Times New Roman" pitchFamily="18" charset="0"/>
                <a:cs typeface="Times New Roman" pitchFamily="18" charset="0"/>
              </a:rPr>
              <a:t>literally, a “cutting off,” [from </a:t>
            </a:r>
            <a:r>
              <a:rPr lang="en-US" sz="2000" i="1" dirty="0" err="1" smtClean="0">
                <a:solidFill>
                  <a:schemeClr val="bg1"/>
                </a:solidFill>
                <a:latin typeface="Times New Roman" pitchFamily="18" charset="0"/>
                <a:cs typeface="Times New Roman" pitchFamily="18" charset="0"/>
              </a:rPr>
              <a:t>karath</a:t>
            </a:r>
            <a:r>
              <a:rPr lang="en-US" sz="2000" dirty="0" smtClean="0">
                <a:solidFill>
                  <a:schemeClr val="bg1"/>
                </a:solidFill>
                <a:latin typeface="Times New Roman" pitchFamily="18" charset="0"/>
                <a:cs typeface="Times New Roman" pitchFamily="18" charset="0"/>
              </a:rPr>
              <a:t>]</a:t>
            </a:r>
          </a:p>
          <a:p>
            <a:pPr marL="798513" lvl="2" indent="-231775" eaLnBrk="1" hangingPunct="1">
              <a:spcBef>
                <a:spcPts val="0"/>
              </a:spcBef>
              <a:defRPr/>
            </a:pPr>
            <a:r>
              <a:rPr lang="en-US" sz="2000" dirty="0" smtClean="0">
                <a:solidFill>
                  <a:schemeClr val="bg1"/>
                </a:solidFill>
                <a:latin typeface="Times New Roman" pitchFamily="18" charset="0"/>
                <a:cs typeface="Times New Roman" pitchFamily="18" charset="0"/>
              </a:rPr>
              <a:t>God hates divorce - Malachi 2:16</a:t>
            </a:r>
          </a:p>
          <a:p>
            <a:pPr marL="798513" lvl="2" indent="-231775" eaLnBrk="1" hangingPunct="1">
              <a:defRPr/>
            </a:pPr>
            <a:r>
              <a:rPr lang="en-US" sz="2000" dirty="0" smtClean="0">
                <a:solidFill>
                  <a:schemeClr val="bg1"/>
                </a:solidFill>
                <a:latin typeface="Times New Roman" pitchFamily="18" charset="0"/>
                <a:cs typeface="Times New Roman" pitchFamily="18" charset="0"/>
              </a:rPr>
              <a:t>Prior to the divorce legislation in Dt. 24:1-4:</a:t>
            </a:r>
          </a:p>
          <a:p>
            <a:pPr marL="1255713" lvl="3" indent="-231775" eaLnBrk="1" hangingPunct="1">
              <a:defRPr/>
            </a:pPr>
            <a:r>
              <a:rPr lang="en-US" dirty="0" smtClean="0">
                <a:solidFill>
                  <a:schemeClr val="bg1"/>
                </a:solidFill>
                <a:latin typeface="Times New Roman" pitchFamily="18" charset="0"/>
                <a:cs typeface="Times New Roman" pitchFamily="18" charset="0"/>
              </a:rPr>
              <a:t>The</a:t>
            </a:r>
            <a:r>
              <a:rPr lang="en-US" sz="1600" dirty="0" smtClean="0">
                <a:solidFill>
                  <a:schemeClr val="bg1"/>
                </a:solidFill>
                <a:latin typeface="Times New Roman" pitchFamily="18" charset="0"/>
                <a:cs typeface="Times New Roman" pitchFamily="18" charset="0"/>
              </a:rPr>
              <a:t> </a:t>
            </a:r>
            <a:r>
              <a:rPr lang="en-US" dirty="0" smtClean="0">
                <a:solidFill>
                  <a:schemeClr val="bg1"/>
                </a:solidFill>
                <a:latin typeface="Times New Roman" pitchFamily="18" charset="0"/>
                <a:cs typeface="Times New Roman" pitchFamily="18" charset="0"/>
              </a:rPr>
              <a:t>Israelites, and the ancient world apparently </a:t>
            </a:r>
          </a:p>
          <a:p>
            <a:pPr marL="1023938" lvl="3" indent="0" eaLnBrk="1" hangingPunct="1">
              <a:spcBef>
                <a:spcPts val="0"/>
              </a:spcBef>
              <a:buFontTx/>
              <a:buNone/>
              <a:defRPr/>
            </a:pPr>
            <a:r>
              <a:rPr lang="en-US" dirty="0" smtClean="0">
                <a:solidFill>
                  <a:schemeClr val="bg1"/>
                </a:solidFill>
                <a:latin typeface="Times New Roman" pitchFamily="18" charset="0"/>
                <a:cs typeface="Times New Roman" pitchFamily="18" charset="0"/>
              </a:rPr>
              <a:t>divorced their wives without any formality by simply ordering them out of the house. Abraham did this to Hagar, whom he had married (Gen 16:3; Gen 21:9–14).</a:t>
            </a:r>
          </a:p>
          <a:p>
            <a:pPr marL="1255713" lvl="3" indent="-231775" eaLnBrk="1" hangingPunct="1">
              <a:defRPr/>
            </a:pPr>
            <a:r>
              <a:rPr lang="en-US" dirty="0" smtClean="0">
                <a:solidFill>
                  <a:schemeClr val="bg1"/>
                </a:solidFill>
                <a:latin typeface="Times New Roman" pitchFamily="18" charset="0"/>
                <a:cs typeface="Times New Roman" pitchFamily="18" charset="0"/>
              </a:rPr>
              <a:t>Divorcing meant the man dismissed his wife, cast her adrift to fend for herself in a society where she had no place.  A world that was unsympathetic and hostile toward her. </a:t>
            </a:r>
          </a:p>
          <a:p>
            <a:pPr marL="1712913" lvl="4" indent="-231775" eaLnBrk="1" hangingPunct="1">
              <a:defRPr/>
            </a:pPr>
            <a:r>
              <a:rPr lang="en-US" dirty="0" smtClean="0">
                <a:solidFill>
                  <a:schemeClr val="bg1"/>
                </a:solidFill>
                <a:latin typeface="Times New Roman" pitchFamily="18" charset="0"/>
                <a:cs typeface="Times New Roman" pitchFamily="18" charset="0"/>
              </a:rPr>
              <a:t>God mercifully ordained that a divorced woman be given a certificate of divorcement, allowing her to legally and properly become the wife of another man without any stigma attaching to her.</a:t>
            </a:r>
          </a:p>
        </p:txBody>
      </p:sp>
      <p:pic>
        <p:nvPicPr>
          <p:cNvPr id="8196" name="Picture 4" descr="060600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400" y="0"/>
            <a:ext cx="2514600" cy="3354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82962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065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065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065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0659">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70659">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0659">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0659">
                                            <p:txEl>
                                              <p:pRg st="7" end="7"/>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70659">
                                            <p:txEl>
                                              <p:pRg st="8" end="8"/>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7065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52400" y="0"/>
            <a:ext cx="3694113" cy="838200"/>
          </a:xfrm>
        </p:spPr>
        <p:txBody>
          <a:bodyPr/>
          <a:lstStyle/>
          <a:p>
            <a:r>
              <a:rPr lang="en-US" sz="2800" dirty="0" smtClean="0">
                <a:solidFill>
                  <a:schemeClr val="bg1"/>
                </a:solidFill>
                <a:latin typeface="Times New Roman" pitchFamily="18" charset="0"/>
                <a:cs typeface="Times New Roman" pitchFamily="18" charset="0"/>
              </a:rPr>
              <a:t>Marriage</a:t>
            </a:r>
          </a:p>
        </p:txBody>
      </p:sp>
      <p:sp>
        <p:nvSpPr>
          <p:cNvPr id="5123" name="TextBox 1"/>
          <p:cNvSpPr txBox="1">
            <a:spLocks noChangeArrowheads="1"/>
          </p:cNvSpPr>
          <p:nvPr/>
        </p:nvSpPr>
        <p:spPr bwMode="auto">
          <a:xfrm>
            <a:off x="0" y="5257800"/>
            <a:ext cx="37338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lvl="3" eaLnBrk="1" hangingPunct="1"/>
            <a:r>
              <a:rPr lang="en-US" sz="2000" dirty="0">
                <a:solidFill>
                  <a:schemeClr val="bg1"/>
                </a:solidFill>
                <a:latin typeface="Times New Roman" pitchFamily="18" charset="0"/>
                <a:cs typeface="Times New Roman" pitchFamily="18" charset="0"/>
              </a:rPr>
              <a:t>Rev. 21:2 </a:t>
            </a:r>
            <a:r>
              <a:rPr lang="en-US" sz="2000" i="1" dirty="0">
                <a:solidFill>
                  <a:schemeClr val="bg1"/>
                </a:solidFill>
                <a:latin typeface="Times New Roman" pitchFamily="18" charset="0"/>
                <a:cs typeface="Times New Roman" pitchFamily="18" charset="0"/>
              </a:rPr>
              <a:t>“I John saw the holy city, new Jerusalem, coming down from God out of heaven, prepared as a bride adorned for her husband.” </a:t>
            </a:r>
            <a:endParaRPr lang="en-US" sz="2000" i="1" dirty="0"/>
          </a:p>
        </p:txBody>
      </p:sp>
      <p:sp>
        <p:nvSpPr>
          <p:cNvPr id="10245" name="Content Placeholder 2"/>
          <p:cNvSpPr txBox="1">
            <a:spLocks/>
          </p:cNvSpPr>
          <p:nvPr/>
        </p:nvSpPr>
        <p:spPr bwMode="auto">
          <a:xfrm>
            <a:off x="3541713" y="76200"/>
            <a:ext cx="5602287"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231775" indent="-231775" eaLnBrk="0" hangingPunct="0">
              <a:defRPr>
                <a:solidFill>
                  <a:schemeClr val="tx1"/>
                </a:solidFill>
                <a:latin typeface="Arial" charset="0"/>
              </a:defRPr>
            </a:lvl2pPr>
            <a:lvl3pPr marL="631825" indent="-231775" eaLnBrk="0" hangingPunct="0">
              <a:defRPr>
                <a:solidFill>
                  <a:schemeClr val="tx1"/>
                </a:solidFill>
                <a:latin typeface="Arial" charset="0"/>
              </a:defRPr>
            </a:lvl3pPr>
            <a:lvl4pPr marL="1089025" indent="-231775"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lvl="2" indent="0" eaLnBrk="1" hangingPunct="1">
              <a:spcBef>
                <a:spcPct val="20000"/>
              </a:spcBef>
              <a:defRPr/>
            </a:pPr>
            <a:r>
              <a:rPr lang="en-US" sz="2000" dirty="0">
                <a:solidFill>
                  <a:schemeClr val="bg1"/>
                </a:solidFill>
                <a:latin typeface="Times New Roman" pitchFamily="18" charset="0"/>
                <a:cs typeface="Times New Roman" pitchFamily="18" charset="0"/>
              </a:rPr>
              <a:t>T</a:t>
            </a:r>
            <a:r>
              <a:rPr lang="en-US" sz="2000" dirty="0" smtClean="0">
                <a:solidFill>
                  <a:schemeClr val="bg1"/>
                </a:solidFill>
                <a:latin typeface="Times New Roman" pitchFamily="18" charset="0"/>
                <a:cs typeface="Times New Roman" pitchFamily="18" charset="0"/>
              </a:rPr>
              <a:t>he Bible ends with a </a:t>
            </a:r>
            <a:r>
              <a:rPr lang="en-US" sz="2000" b="1" dirty="0" smtClean="0">
                <a:solidFill>
                  <a:schemeClr val="bg1"/>
                </a:solidFill>
                <a:latin typeface="Times New Roman" pitchFamily="18" charset="0"/>
                <a:cs typeface="Times New Roman" pitchFamily="18" charset="0"/>
              </a:rPr>
              <a:t>Wedding Theme</a:t>
            </a:r>
            <a:r>
              <a:rPr lang="en-US" sz="2000" dirty="0" smtClean="0">
                <a:solidFill>
                  <a:schemeClr val="bg1"/>
                </a:solidFill>
                <a:latin typeface="Times New Roman" pitchFamily="18" charset="0"/>
                <a:cs typeface="Times New Roman" pitchFamily="18" charset="0"/>
              </a:rPr>
              <a:t>:</a:t>
            </a:r>
          </a:p>
          <a:p>
            <a:pPr marL="231775" lvl="2" indent="0" eaLnBrk="1" hangingPunct="1">
              <a:spcBef>
                <a:spcPct val="20000"/>
              </a:spcBef>
              <a:defRPr/>
            </a:pPr>
            <a:r>
              <a:rPr lang="en-US" sz="2000" dirty="0" smtClean="0">
                <a:solidFill>
                  <a:schemeClr val="bg1"/>
                </a:solidFill>
                <a:latin typeface="Times New Roman" pitchFamily="18" charset="0"/>
                <a:cs typeface="Times New Roman" pitchFamily="18" charset="0"/>
              </a:rPr>
              <a:t>“And I heard a great voice out of heaven saying, Behold, the </a:t>
            </a:r>
            <a:r>
              <a:rPr lang="en-US" sz="2000" u="sng" dirty="0" smtClean="0">
                <a:solidFill>
                  <a:schemeClr val="bg1"/>
                </a:solidFill>
                <a:latin typeface="Times New Roman" pitchFamily="18" charset="0"/>
                <a:cs typeface="Times New Roman" pitchFamily="18" charset="0"/>
              </a:rPr>
              <a:t>tabernacle</a:t>
            </a:r>
            <a:r>
              <a:rPr lang="en-US" sz="2000" dirty="0" smtClean="0">
                <a:solidFill>
                  <a:schemeClr val="bg1"/>
                </a:solidFill>
                <a:latin typeface="Times New Roman" pitchFamily="18" charset="0"/>
                <a:cs typeface="Times New Roman" pitchFamily="18" charset="0"/>
              </a:rPr>
              <a:t> of God [is] with men, and he will dwell with them, and they shall be his people, and God himself shall be with them, [and be] their God.” </a:t>
            </a:r>
            <a:r>
              <a:rPr lang="en-US" sz="2000" dirty="0">
                <a:solidFill>
                  <a:schemeClr val="bg1"/>
                </a:solidFill>
                <a:latin typeface="Times New Roman" pitchFamily="18" charset="0"/>
                <a:cs typeface="Times New Roman" pitchFamily="18" charset="0"/>
              </a:rPr>
              <a:t>Rev. 21:3 </a:t>
            </a:r>
            <a:endParaRPr lang="en-US" sz="2000" dirty="0" smtClean="0">
              <a:solidFill>
                <a:schemeClr val="bg1"/>
              </a:solidFill>
              <a:latin typeface="Times New Roman" pitchFamily="18" charset="0"/>
              <a:cs typeface="Times New Roman" pitchFamily="18" charset="0"/>
            </a:endParaRPr>
          </a:p>
          <a:p>
            <a:pPr marL="0" lvl="1" indent="0" eaLnBrk="1" hangingPunct="1">
              <a:spcBef>
                <a:spcPct val="20000"/>
              </a:spcBef>
              <a:defRPr/>
            </a:pPr>
            <a:r>
              <a:rPr lang="en-US" sz="2200" dirty="0" smtClean="0">
                <a:solidFill>
                  <a:schemeClr val="bg1"/>
                </a:solidFill>
                <a:latin typeface="Times New Roman" pitchFamily="18" charset="0"/>
                <a:cs typeface="Times New Roman" pitchFamily="18" charset="0"/>
              </a:rPr>
              <a:t>The bride has made herself ready for her Divine Consort</a:t>
            </a:r>
          </a:p>
          <a:p>
            <a:pPr marL="742950" lvl="2" indent="-342900" eaLnBrk="1" hangingPunct="1">
              <a:spcBef>
                <a:spcPts val="0"/>
              </a:spcBef>
              <a:buFont typeface="Arial" pitchFamily="34" charset="0"/>
              <a:buChar char="•"/>
              <a:defRPr/>
            </a:pPr>
            <a:r>
              <a:rPr lang="en-US" dirty="0" smtClean="0">
                <a:solidFill>
                  <a:schemeClr val="bg1"/>
                </a:solidFill>
                <a:latin typeface="Times New Roman" pitchFamily="18" charset="0"/>
                <a:cs typeface="Times New Roman" pitchFamily="18" charset="0"/>
              </a:rPr>
              <a:t>God “tabernacles” </a:t>
            </a:r>
            <a:r>
              <a:rPr lang="he-IL" dirty="0">
                <a:solidFill>
                  <a:schemeClr val="bg1"/>
                </a:solidFill>
                <a:latin typeface="Narkisim" pitchFamily="34" charset="-79"/>
                <a:cs typeface="Narkisim" pitchFamily="34" charset="-79"/>
              </a:rPr>
              <a:t>מִקְדָּש</a:t>
            </a:r>
            <a:r>
              <a:rPr lang="en-US" dirty="0">
                <a:solidFill>
                  <a:schemeClr val="bg1"/>
                </a:solidFill>
                <a:latin typeface="Times New Roman" pitchFamily="18" charset="0"/>
                <a:cs typeface="Times New Roman" pitchFamily="18" charset="0"/>
              </a:rPr>
              <a:t> (</a:t>
            </a:r>
            <a:r>
              <a:rPr lang="en-US" i="1" dirty="0" err="1">
                <a:solidFill>
                  <a:schemeClr val="bg1"/>
                </a:solidFill>
                <a:latin typeface="Times New Roman" pitchFamily="18" charset="0"/>
                <a:cs typeface="Times New Roman" pitchFamily="18" charset="0"/>
              </a:rPr>
              <a:t>miškan</a:t>
            </a:r>
            <a:r>
              <a:rPr lang="en-US" dirty="0" smtClean="0">
                <a:solidFill>
                  <a:schemeClr val="bg1"/>
                </a:solidFill>
                <a:latin typeface="Times New Roman" pitchFamily="18" charset="0"/>
                <a:cs typeface="Times New Roman" pitchFamily="18" charset="0"/>
              </a:rPr>
              <a:t>) with his bride – they are one! </a:t>
            </a:r>
          </a:p>
          <a:p>
            <a:pPr lvl="1" eaLnBrk="1" hangingPunct="1">
              <a:spcBef>
                <a:spcPct val="20000"/>
              </a:spcBef>
              <a:buFontTx/>
              <a:buChar char="–"/>
              <a:defRPr/>
            </a:pPr>
            <a:r>
              <a:rPr lang="en-US" sz="2200" dirty="0" smtClean="0">
                <a:solidFill>
                  <a:schemeClr val="bg1"/>
                </a:solidFill>
                <a:latin typeface="Times New Roman" pitchFamily="18" charset="0"/>
                <a:cs typeface="Times New Roman" pitchFamily="18" charset="0"/>
              </a:rPr>
              <a:t>Moses is a </a:t>
            </a:r>
            <a:r>
              <a:rPr lang="en-US" sz="2200" b="1" dirty="0" err="1" smtClean="0">
                <a:solidFill>
                  <a:schemeClr val="bg1"/>
                </a:solidFill>
                <a:latin typeface="Times New Roman" pitchFamily="18" charset="0"/>
                <a:cs typeface="Times New Roman" pitchFamily="18" charset="0"/>
              </a:rPr>
              <a:t>shoshben</a:t>
            </a:r>
            <a:r>
              <a:rPr lang="en-US" sz="2200" dirty="0" smtClean="0">
                <a:solidFill>
                  <a:schemeClr val="bg1"/>
                </a:solidFill>
                <a:latin typeface="Times New Roman" pitchFamily="18" charset="0"/>
                <a:cs typeface="Times New Roman" pitchFamily="18" charset="0"/>
              </a:rPr>
              <a:t> a groomsman: </a:t>
            </a:r>
          </a:p>
          <a:p>
            <a:pPr lvl="2" eaLnBrk="1" hangingPunct="1">
              <a:spcBef>
                <a:spcPct val="20000"/>
              </a:spcBef>
              <a:buFontTx/>
              <a:buChar char="•"/>
              <a:defRPr/>
            </a:pPr>
            <a:r>
              <a:rPr lang="en-US" dirty="0" smtClean="0">
                <a:solidFill>
                  <a:schemeClr val="bg1"/>
                </a:solidFill>
                <a:latin typeface="Times New Roman" pitchFamily="18" charset="0"/>
                <a:cs typeface="Times New Roman" pitchFamily="18" charset="0"/>
              </a:rPr>
              <a:t>"the friend of the bridegroom" who leads the bride (Israel) out from slavery to be married at the mount to God.  (Ex. 19:17; Ps. 68)  </a:t>
            </a:r>
          </a:p>
          <a:p>
            <a:pPr lvl="2" eaLnBrk="1" hangingPunct="1">
              <a:spcBef>
                <a:spcPct val="20000"/>
              </a:spcBef>
              <a:buFontTx/>
              <a:buChar char="•"/>
              <a:defRPr/>
            </a:pPr>
            <a:r>
              <a:rPr lang="en-US" dirty="0" smtClean="0">
                <a:solidFill>
                  <a:schemeClr val="bg1"/>
                </a:solidFill>
                <a:latin typeface="Times New Roman" pitchFamily="18" charset="0"/>
                <a:cs typeface="Times New Roman" pitchFamily="18" charset="0"/>
              </a:rPr>
              <a:t>His responsibility was to make all the arrangements for the wedding:</a:t>
            </a:r>
          </a:p>
          <a:p>
            <a:pPr lvl="3" eaLnBrk="1" hangingPunct="1">
              <a:spcBef>
                <a:spcPct val="20000"/>
              </a:spcBef>
              <a:buFontTx/>
              <a:buChar char="–"/>
              <a:defRPr/>
            </a:pPr>
            <a:r>
              <a:rPr lang="en-US" sz="1600" dirty="0" smtClean="0">
                <a:solidFill>
                  <a:schemeClr val="bg1"/>
                </a:solidFill>
                <a:latin typeface="Times New Roman" pitchFamily="18" charset="0"/>
                <a:cs typeface="Times New Roman" pitchFamily="18" charset="0"/>
              </a:rPr>
              <a:t>bringing the bride and bridegroom together.</a:t>
            </a:r>
          </a:p>
          <a:p>
            <a:pPr lvl="3" eaLnBrk="1" hangingPunct="1">
              <a:spcBef>
                <a:spcPct val="20000"/>
              </a:spcBef>
              <a:buFontTx/>
              <a:buChar char="–"/>
              <a:defRPr/>
            </a:pPr>
            <a:r>
              <a:rPr lang="en-US" sz="1600" dirty="0">
                <a:solidFill>
                  <a:schemeClr val="bg1"/>
                </a:solidFill>
                <a:latin typeface="Times New Roman" pitchFamily="18" charset="0"/>
                <a:cs typeface="Times New Roman" pitchFamily="18" charset="0"/>
              </a:rPr>
              <a:t>o</a:t>
            </a:r>
            <a:r>
              <a:rPr lang="en-US" sz="1600" dirty="0" smtClean="0">
                <a:solidFill>
                  <a:schemeClr val="bg1"/>
                </a:solidFill>
                <a:latin typeface="Times New Roman" pitchFamily="18" charset="0"/>
                <a:cs typeface="Times New Roman" pitchFamily="18" charset="0"/>
              </a:rPr>
              <a:t>versee the development and pledge of their vows </a:t>
            </a:r>
          </a:p>
          <a:p>
            <a:pPr lvl="3" eaLnBrk="1" hangingPunct="1">
              <a:spcBef>
                <a:spcPct val="20000"/>
              </a:spcBef>
              <a:buFontTx/>
              <a:buChar char="–"/>
              <a:defRPr/>
            </a:pPr>
            <a:r>
              <a:rPr lang="en-US" sz="1600" dirty="0" smtClean="0">
                <a:solidFill>
                  <a:schemeClr val="bg1"/>
                </a:solidFill>
                <a:latin typeface="Times New Roman" pitchFamily="18" charset="0"/>
                <a:cs typeface="Times New Roman" pitchFamily="18" charset="0"/>
              </a:rPr>
              <a:t>only when that was done could he go away rejoicing, his task completed, the lovers together. </a:t>
            </a:r>
          </a:p>
          <a:p>
            <a:pPr marL="0" lvl="2" indent="0" algn="ctr" eaLnBrk="1" hangingPunct="1">
              <a:spcBef>
                <a:spcPct val="20000"/>
              </a:spcBef>
              <a:defRPr/>
            </a:pPr>
            <a:r>
              <a:rPr lang="en-US" sz="2000" dirty="0">
                <a:solidFill>
                  <a:schemeClr val="bg1"/>
                </a:solidFill>
                <a:latin typeface="Times New Roman" pitchFamily="18" charset="0"/>
                <a:cs typeface="Times New Roman" pitchFamily="18" charset="0"/>
              </a:rPr>
              <a:t>The Sanctuary is all about a Wedding!</a:t>
            </a:r>
          </a:p>
          <a:p>
            <a:pPr algn="ctr" eaLnBrk="1" hangingPunct="1">
              <a:spcBef>
                <a:spcPct val="20000"/>
              </a:spcBef>
              <a:defRPr/>
            </a:pPr>
            <a:endParaRPr lang="en-US" sz="2000" dirty="0" smtClean="0">
              <a:solidFill>
                <a:schemeClr val="bg1"/>
              </a:solidFill>
              <a:latin typeface="Times New Roman" pitchFamily="18" charset="0"/>
              <a:cs typeface="Times New Roman" pitchFamily="18" charset="0"/>
            </a:endParaRPr>
          </a:p>
        </p:txBody>
      </p:sp>
      <p:pic>
        <p:nvPicPr>
          <p:cNvPr id="512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685800"/>
            <a:ext cx="3389313" cy="452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4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4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45">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245">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245">
                                            <p:txEl>
                                              <p:pRg st="6" end="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24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245">
                                            <p:txEl>
                                              <p:pRg st="8" end="8"/>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245">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024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52400" y="-30163"/>
            <a:ext cx="6096000" cy="868363"/>
          </a:xfrm>
        </p:spPr>
        <p:txBody>
          <a:bodyPr/>
          <a:lstStyle/>
          <a:p>
            <a:pPr eaLnBrk="1" hangingPunct="1"/>
            <a:r>
              <a:rPr lang="en-US" smtClean="0">
                <a:solidFill>
                  <a:srgbClr val="FFFF00"/>
                </a:solidFill>
                <a:latin typeface="Chasm Extended" pitchFamily="2" charset="0"/>
              </a:rPr>
              <a:t>Jesus &amp; Divorce</a:t>
            </a:r>
          </a:p>
        </p:txBody>
      </p:sp>
      <p:sp>
        <p:nvSpPr>
          <p:cNvPr id="70659" name="Rectangle 3"/>
          <p:cNvSpPr>
            <a:spLocks noGrp="1" noChangeArrowheads="1"/>
          </p:cNvSpPr>
          <p:nvPr>
            <p:ph type="body" idx="1"/>
          </p:nvPr>
        </p:nvSpPr>
        <p:spPr>
          <a:xfrm>
            <a:off x="0" y="914400"/>
            <a:ext cx="8839200" cy="5791200"/>
          </a:xfrm>
        </p:spPr>
        <p:txBody>
          <a:bodyPr/>
          <a:lstStyle/>
          <a:p>
            <a:pPr marL="511175" lvl="1" eaLnBrk="1" hangingPunct="1">
              <a:defRPr/>
            </a:pPr>
            <a:r>
              <a:rPr lang="en-US" sz="2000" dirty="0" smtClean="0">
                <a:solidFill>
                  <a:schemeClr val="bg1"/>
                </a:solidFill>
                <a:latin typeface="Times New Roman" pitchFamily="18" charset="0"/>
                <a:cs typeface="Times New Roman" pitchFamily="18" charset="0"/>
              </a:rPr>
              <a:t>He declared (Matt. 19:3-9) that the Mosaic divorce code </a:t>
            </a:r>
          </a:p>
          <a:p>
            <a:pPr marL="508000" lvl="1" indent="0" eaLnBrk="1" hangingPunct="1">
              <a:spcBef>
                <a:spcPts val="0"/>
              </a:spcBef>
              <a:buFontTx/>
              <a:buNone/>
              <a:defRPr/>
            </a:pPr>
            <a:r>
              <a:rPr lang="en-US" sz="2000" dirty="0" smtClean="0">
                <a:solidFill>
                  <a:schemeClr val="bg1"/>
                </a:solidFill>
                <a:latin typeface="Times New Roman" pitchFamily="18" charset="0"/>
                <a:cs typeface="Times New Roman" pitchFamily="18" charset="0"/>
              </a:rPr>
              <a:t>was introduced because of the </a:t>
            </a:r>
            <a:r>
              <a:rPr lang="en-US" sz="2000" b="1" i="1" dirty="0" smtClean="0">
                <a:solidFill>
                  <a:schemeClr val="bg1"/>
                </a:solidFill>
                <a:latin typeface="Times New Roman" pitchFamily="18" charset="0"/>
                <a:cs typeface="Times New Roman" pitchFamily="18" charset="0"/>
              </a:rPr>
              <a:t>hardness</a:t>
            </a:r>
            <a:r>
              <a:rPr lang="en-US" sz="2000" dirty="0" smtClean="0">
                <a:solidFill>
                  <a:schemeClr val="bg1"/>
                </a:solidFill>
                <a:latin typeface="Times New Roman" pitchFamily="18" charset="0"/>
                <a:cs typeface="Times New Roman" pitchFamily="18" charset="0"/>
              </a:rPr>
              <a:t> of the people’s </a:t>
            </a:r>
          </a:p>
          <a:p>
            <a:pPr marL="508000" lvl="1" indent="0" eaLnBrk="1" hangingPunct="1">
              <a:spcBef>
                <a:spcPts val="0"/>
              </a:spcBef>
              <a:buFontTx/>
              <a:buNone/>
              <a:defRPr/>
            </a:pPr>
            <a:r>
              <a:rPr lang="en-US" sz="2000" dirty="0" smtClean="0">
                <a:solidFill>
                  <a:schemeClr val="bg1"/>
                </a:solidFill>
                <a:latin typeface="Times New Roman" pitchFamily="18" charset="0"/>
                <a:cs typeface="Times New Roman" pitchFamily="18" charset="0"/>
              </a:rPr>
              <a:t>hearts (cf. 1 Cor. 7:10,11)</a:t>
            </a:r>
          </a:p>
          <a:p>
            <a:pPr marL="511175" lvl="1" eaLnBrk="1" hangingPunct="1">
              <a:defRPr/>
            </a:pPr>
            <a:r>
              <a:rPr lang="en-US" sz="2000" dirty="0" smtClean="0">
                <a:solidFill>
                  <a:schemeClr val="bg1"/>
                </a:solidFill>
                <a:latin typeface="Times New Roman" pitchFamily="18" charset="0"/>
                <a:cs typeface="Times New Roman" pitchFamily="18" charset="0"/>
              </a:rPr>
              <a:t>But originally, “it was not so” (Mt 19:3–9; cf. 1 </a:t>
            </a:r>
            <a:r>
              <a:rPr lang="en-US" sz="2000" dirty="0" err="1" smtClean="0">
                <a:solidFill>
                  <a:schemeClr val="bg1"/>
                </a:solidFill>
                <a:latin typeface="Times New Roman" pitchFamily="18" charset="0"/>
                <a:cs typeface="Times New Roman" pitchFamily="18" charset="0"/>
              </a:rPr>
              <a:t>Cor</a:t>
            </a:r>
            <a:r>
              <a:rPr lang="en-US" sz="2000" dirty="0" smtClean="0">
                <a:solidFill>
                  <a:schemeClr val="bg1"/>
                </a:solidFill>
                <a:latin typeface="Times New Roman" pitchFamily="18" charset="0"/>
                <a:cs typeface="Times New Roman" pitchFamily="18" charset="0"/>
              </a:rPr>
              <a:t> 7:</a:t>
            </a:r>
          </a:p>
          <a:p>
            <a:pPr marL="508000" lvl="1" indent="0" eaLnBrk="1" hangingPunct="1">
              <a:spcBef>
                <a:spcPts val="0"/>
              </a:spcBef>
              <a:buFontTx/>
              <a:buNone/>
              <a:defRPr/>
            </a:pPr>
            <a:r>
              <a:rPr lang="en-US" sz="2000" dirty="0" smtClean="0">
                <a:solidFill>
                  <a:schemeClr val="bg1"/>
                </a:solidFill>
                <a:latin typeface="Times New Roman" pitchFamily="18" charset="0"/>
                <a:cs typeface="Times New Roman" pitchFamily="18" charset="0"/>
              </a:rPr>
              <a:t>10, 11) implying it was more gracious. He stated that a</a:t>
            </a:r>
          </a:p>
          <a:p>
            <a:pPr marL="508000" lvl="1" indent="0" eaLnBrk="1" hangingPunct="1">
              <a:spcBef>
                <a:spcPts val="0"/>
              </a:spcBef>
              <a:buFontTx/>
              <a:buNone/>
              <a:defRPr/>
            </a:pPr>
            <a:r>
              <a:rPr lang="en-US" sz="2000" dirty="0" smtClean="0">
                <a:solidFill>
                  <a:schemeClr val="bg1"/>
                </a:solidFill>
                <a:latin typeface="Times New Roman" pitchFamily="18" charset="0"/>
                <a:cs typeface="Times New Roman" pitchFamily="18" charset="0"/>
              </a:rPr>
              <a:t>man who divorced his wife for any reason except marital</a:t>
            </a:r>
          </a:p>
          <a:p>
            <a:pPr marL="508000" lvl="1" indent="0" eaLnBrk="1" hangingPunct="1">
              <a:spcBef>
                <a:spcPts val="0"/>
              </a:spcBef>
              <a:buFontTx/>
              <a:buNone/>
              <a:defRPr/>
            </a:pPr>
            <a:r>
              <a:rPr lang="en-US" sz="2000" dirty="0" smtClean="0">
                <a:solidFill>
                  <a:schemeClr val="bg1"/>
                </a:solidFill>
                <a:latin typeface="Times New Roman" pitchFamily="18" charset="0"/>
                <a:cs typeface="Times New Roman" pitchFamily="18" charset="0"/>
              </a:rPr>
              <a:t>infidelity committed adultery by remarriage (Mt 5:31, </a:t>
            </a:r>
          </a:p>
          <a:p>
            <a:pPr marL="508000" lvl="1" indent="0" eaLnBrk="1" hangingPunct="1">
              <a:spcBef>
                <a:spcPts val="0"/>
              </a:spcBef>
              <a:buFontTx/>
              <a:buNone/>
              <a:defRPr/>
            </a:pPr>
            <a:r>
              <a:rPr lang="en-US" sz="2000" dirty="0" smtClean="0">
                <a:solidFill>
                  <a:schemeClr val="bg1"/>
                </a:solidFill>
                <a:latin typeface="Times New Roman" pitchFamily="18" charset="0"/>
                <a:cs typeface="Times New Roman" pitchFamily="18" charset="0"/>
              </a:rPr>
              <a:t>32; 19:3–9).</a:t>
            </a:r>
            <a:r>
              <a:rPr lang="en-US" sz="2000" i="1" dirty="0" smtClean="0">
                <a:solidFill>
                  <a:schemeClr val="bg1"/>
                </a:solidFill>
                <a:latin typeface="Times New Roman" pitchFamily="18" charset="0"/>
                <a:cs typeface="Times New Roman" pitchFamily="18" charset="0"/>
              </a:rPr>
              <a:t> </a:t>
            </a:r>
          </a:p>
          <a:p>
            <a:pPr marL="0" lvl="1" indent="0" eaLnBrk="1" hangingPunct="1">
              <a:spcBef>
                <a:spcPts val="600"/>
              </a:spcBef>
              <a:buFontTx/>
              <a:buNone/>
              <a:defRPr/>
            </a:pPr>
            <a:r>
              <a:rPr lang="en-US" sz="3200" dirty="0" smtClean="0">
                <a:solidFill>
                  <a:schemeClr val="bg1"/>
                </a:solidFill>
                <a:latin typeface="Times New Roman" pitchFamily="18" charset="0"/>
                <a:cs typeface="Times New Roman" pitchFamily="18" charset="0"/>
              </a:rPr>
              <a:t>The Solution:</a:t>
            </a:r>
          </a:p>
          <a:p>
            <a:pPr marL="511175" lvl="1" eaLnBrk="1" hangingPunct="1">
              <a:defRPr/>
            </a:pPr>
            <a:r>
              <a:rPr lang="en-US" sz="2000" dirty="0" smtClean="0">
                <a:solidFill>
                  <a:schemeClr val="bg1"/>
                </a:solidFill>
                <a:latin typeface="Times New Roman" pitchFamily="18" charset="0"/>
                <a:cs typeface="Times New Roman" pitchFamily="18" charset="0"/>
              </a:rPr>
              <a:t>As </a:t>
            </a:r>
            <a:r>
              <a:rPr lang="en-US" sz="2000" dirty="0">
                <a:solidFill>
                  <a:schemeClr val="bg1"/>
                </a:solidFill>
                <a:latin typeface="Times New Roman" pitchFamily="18" charset="0"/>
                <a:cs typeface="Times New Roman" pitchFamily="18" charset="0"/>
              </a:rPr>
              <a:t>soon as there was sin, Jesus was there to offer the solution - the </a:t>
            </a:r>
            <a:r>
              <a:rPr lang="en-US" sz="2000" dirty="0" smtClean="0">
                <a:solidFill>
                  <a:schemeClr val="bg1"/>
                </a:solidFill>
                <a:latin typeface="Times New Roman" pitchFamily="18" charset="0"/>
                <a:cs typeface="Times New Roman" pitchFamily="18" charset="0"/>
              </a:rPr>
              <a:t>sacrificial </a:t>
            </a:r>
            <a:r>
              <a:rPr lang="en-US" sz="2000" dirty="0">
                <a:solidFill>
                  <a:schemeClr val="bg1"/>
                </a:solidFill>
                <a:latin typeface="Times New Roman" pitchFamily="18" charset="0"/>
                <a:cs typeface="Times New Roman" pitchFamily="18" charset="0"/>
              </a:rPr>
              <a:t>system (Gen. </a:t>
            </a:r>
            <a:r>
              <a:rPr lang="en-US" sz="2000" dirty="0" smtClean="0">
                <a:solidFill>
                  <a:schemeClr val="bg1"/>
                </a:solidFill>
                <a:latin typeface="Times New Roman" pitchFamily="18" charset="0"/>
                <a:cs typeface="Times New Roman" pitchFamily="18" charset="0"/>
              </a:rPr>
              <a:t>3:15)</a:t>
            </a:r>
          </a:p>
          <a:p>
            <a:pPr marL="511175" lvl="1" eaLnBrk="1" hangingPunct="1">
              <a:defRPr/>
            </a:pPr>
            <a:r>
              <a:rPr lang="en-US" sz="2000" dirty="0" smtClean="0">
                <a:solidFill>
                  <a:schemeClr val="bg1"/>
                </a:solidFill>
                <a:latin typeface="Times New Roman" pitchFamily="18" charset="0"/>
                <a:cs typeface="Times New Roman" pitchFamily="18" charset="0"/>
              </a:rPr>
              <a:t>Example: </a:t>
            </a:r>
          </a:p>
          <a:p>
            <a:pPr marL="911225" lvl="2" eaLnBrk="1" hangingPunct="1">
              <a:defRPr/>
            </a:pPr>
            <a:r>
              <a:rPr lang="en-US" sz="1600" dirty="0" smtClean="0">
                <a:solidFill>
                  <a:schemeClr val="bg1"/>
                </a:solidFill>
                <a:latin typeface="Times New Roman" pitchFamily="18" charset="0"/>
                <a:cs typeface="Times New Roman" pitchFamily="18" charset="0"/>
              </a:rPr>
              <a:t>Hosea &amp; Gomer… </a:t>
            </a:r>
          </a:p>
          <a:p>
            <a:pPr marL="911225" lvl="2" eaLnBrk="1" hangingPunct="1">
              <a:defRPr/>
            </a:pPr>
            <a:r>
              <a:rPr lang="en-US" sz="1600" dirty="0" smtClean="0">
                <a:solidFill>
                  <a:schemeClr val="bg1"/>
                </a:solidFill>
                <a:latin typeface="Times New Roman" pitchFamily="18" charset="0"/>
                <a:cs typeface="Times New Roman" pitchFamily="18" charset="0"/>
              </a:rPr>
              <a:t>Woman caught in adultery…</a:t>
            </a:r>
          </a:p>
          <a:p>
            <a:pPr marL="511175" lvl="1" eaLnBrk="1" hangingPunct="1">
              <a:defRPr/>
            </a:pPr>
            <a:r>
              <a:rPr lang="en-US" sz="2000" dirty="0" smtClean="0">
                <a:solidFill>
                  <a:schemeClr val="bg1"/>
                </a:solidFill>
                <a:latin typeface="Times New Roman" pitchFamily="18" charset="0"/>
                <a:cs typeface="Times New Roman" pitchFamily="18" charset="0"/>
              </a:rPr>
              <a:t>Oneness, intimacy, trust, peace – restored not by a lion but a lamb (</a:t>
            </a:r>
            <a:r>
              <a:rPr lang="en-US" sz="2000" dirty="0">
                <a:solidFill>
                  <a:schemeClr val="bg1"/>
                </a:solidFill>
                <a:latin typeface="Times New Roman" pitchFamily="18" charset="0"/>
                <a:cs typeface="Times New Roman" pitchFamily="18" charset="0"/>
              </a:rPr>
              <a:t>Rev. 13:8</a:t>
            </a:r>
            <a:r>
              <a:rPr lang="en-US" sz="2000" dirty="0" smtClean="0">
                <a:solidFill>
                  <a:schemeClr val="bg1"/>
                </a:solidFill>
                <a:latin typeface="Times New Roman" pitchFamily="18" charset="0"/>
                <a:cs typeface="Times New Roman" pitchFamily="18" charset="0"/>
              </a:rPr>
              <a:t>)!</a:t>
            </a:r>
          </a:p>
          <a:p>
            <a:pPr marL="911225" lvl="2" eaLnBrk="1" hangingPunct="1">
              <a:defRPr/>
            </a:pPr>
            <a:r>
              <a:rPr lang="en-US" sz="2000" dirty="0" smtClean="0">
                <a:solidFill>
                  <a:schemeClr val="bg1"/>
                </a:solidFill>
                <a:latin typeface="Times New Roman" pitchFamily="18" charset="0"/>
                <a:cs typeface="Times New Roman" pitchFamily="18" charset="0"/>
              </a:rPr>
              <a:t>Marriage represents that oneness – (Gen. 2:24)</a:t>
            </a:r>
            <a:endParaRPr lang="en-US" sz="1600" dirty="0">
              <a:solidFill>
                <a:schemeClr val="bg1"/>
              </a:solidFill>
              <a:latin typeface="Times New Roman" pitchFamily="18" charset="0"/>
              <a:cs typeface="Times New Roman" pitchFamily="18" charset="0"/>
            </a:endParaRPr>
          </a:p>
        </p:txBody>
      </p:sp>
      <p:pic>
        <p:nvPicPr>
          <p:cNvPr id="922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02388" y="76200"/>
            <a:ext cx="2741612"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94353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7065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0659">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065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065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0659">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0659">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0659">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70659">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70659">
                                            <p:txEl>
                                              <p:pRg st="8" end="8"/>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70659">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0659">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0659">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0659">
                                            <p:txEl>
                                              <p:pRg st="12" end="12"/>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70659">
                                            <p:txEl>
                                              <p:pRg st="13" end="13"/>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70659">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latin typeface="Times New Roman" pitchFamily="18" charset="0"/>
                <a:cs typeface="Times New Roman" pitchFamily="18" charset="0"/>
              </a:rPr>
              <a:t>Interaction</a:t>
            </a:r>
            <a:endParaRPr lang="en-US" dirty="0">
              <a:solidFill>
                <a:schemeClr val="bg1"/>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smtClean="0">
                <a:solidFill>
                  <a:schemeClr val="bg1"/>
                </a:solidFill>
                <a:latin typeface="Times New Roman" pitchFamily="18" charset="0"/>
                <a:cs typeface="Times New Roman" pitchFamily="18" charset="0"/>
              </a:rPr>
              <a:t>Because divorce has become such a huge problem today:</a:t>
            </a:r>
          </a:p>
          <a:p>
            <a:pPr lvl="1"/>
            <a:r>
              <a:rPr lang="en-US" dirty="0" smtClean="0">
                <a:solidFill>
                  <a:schemeClr val="bg1"/>
                </a:solidFill>
                <a:latin typeface="Times New Roman" pitchFamily="18" charset="0"/>
                <a:cs typeface="Times New Roman" pitchFamily="18" charset="0"/>
              </a:rPr>
              <a:t>Leaving a lifetime of scars on everyone</a:t>
            </a:r>
          </a:p>
          <a:p>
            <a:pPr lvl="1"/>
            <a:r>
              <a:rPr lang="en-US" dirty="0" smtClean="0">
                <a:solidFill>
                  <a:schemeClr val="bg1"/>
                </a:solidFill>
                <a:latin typeface="Times New Roman" pitchFamily="18" charset="0"/>
                <a:cs typeface="Times New Roman" pitchFamily="18" charset="0"/>
              </a:rPr>
              <a:t>Robing people of naturally feeling safe/bonded</a:t>
            </a:r>
          </a:p>
          <a:p>
            <a:pPr lvl="1"/>
            <a:r>
              <a:rPr lang="en-US" dirty="0" smtClean="0">
                <a:solidFill>
                  <a:schemeClr val="bg1"/>
                </a:solidFill>
                <a:latin typeface="Times New Roman" pitchFamily="18" charset="0"/>
                <a:cs typeface="Times New Roman" pitchFamily="18" charset="0"/>
              </a:rPr>
              <a:t>How do you feel about God divorcing us?</a:t>
            </a:r>
          </a:p>
          <a:p>
            <a:r>
              <a:rPr lang="en-US" dirty="0" smtClean="0">
                <a:solidFill>
                  <a:schemeClr val="bg1"/>
                </a:solidFill>
                <a:latin typeface="Times New Roman" pitchFamily="18" charset="0"/>
                <a:cs typeface="Times New Roman" pitchFamily="18" charset="0"/>
              </a:rPr>
              <a:t>Has his treatment of the divorced been more gracious than ours?</a:t>
            </a:r>
          </a:p>
          <a:p>
            <a:r>
              <a:rPr lang="en-US" dirty="0" smtClean="0">
                <a:solidFill>
                  <a:schemeClr val="bg1"/>
                </a:solidFill>
                <a:latin typeface="Times New Roman" pitchFamily="18" charset="0"/>
                <a:cs typeface="Times New Roman" pitchFamily="18" charset="0"/>
              </a:rPr>
              <a:t> </a:t>
            </a:r>
            <a:endParaRPr lang="en-US"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559429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0" y="152400"/>
            <a:ext cx="3200400" cy="715963"/>
          </a:xfrm>
        </p:spPr>
        <p:txBody>
          <a:bodyPr/>
          <a:lstStyle/>
          <a:p>
            <a:pPr eaLnBrk="1" hangingPunct="1"/>
            <a:r>
              <a:rPr lang="en-US" sz="3200" dirty="0" smtClean="0">
                <a:solidFill>
                  <a:schemeClr val="bg1"/>
                </a:solidFill>
                <a:latin typeface="Times New Roman" pitchFamily="18" charset="0"/>
                <a:cs typeface="Times New Roman" pitchFamily="18" charset="0"/>
              </a:rPr>
              <a:t>Church is a Bride</a:t>
            </a:r>
          </a:p>
        </p:txBody>
      </p:sp>
      <p:sp>
        <p:nvSpPr>
          <p:cNvPr id="6147" name="Content Placeholder 2"/>
          <p:cNvSpPr>
            <a:spLocks noGrp="1"/>
          </p:cNvSpPr>
          <p:nvPr>
            <p:ph idx="1"/>
          </p:nvPr>
        </p:nvSpPr>
        <p:spPr>
          <a:xfrm>
            <a:off x="3352800" y="0"/>
            <a:ext cx="5791200" cy="6705600"/>
          </a:xfrm>
        </p:spPr>
        <p:txBody>
          <a:bodyPr/>
          <a:lstStyle/>
          <a:p>
            <a:pPr marL="0" lvl="1" indent="0" eaLnBrk="1" hangingPunct="1">
              <a:buFontTx/>
              <a:buNone/>
              <a:defRPr/>
            </a:pPr>
            <a:r>
              <a:rPr lang="en-US" sz="2000" dirty="0">
                <a:solidFill>
                  <a:schemeClr val="bg1"/>
                </a:solidFill>
                <a:latin typeface="Times New Roman" pitchFamily="18" charset="0"/>
                <a:cs typeface="Times New Roman" pitchFamily="18" charset="0"/>
              </a:rPr>
              <a:t>"The Spirit and the bride say, Come. And let him that </a:t>
            </a:r>
            <a:r>
              <a:rPr lang="en-US" sz="2000" dirty="0" err="1">
                <a:solidFill>
                  <a:schemeClr val="bg1"/>
                </a:solidFill>
                <a:latin typeface="Times New Roman" pitchFamily="18" charset="0"/>
                <a:cs typeface="Times New Roman" pitchFamily="18" charset="0"/>
              </a:rPr>
              <a:t>heareth</a:t>
            </a:r>
            <a:r>
              <a:rPr lang="en-US" sz="2000" dirty="0">
                <a:solidFill>
                  <a:schemeClr val="bg1"/>
                </a:solidFill>
                <a:latin typeface="Times New Roman" pitchFamily="18" charset="0"/>
                <a:cs typeface="Times New Roman" pitchFamily="18" charset="0"/>
              </a:rPr>
              <a:t> say, Come." Revelation </a:t>
            </a:r>
            <a:r>
              <a:rPr lang="en-US" sz="2000" dirty="0" smtClean="0">
                <a:solidFill>
                  <a:schemeClr val="bg1"/>
                </a:solidFill>
                <a:latin typeface="Times New Roman" pitchFamily="18" charset="0"/>
                <a:cs typeface="Times New Roman" pitchFamily="18" charset="0"/>
              </a:rPr>
              <a:t>22:17</a:t>
            </a:r>
          </a:p>
          <a:p>
            <a:pPr marL="0" lvl="1" indent="0" eaLnBrk="1" hangingPunct="1">
              <a:buFontTx/>
              <a:buNone/>
              <a:defRPr/>
            </a:pPr>
            <a:r>
              <a:rPr lang="en-US" sz="2000" dirty="0" smtClean="0">
                <a:solidFill>
                  <a:schemeClr val="bg1"/>
                </a:solidFill>
                <a:latin typeface="Times New Roman" pitchFamily="18" charset="0"/>
                <a:cs typeface="Times New Roman" pitchFamily="18" charset="0"/>
              </a:rPr>
              <a:t>“Come </a:t>
            </a:r>
            <a:r>
              <a:rPr lang="en-US" sz="2000" dirty="0">
                <a:solidFill>
                  <a:schemeClr val="bg1"/>
                </a:solidFill>
                <a:latin typeface="Times New Roman" pitchFamily="18" charset="0"/>
                <a:cs typeface="Times New Roman" pitchFamily="18" charset="0"/>
              </a:rPr>
              <a:t>hither, I will show thee the bride, the Lamb's wife.” “He carried me away in the spirit and showed me that great city, the holy Jerusalem, descending out of Heaven from God.” </a:t>
            </a:r>
            <a:r>
              <a:rPr lang="en-US" sz="2000" dirty="0" smtClean="0">
                <a:solidFill>
                  <a:schemeClr val="bg1"/>
                </a:solidFill>
                <a:latin typeface="Times New Roman" pitchFamily="18" charset="0"/>
                <a:cs typeface="Times New Roman" pitchFamily="18" charset="0"/>
              </a:rPr>
              <a:t> Revelation </a:t>
            </a:r>
            <a:r>
              <a:rPr lang="en-US" sz="2000" dirty="0">
                <a:solidFill>
                  <a:schemeClr val="bg1"/>
                </a:solidFill>
                <a:latin typeface="Times New Roman" pitchFamily="18" charset="0"/>
                <a:cs typeface="Times New Roman" pitchFamily="18" charset="0"/>
              </a:rPr>
              <a:t>21:9, </a:t>
            </a:r>
            <a:r>
              <a:rPr lang="en-US" sz="2000" dirty="0" smtClean="0">
                <a:solidFill>
                  <a:schemeClr val="bg1"/>
                </a:solidFill>
                <a:latin typeface="Times New Roman" pitchFamily="18" charset="0"/>
                <a:cs typeface="Times New Roman" pitchFamily="18" charset="0"/>
              </a:rPr>
              <a:t>10</a:t>
            </a:r>
          </a:p>
          <a:p>
            <a:pPr marL="0" lvl="1" indent="0" eaLnBrk="1" hangingPunct="1">
              <a:buFontTx/>
              <a:buNone/>
              <a:defRPr/>
            </a:pPr>
            <a:r>
              <a:rPr lang="en-US" sz="2000" dirty="0">
                <a:solidFill>
                  <a:schemeClr val="bg1"/>
                </a:solidFill>
                <a:latin typeface="Times New Roman" pitchFamily="18" charset="0"/>
                <a:cs typeface="Times New Roman" pitchFamily="18" charset="0"/>
              </a:rPr>
              <a:t>In the Revelation the people of God are said to be the guests at the marriage supper. </a:t>
            </a:r>
            <a:r>
              <a:rPr lang="en-US" sz="2000" dirty="0" smtClean="0">
                <a:solidFill>
                  <a:schemeClr val="bg1"/>
                </a:solidFill>
                <a:latin typeface="Times New Roman" pitchFamily="18" charset="0"/>
                <a:cs typeface="Times New Roman" pitchFamily="18" charset="0"/>
              </a:rPr>
              <a:t> Revelation </a:t>
            </a:r>
            <a:r>
              <a:rPr lang="en-US" sz="2000" dirty="0">
                <a:solidFill>
                  <a:schemeClr val="bg1"/>
                </a:solidFill>
                <a:latin typeface="Times New Roman" pitchFamily="18" charset="0"/>
                <a:cs typeface="Times New Roman" pitchFamily="18" charset="0"/>
              </a:rPr>
              <a:t>19:9</a:t>
            </a:r>
            <a:r>
              <a:rPr lang="en-US" sz="2000" dirty="0" smtClean="0">
                <a:solidFill>
                  <a:schemeClr val="bg1"/>
                </a:solidFill>
                <a:latin typeface="Times New Roman" pitchFamily="18" charset="0"/>
                <a:cs typeface="Times New Roman" pitchFamily="18" charset="0"/>
              </a:rPr>
              <a:t>.</a:t>
            </a:r>
          </a:p>
          <a:p>
            <a:pPr marL="0" lvl="1" indent="0" eaLnBrk="1" hangingPunct="1">
              <a:buFontTx/>
              <a:buNone/>
              <a:defRPr/>
            </a:pPr>
            <a:r>
              <a:rPr lang="en-US" sz="2000" dirty="0" smtClean="0">
                <a:solidFill>
                  <a:schemeClr val="bg1"/>
                </a:solidFill>
                <a:latin typeface="Times New Roman" pitchFamily="18" charset="0"/>
                <a:cs typeface="Times New Roman" pitchFamily="18" charset="0"/>
              </a:rPr>
              <a:t>Christ receives </a:t>
            </a:r>
            <a:r>
              <a:rPr lang="en-US" sz="2000" dirty="0">
                <a:solidFill>
                  <a:schemeClr val="bg1"/>
                </a:solidFill>
                <a:latin typeface="Times New Roman" pitchFamily="18" charset="0"/>
                <a:cs typeface="Times New Roman" pitchFamily="18" charset="0"/>
              </a:rPr>
              <a:t>the New Jerusalem, the capital of his kingdom, “prepared as a bride adorned for her </a:t>
            </a:r>
            <a:r>
              <a:rPr lang="en-US" sz="2000" dirty="0" smtClean="0">
                <a:solidFill>
                  <a:schemeClr val="bg1"/>
                </a:solidFill>
                <a:latin typeface="Times New Roman" pitchFamily="18" charset="0"/>
                <a:cs typeface="Times New Roman" pitchFamily="18" charset="0"/>
              </a:rPr>
              <a:t>husband</a:t>
            </a:r>
            <a:r>
              <a:rPr lang="en-US" sz="2000" dirty="0">
                <a:solidFill>
                  <a:schemeClr val="bg1"/>
                </a:solidFill>
                <a:latin typeface="Times New Roman" pitchFamily="18" charset="0"/>
                <a:cs typeface="Times New Roman" pitchFamily="18" charset="0"/>
              </a:rPr>
              <a:t>.” </a:t>
            </a:r>
            <a:r>
              <a:rPr lang="en-US" sz="2000" dirty="0" smtClean="0">
                <a:solidFill>
                  <a:schemeClr val="bg1"/>
                </a:solidFill>
                <a:latin typeface="Times New Roman" pitchFamily="18" charset="0"/>
                <a:cs typeface="Times New Roman" pitchFamily="18" charset="0"/>
              </a:rPr>
              <a:t> Daniel </a:t>
            </a:r>
            <a:r>
              <a:rPr lang="en-US" sz="2000" dirty="0">
                <a:solidFill>
                  <a:schemeClr val="bg1"/>
                </a:solidFill>
                <a:latin typeface="Times New Roman" pitchFamily="18" charset="0"/>
                <a:cs typeface="Times New Roman" pitchFamily="18" charset="0"/>
              </a:rPr>
              <a:t>7:14; Revelation 21:2</a:t>
            </a:r>
            <a:r>
              <a:rPr lang="en-US" sz="2000" dirty="0" smtClean="0">
                <a:solidFill>
                  <a:schemeClr val="bg1"/>
                </a:solidFill>
                <a:latin typeface="Times New Roman" pitchFamily="18" charset="0"/>
                <a:cs typeface="Times New Roman" pitchFamily="18" charset="0"/>
              </a:rPr>
              <a:t>.</a:t>
            </a:r>
          </a:p>
          <a:p>
            <a:pPr marL="0" lvl="1" indent="0" eaLnBrk="1" hangingPunct="1">
              <a:buFontTx/>
              <a:buNone/>
              <a:defRPr/>
            </a:pPr>
            <a:r>
              <a:rPr lang="en-US" sz="2000" dirty="0">
                <a:solidFill>
                  <a:schemeClr val="bg1"/>
                </a:solidFill>
                <a:latin typeface="Times New Roman" pitchFamily="18" charset="0"/>
                <a:cs typeface="Times New Roman" pitchFamily="18" charset="0"/>
              </a:rPr>
              <a:t>The followers of Christ are to “wait for their Lord, when he will return from the wedding.” </a:t>
            </a:r>
            <a:r>
              <a:rPr lang="en-US" sz="2000" dirty="0" smtClean="0">
                <a:solidFill>
                  <a:schemeClr val="bg1"/>
                </a:solidFill>
                <a:latin typeface="Times New Roman" pitchFamily="18" charset="0"/>
                <a:cs typeface="Times New Roman" pitchFamily="18" charset="0"/>
              </a:rPr>
              <a:t>Luke </a:t>
            </a:r>
            <a:r>
              <a:rPr lang="en-US" sz="2000" dirty="0">
                <a:solidFill>
                  <a:schemeClr val="bg1"/>
                </a:solidFill>
                <a:latin typeface="Times New Roman" pitchFamily="18" charset="0"/>
                <a:cs typeface="Times New Roman" pitchFamily="18" charset="0"/>
              </a:rPr>
              <a:t>12:36</a:t>
            </a:r>
            <a:r>
              <a:rPr lang="en-US" sz="2000" dirty="0" smtClean="0">
                <a:solidFill>
                  <a:schemeClr val="bg1"/>
                </a:solidFill>
                <a:latin typeface="Times New Roman" pitchFamily="18" charset="0"/>
                <a:cs typeface="Times New Roman" pitchFamily="18" charset="0"/>
              </a:rPr>
              <a:t>.</a:t>
            </a:r>
          </a:p>
          <a:p>
            <a:pPr marL="0" lvl="1" indent="0" eaLnBrk="1" hangingPunct="1">
              <a:buFontTx/>
              <a:buNone/>
              <a:defRPr/>
            </a:pPr>
            <a:r>
              <a:rPr lang="en-US" sz="2000" dirty="0" smtClean="0">
                <a:solidFill>
                  <a:schemeClr val="bg1"/>
                </a:solidFill>
                <a:latin typeface="Times New Roman" pitchFamily="18" charset="0"/>
                <a:cs typeface="Times New Roman" pitchFamily="18" charset="0"/>
              </a:rPr>
              <a:t>In </a:t>
            </a:r>
            <a:r>
              <a:rPr lang="en-US" sz="2000" dirty="0">
                <a:solidFill>
                  <a:schemeClr val="bg1"/>
                </a:solidFill>
                <a:latin typeface="Times New Roman" pitchFamily="18" charset="0"/>
                <a:cs typeface="Times New Roman" pitchFamily="18" charset="0"/>
              </a:rPr>
              <a:t>the parable of Matthew 22 </a:t>
            </a:r>
            <a:r>
              <a:rPr lang="en-US" sz="2000" dirty="0" smtClean="0">
                <a:solidFill>
                  <a:schemeClr val="bg1"/>
                </a:solidFill>
                <a:latin typeface="Times New Roman" pitchFamily="18" charset="0"/>
                <a:cs typeface="Times New Roman" pitchFamily="18" charset="0"/>
              </a:rPr>
              <a:t>marriage </a:t>
            </a:r>
            <a:r>
              <a:rPr lang="en-US" sz="2000" dirty="0">
                <a:solidFill>
                  <a:schemeClr val="bg1"/>
                </a:solidFill>
                <a:latin typeface="Times New Roman" pitchFamily="18" charset="0"/>
                <a:cs typeface="Times New Roman" pitchFamily="18" charset="0"/>
              </a:rPr>
              <a:t>is introduced, and the investigative Judgment is clearly represented as taking place before the marriage. Previous to the wedding the king comes in to see the guests, </a:t>
            </a:r>
            <a:r>
              <a:rPr lang="en-US" sz="2000" dirty="0" smtClean="0">
                <a:solidFill>
                  <a:schemeClr val="bg1"/>
                </a:solidFill>
                <a:latin typeface="Times New Roman" pitchFamily="18" charset="0"/>
                <a:cs typeface="Times New Roman" pitchFamily="18" charset="0"/>
              </a:rPr>
              <a:t>Matthew </a:t>
            </a:r>
            <a:r>
              <a:rPr lang="en-US" sz="2000" dirty="0">
                <a:solidFill>
                  <a:schemeClr val="bg1"/>
                </a:solidFill>
                <a:latin typeface="Times New Roman" pitchFamily="18" charset="0"/>
                <a:cs typeface="Times New Roman" pitchFamily="18" charset="0"/>
              </a:rPr>
              <a:t>22:11</a:t>
            </a:r>
            <a:r>
              <a:rPr lang="en-US" sz="2000" dirty="0" smtClean="0">
                <a:solidFill>
                  <a:schemeClr val="bg1"/>
                </a:solidFill>
                <a:latin typeface="Times New Roman" pitchFamily="18" charset="0"/>
                <a:cs typeface="Times New Roman" pitchFamily="18" charset="0"/>
              </a:rPr>
              <a:t>.—</a:t>
            </a:r>
            <a:r>
              <a:rPr lang="en-US" sz="2000" dirty="0">
                <a:solidFill>
                  <a:schemeClr val="bg1"/>
                </a:solidFill>
                <a:latin typeface="Times New Roman" pitchFamily="18" charset="0"/>
                <a:cs typeface="Times New Roman" pitchFamily="18" charset="0"/>
              </a:rPr>
              <a:t>to see if all are attired in the wedding garment, the spotless robe of character washed and made white in the blood of the Lamb. </a:t>
            </a:r>
            <a:r>
              <a:rPr lang="en-US" sz="2000" dirty="0" smtClean="0">
                <a:solidFill>
                  <a:schemeClr val="bg1"/>
                </a:solidFill>
                <a:latin typeface="Times New Roman" pitchFamily="18" charset="0"/>
                <a:cs typeface="Times New Roman" pitchFamily="18" charset="0"/>
              </a:rPr>
              <a:t>Revelation </a:t>
            </a:r>
            <a:r>
              <a:rPr lang="en-US" sz="2000" dirty="0">
                <a:solidFill>
                  <a:schemeClr val="bg1"/>
                </a:solidFill>
                <a:latin typeface="Times New Roman" pitchFamily="18" charset="0"/>
                <a:cs typeface="Times New Roman" pitchFamily="18" charset="0"/>
              </a:rPr>
              <a:t>7:14</a:t>
            </a:r>
            <a:r>
              <a:rPr lang="en-US" sz="2000" dirty="0" smtClean="0">
                <a:solidFill>
                  <a:schemeClr val="bg1"/>
                </a:solidFill>
                <a:latin typeface="Times New Roman" pitchFamily="18" charset="0"/>
                <a:cs typeface="Times New Roman" pitchFamily="18" charset="0"/>
              </a:rPr>
              <a:t>.</a:t>
            </a:r>
            <a:endParaRPr lang="en-US" sz="2000" dirty="0">
              <a:solidFill>
                <a:schemeClr val="bg1"/>
              </a:solidFill>
              <a:latin typeface="Times New Roman" pitchFamily="18" charset="0"/>
              <a:cs typeface="Times New Roman" pitchFamily="18" charset="0"/>
            </a:endParaRPr>
          </a:p>
        </p:txBody>
      </p:sp>
      <p:sp>
        <p:nvSpPr>
          <p:cNvPr id="14340" name="TextBox 1"/>
          <p:cNvSpPr txBox="1">
            <a:spLocks noChangeArrowheads="1"/>
          </p:cNvSpPr>
          <p:nvPr/>
        </p:nvSpPr>
        <p:spPr bwMode="auto">
          <a:xfrm>
            <a:off x="0" y="5562600"/>
            <a:ext cx="3352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lvl="3" eaLnBrk="1" hangingPunct="1"/>
            <a:r>
              <a:rPr lang="en-US" sz="2400" dirty="0">
                <a:solidFill>
                  <a:schemeClr val="bg1"/>
                </a:solidFill>
                <a:latin typeface="Times New Roman" pitchFamily="18" charset="0"/>
                <a:cs typeface="Times New Roman" pitchFamily="18" charset="0"/>
              </a:rPr>
              <a:t>"I will betroth you to me for ever" Hosea 2:9, 20</a:t>
            </a:r>
          </a:p>
        </p:txBody>
      </p:sp>
      <p:pic>
        <p:nvPicPr>
          <p:cNvPr id="14341"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90600"/>
            <a:ext cx="3276600" cy="437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6348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3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52400" y="0"/>
            <a:ext cx="3694113" cy="838200"/>
          </a:xfrm>
        </p:spPr>
        <p:txBody>
          <a:bodyPr/>
          <a:lstStyle/>
          <a:p>
            <a:r>
              <a:rPr lang="en-US" sz="2800" dirty="0" smtClean="0">
                <a:solidFill>
                  <a:schemeClr val="bg1"/>
                </a:solidFill>
                <a:latin typeface="Times New Roman" pitchFamily="18" charset="0"/>
                <a:cs typeface="Times New Roman" pitchFamily="18" charset="0"/>
              </a:rPr>
              <a:t>The Wedding</a:t>
            </a:r>
          </a:p>
        </p:txBody>
      </p:sp>
      <p:pic>
        <p:nvPicPr>
          <p:cNvPr id="4099" name="Picture 5" descr="Tabernac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8200"/>
            <a:ext cx="3541713"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Box 1"/>
          <p:cNvSpPr txBox="1">
            <a:spLocks noChangeArrowheads="1"/>
          </p:cNvSpPr>
          <p:nvPr/>
        </p:nvSpPr>
        <p:spPr bwMode="auto">
          <a:xfrm>
            <a:off x="0" y="5638800"/>
            <a:ext cx="3733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lvl="3" eaLnBrk="1" hangingPunct="1"/>
            <a:r>
              <a:rPr lang="en-US" sz="2000" dirty="0">
                <a:solidFill>
                  <a:schemeClr val="bg1"/>
                </a:solidFill>
                <a:latin typeface="Times New Roman" pitchFamily="18" charset="0"/>
                <a:cs typeface="Times New Roman" pitchFamily="18" charset="0"/>
              </a:rPr>
              <a:t>Ex. 25:8  </a:t>
            </a:r>
            <a:r>
              <a:rPr lang="en-US" sz="2000" i="1" dirty="0">
                <a:solidFill>
                  <a:schemeClr val="bg1"/>
                </a:solidFill>
                <a:latin typeface="Times New Roman" pitchFamily="18" charset="0"/>
                <a:cs typeface="Times New Roman" pitchFamily="18" charset="0"/>
              </a:rPr>
              <a:t>“And let them make me a sanctuary; </a:t>
            </a:r>
            <a:r>
              <a:rPr lang="en-US" sz="2000" b="1" i="1" dirty="0">
                <a:solidFill>
                  <a:schemeClr val="bg1"/>
                </a:solidFill>
                <a:latin typeface="Times New Roman" pitchFamily="18" charset="0"/>
                <a:cs typeface="Times New Roman" pitchFamily="18" charset="0"/>
              </a:rPr>
              <a:t>that I may dwell among them</a:t>
            </a:r>
            <a:r>
              <a:rPr lang="en-US" sz="2000" i="1" dirty="0">
                <a:solidFill>
                  <a:schemeClr val="bg1"/>
                </a:solidFill>
                <a:latin typeface="Times New Roman" pitchFamily="18" charset="0"/>
                <a:cs typeface="Times New Roman" pitchFamily="18" charset="0"/>
              </a:rPr>
              <a:t>.”</a:t>
            </a:r>
            <a:r>
              <a:rPr lang="en-US" sz="2000" dirty="0">
                <a:solidFill>
                  <a:schemeClr val="bg1"/>
                </a:solidFill>
                <a:latin typeface="Times New Roman" pitchFamily="18" charset="0"/>
                <a:cs typeface="Times New Roman" pitchFamily="18" charset="0"/>
              </a:rPr>
              <a:t> </a:t>
            </a:r>
            <a:endParaRPr lang="en-US" sz="2000" dirty="0"/>
          </a:p>
        </p:txBody>
      </p:sp>
      <p:sp>
        <p:nvSpPr>
          <p:cNvPr id="10245" name="Content Placeholder 2"/>
          <p:cNvSpPr txBox="1">
            <a:spLocks/>
          </p:cNvSpPr>
          <p:nvPr/>
        </p:nvSpPr>
        <p:spPr bwMode="auto">
          <a:xfrm>
            <a:off x="3541713" y="76200"/>
            <a:ext cx="5602287"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231775" indent="-231775" eaLnBrk="0" hangingPunct="0">
              <a:defRPr>
                <a:solidFill>
                  <a:schemeClr val="tx1"/>
                </a:solidFill>
                <a:latin typeface="Arial" charset="0"/>
              </a:defRPr>
            </a:lvl2pPr>
            <a:lvl3pPr marL="631825" indent="-231775" eaLnBrk="0" hangingPunct="0">
              <a:defRPr>
                <a:solidFill>
                  <a:schemeClr val="tx1"/>
                </a:solidFill>
                <a:latin typeface="Arial" charset="0"/>
              </a:defRPr>
            </a:lvl3pPr>
            <a:lvl4pPr marL="1143000" indent="-28575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spcBef>
                <a:spcPct val="20000"/>
              </a:spcBef>
              <a:buFontTx/>
              <a:buChar char="–"/>
            </a:pPr>
            <a:r>
              <a:rPr lang="en-US" sz="2000" dirty="0" smtClean="0">
                <a:solidFill>
                  <a:schemeClr val="bg1"/>
                </a:solidFill>
                <a:latin typeface="Times New Roman" pitchFamily="18" charset="0"/>
                <a:cs typeface="Times New Roman" pitchFamily="18" charset="0"/>
              </a:rPr>
              <a:t>“</a:t>
            </a:r>
            <a:r>
              <a:rPr lang="en-US" sz="2000" dirty="0" err="1">
                <a:solidFill>
                  <a:schemeClr val="bg1"/>
                </a:solidFill>
                <a:latin typeface="Times New Roman" pitchFamily="18" charset="0"/>
                <a:cs typeface="Times New Roman" pitchFamily="18" charset="0"/>
              </a:rPr>
              <a:t>tabernacling</a:t>
            </a:r>
            <a:r>
              <a:rPr lang="en-US" sz="2000" dirty="0">
                <a:solidFill>
                  <a:schemeClr val="bg1"/>
                </a:solidFill>
                <a:latin typeface="Times New Roman" pitchFamily="18" charset="0"/>
                <a:cs typeface="Times New Roman" pitchFamily="18" charset="0"/>
              </a:rPr>
              <a:t>” </a:t>
            </a:r>
            <a:r>
              <a:rPr lang="he-IL" sz="2000" dirty="0">
                <a:solidFill>
                  <a:schemeClr val="bg1"/>
                </a:solidFill>
                <a:latin typeface="Narkisim" pitchFamily="34" charset="-79"/>
                <a:cs typeface="Narkisim" pitchFamily="34" charset="-79"/>
              </a:rPr>
              <a:t>מִקְדָּש</a:t>
            </a:r>
            <a:r>
              <a:rPr lang="en-US" sz="2000"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miškan</a:t>
            </a:r>
            <a:r>
              <a:rPr lang="en-US" sz="2000" dirty="0">
                <a:solidFill>
                  <a:schemeClr val="bg1"/>
                </a:solidFill>
                <a:latin typeface="Times New Roman" pitchFamily="18" charset="0"/>
                <a:cs typeface="Times New Roman" pitchFamily="18" charset="0"/>
              </a:rPr>
              <a:t>)  </a:t>
            </a:r>
            <a:r>
              <a:rPr lang="en-US" sz="2000" dirty="0" smtClean="0">
                <a:solidFill>
                  <a:schemeClr val="bg1"/>
                </a:solidFill>
                <a:latin typeface="Times New Roman" pitchFamily="18" charset="0"/>
                <a:cs typeface="Times New Roman" pitchFamily="18" charset="0"/>
              </a:rPr>
              <a:t>with them</a:t>
            </a:r>
          </a:p>
          <a:p>
            <a:pPr lvl="2" eaLnBrk="1" hangingPunct="1">
              <a:spcBef>
                <a:spcPct val="20000"/>
              </a:spcBef>
              <a:buFontTx/>
              <a:buChar char="–"/>
            </a:pPr>
            <a:r>
              <a:rPr lang="en-US" sz="2000" dirty="0">
                <a:solidFill>
                  <a:schemeClr val="bg1"/>
                </a:solidFill>
                <a:latin typeface="Times New Roman" pitchFamily="18" charset="0"/>
                <a:cs typeface="Times New Roman" pitchFamily="18" charset="0"/>
              </a:rPr>
              <a:t>V</a:t>
            </a:r>
            <a:r>
              <a:rPr lang="en-US" sz="2000" dirty="0" smtClean="0">
                <a:solidFill>
                  <a:schemeClr val="bg1"/>
                </a:solidFill>
                <a:latin typeface="Times New Roman" pitchFamily="18" charset="0"/>
                <a:cs typeface="Times New Roman" pitchFamily="18" charset="0"/>
              </a:rPr>
              <a:t>eiled behind three progressive compartments:</a:t>
            </a:r>
          </a:p>
          <a:p>
            <a:pPr lvl="3" eaLnBrk="1" hangingPunct="1">
              <a:spcBef>
                <a:spcPts val="0"/>
              </a:spcBef>
              <a:buFontTx/>
              <a:buChar char="–"/>
            </a:pPr>
            <a:r>
              <a:rPr lang="en-US" sz="2000" dirty="0" smtClean="0">
                <a:solidFill>
                  <a:schemeClr val="bg1"/>
                </a:solidFill>
                <a:latin typeface="Times New Roman" pitchFamily="18" charset="0"/>
                <a:cs typeface="Times New Roman" pitchFamily="18" charset="0"/>
              </a:rPr>
              <a:t>The courtyard</a:t>
            </a:r>
          </a:p>
          <a:p>
            <a:pPr lvl="3" eaLnBrk="1" hangingPunct="1">
              <a:spcBef>
                <a:spcPts val="0"/>
              </a:spcBef>
              <a:buFontTx/>
              <a:buChar char="–"/>
            </a:pPr>
            <a:r>
              <a:rPr lang="en-US" sz="2000" dirty="0" smtClean="0">
                <a:solidFill>
                  <a:schemeClr val="bg1"/>
                </a:solidFill>
                <a:latin typeface="Times New Roman" pitchFamily="18" charset="0"/>
                <a:cs typeface="Times New Roman" pitchFamily="18" charset="0"/>
              </a:rPr>
              <a:t>The Holy Place</a:t>
            </a:r>
          </a:p>
          <a:p>
            <a:pPr lvl="3" eaLnBrk="1" hangingPunct="1">
              <a:spcBef>
                <a:spcPts val="0"/>
              </a:spcBef>
              <a:buFontTx/>
              <a:buChar char="–"/>
            </a:pPr>
            <a:r>
              <a:rPr lang="en-US" sz="2000" dirty="0" smtClean="0">
                <a:solidFill>
                  <a:schemeClr val="bg1"/>
                </a:solidFill>
                <a:latin typeface="Times New Roman" pitchFamily="18" charset="0"/>
                <a:cs typeface="Times New Roman" pitchFamily="18" charset="0"/>
              </a:rPr>
              <a:t>The Most Holy Place</a:t>
            </a:r>
          </a:p>
          <a:p>
            <a:pPr lvl="2" eaLnBrk="1" hangingPunct="1">
              <a:spcBef>
                <a:spcPct val="20000"/>
              </a:spcBef>
              <a:buFontTx/>
              <a:buChar char="–"/>
            </a:pPr>
            <a:r>
              <a:rPr lang="en-US" sz="2000" dirty="0" smtClean="0">
                <a:solidFill>
                  <a:schemeClr val="bg1"/>
                </a:solidFill>
                <a:latin typeface="Times New Roman" pitchFamily="18" charset="0"/>
                <a:cs typeface="Times New Roman" pitchFamily="18" charset="0"/>
              </a:rPr>
              <a:t>The Bride (Israel) by journeying through these compartments discovers all the Groom has done to win her heart.</a:t>
            </a:r>
          </a:p>
          <a:p>
            <a:pPr lvl="3" eaLnBrk="1" hangingPunct="1">
              <a:spcBef>
                <a:spcPct val="20000"/>
              </a:spcBef>
              <a:buFontTx/>
              <a:buChar char="–"/>
            </a:pPr>
            <a:r>
              <a:rPr lang="en-US" sz="2000" dirty="0">
                <a:solidFill>
                  <a:schemeClr val="bg1"/>
                </a:solidFill>
                <a:latin typeface="Times New Roman" pitchFamily="18" charset="0"/>
                <a:cs typeface="Times New Roman" pitchFamily="18" charset="0"/>
              </a:rPr>
              <a:t>T</a:t>
            </a:r>
            <a:r>
              <a:rPr lang="en-US" sz="2000" dirty="0" smtClean="0">
                <a:solidFill>
                  <a:schemeClr val="bg1"/>
                </a:solidFill>
                <a:latin typeface="Times New Roman" pitchFamily="18" charset="0"/>
                <a:cs typeface="Times New Roman" pitchFamily="18" charset="0"/>
              </a:rPr>
              <a:t>he extent of his love for her awakens her love to him – 1 Jn. 4:19; 1 Pet. 1:15-16; Lev. 20:7, 8</a:t>
            </a:r>
            <a:endParaRPr lang="en-US" sz="2000" dirty="0">
              <a:solidFill>
                <a:schemeClr val="bg1"/>
              </a:solidFill>
              <a:latin typeface="Times New Roman" pitchFamily="18" charset="0"/>
              <a:cs typeface="Times New Roman" pitchFamily="18" charset="0"/>
            </a:endParaRPr>
          </a:p>
          <a:p>
            <a:pPr lvl="3" eaLnBrk="1" hangingPunct="1">
              <a:spcBef>
                <a:spcPct val="20000"/>
              </a:spcBef>
              <a:buFont typeface="Times New Roman" pitchFamily="18" charset="0"/>
              <a:buChar char="–"/>
            </a:pPr>
            <a:r>
              <a:rPr lang="en-US" sz="2000" dirty="0" smtClean="0">
                <a:solidFill>
                  <a:schemeClr val="bg1"/>
                </a:solidFill>
                <a:latin typeface="Times New Roman" pitchFamily="18" charset="0"/>
                <a:cs typeface="Times New Roman" pitchFamily="18" charset="0"/>
              </a:rPr>
              <a:t>The Sanctuary is the place where the chasm (sin) that separates God from his church is removed.</a:t>
            </a:r>
            <a:endParaRPr lang="en-US" sz="2000" dirty="0">
              <a:solidFill>
                <a:schemeClr val="bg1"/>
              </a:solidFill>
              <a:latin typeface="Times New Roman" pitchFamily="18" charset="0"/>
              <a:cs typeface="Times New Roman" pitchFamily="18" charset="0"/>
            </a:endParaRPr>
          </a:p>
          <a:p>
            <a:pPr lvl="3" eaLnBrk="1" hangingPunct="1">
              <a:spcBef>
                <a:spcPct val="20000"/>
              </a:spcBef>
              <a:buFont typeface="Times New Roman" pitchFamily="18" charset="0"/>
              <a:buChar char="–"/>
            </a:pPr>
            <a:r>
              <a:rPr lang="en-US" sz="2000" dirty="0" smtClean="0">
                <a:solidFill>
                  <a:schemeClr val="bg1"/>
                </a:solidFill>
                <a:latin typeface="Times New Roman" pitchFamily="18" charset="0"/>
                <a:cs typeface="Times New Roman" pitchFamily="18" charset="0"/>
              </a:rPr>
              <a:t>The </a:t>
            </a:r>
            <a:r>
              <a:rPr lang="en-US" sz="2000" dirty="0">
                <a:solidFill>
                  <a:schemeClr val="bg1"/>
                </a:solidFill>
                <a:latin typeface="Times New Roman" pitchFamily="18" charset="0"/>
                <a:cs typeface="Times New Roman" pitchFamily="18" charset="0"/>
              </a:rPr>
              <a:t>law </a:t>
            </a:r>
            <a:r>
              <a:rPr lang="en-US" sz="2000" dirty="0" smtClean="0">
                <a:solidFill>
                  <a:schemeClr val="bg1"/>
                </a:solidFill>
                <a:latin typeface="Times New Roman" pitchFamily="18" charset="0"/>
                <a:cs typeface="Times New Roman" pitchFamily="18" charset="0"/>
              </a:rPr>
              <a:t>– written in the heart is the </a:t>
            </a:r>
            <a:r>
              <a:rPr lang="en-US" sz="2000" dirty="0">
                <a:solidFill>
                  <a:schemeClr val="bg1"/>
                </a:solidFill>
                <a:latin typeface="Times New Roman" pitchFamily="18" charset="0"/>
                <a:cs typeface="Times New Roman" pitchFamily="18" charset="0"/>
              </a:rPr>
              <a:t>means of restoring holiness to his people </a:t>
            </a:r>
            <a:r>
              <a:rPr lang="en-US" sz="2000" dirty="0" smtClean="0">
                <a:solidFill>
                  <a:schemeClr val="bg1"/>
                </a:solidFill>
                <a:latin typeface="Times New Roman" pitchFamily="18" charset="0"/>
                <a:cs typeface="Times New Roman" pitchFamily="18" charset="0"/>
              </a:rPr>
              <a:t>“Be holy </a:t>
            </a:r>
            <a:r>
              <a:rPr lang="en-US" sz="2000" dirty="0">
                <a:solidFill>
                  <a:schemeClr val="bg1"/>
                </a:solidFill>
                <a:latin typeface="Times New Roman" pitchFamily="18" charset="0"/>
                <a:cs typeface="Times New Roman" pitchFamily="18" charset="0"/>
              </a:rPr>
              <a:t>because I, God, your God, am holy” Lev. </a:t>
            </a:r>
            <a:r>
              <a:rPr lang="en-US" sz="2000" dirty="0" smtClean="0">
                <a:solidFill>
                  <a:schemeClr val="bg1"/>
                </a:solidFill>
                <a:latin typeface="Times New Roman" pitchFamily="18" charset="0"/>
                <a:cs typeface="Times New Roman" pitchFamily="18" charset="0"/>
              </a:rPr>
              <a:t>19:2</a:t>
            </a:r>
            <a:endParaRPr lang="en-US" sz="400" dirty="0" smtClean="0">
              <a:solidFill>
                <a:schemeClr val="bg1"/>
              </a:solidFill>
              <a:latin typeface="Times New Roman" pitchFamily="18" charset="0"/>
              <a:cs typeface="Times New Roman" pitchFamily="18" charset="0"/>
            </a:endParaRPr>
          </a:p>
          <a:p>
            <a:pPr marL="857250" lvl="3" indent="0" eaLnBrk="1" hangingPunct="1">
              <a:spcBef>
                <a:spcPct val="20000"/>
              </a:spcBef>
            </a:pPr>
            <a:endParaRPr lang="en-US" sz="400" dirty="0" smtClean="0">
              <a:solidFill>
                <a:schemeClr val="bg1"/>
              </a:solidFill>
              <a:latin typeface="Times New Roman" pitchFamily="18" charset="0"/>
              <a:cs typeface="Times New Roman" pitchFamily="18" charset="0"/>
            </a:endParaRPr>
          </a:p>
          <a:p>
            <a:pPr marL="0" lvl="3" indent="0" algn="ctr" eaLnBrk="1" hangingPunct="1">
              <a:spcBef>
                <a:spcPct val="20000"/>
              </a:spcBef>
            </a:pPr>
            <a:r>
              <a:rPr lang="en-US" sz="2000" dirty="0" smtClean="0">
                <a:solidFill>
                  <a:schemeClr val="bg1"/>
                </a:solidFill>
                <a:latin typeface="Times New Roman" pitchFamily="18" charset="0"/>
                <a:cs typeface="Times New Roman" pitchFamily="18" charset="0"/>
              </a:rPr>
              <a:t>God tabernacles with his Bride in the Sanctuary</a:t>
            </a:r>
            <a:r>
              <a:rPr lang="en-US" dirty="0" smtClean="0">
                <a:solidFill>
                  <a:schemeClr val="bg1"/>
                </a:solidFill>
                <a:latin typeface="Times New Roman" pitchFamily="18" charset="0"/>
                <a:cs typeface="Times New Roman" pitchFamily="18" charset="0"/>
              </a:rPr>
              <a:t> </a:t>
            </a:r>
            <a:endParaRPr lang="en-US" dirty="0">
              <a:solidFill>
                <a:schemeClr val="bg1"/>
              </a:solidFill>
              <a:latin typeface="Times New Roman" pitchFamily="18" charset="0"/>
              <a:cs typeface="Times New Roman" pitchFamily="18" charset="0"/>
            </a:endParaRPr>
          </a:p>
          <a:p>
            <a:pPr algn="ctr" eaLnBrk="1" hangingPunct="1">
              <a:spcBef>
                <a:spcPct val="20000"/>
              </a:spcBef>
            </a:pPr>
            <a:r>
              <a:rPr lang="en-US" sz="2000" dirty="0" smtClean="0">
                <a:solidFill>
                  <a:schemeClr val="bg1"/>
                </a:solidFill>
                <a:latin typeface="Times New Roman" pitchFamily="18" charset="0"/>
                <a:cs typeface="Times New Roman" pitchFamily="18" charset="0"/>
              </a:rPr>
              <a:t>literally abiding with his bride for 40 </a:t>
            </a:r>
            <a:r>
              <a:rPr lang="en-US" sz="2000" dirty="0" err="1" smtClean="0">
                <a:solidFill>
                  <a:schemeClr val="bg1"/>
                </a:solidFill>
                <a:latin typeface="Times New Roman" pitchFamily="18" charset="0"/>
                <a:cs typeface="Times New Roman" pitchFamily="18" charset="0"/>
              </a:rPr>
              <a:t>yrs</a:t>
            </a:r>
            <a:endParaRPr lang="en-US" sz="20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45">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4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4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45">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0245">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0245">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245">
                                            <p:txEl>
                                              <p:pRg st="10" end="1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100">
                                            <p:txEl>
                                              <p:pRg st="0" end="0"/>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24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44563"/>
          </a:xfrm>
        </p:spPr>
        <p:txBody>
          <a:bodyPr/>
          <a:lstStyle/>
          <a:p>
            <a:pPr>
              <a:defRPr/>
            </a:pPr>
            <a:r>
              <a:rPr lang="en-US" dirty="0" smtClean="0">
                <a:solidFill>
                  <a:schemeClr val="bg1"/>
                </a:solidFill>
                <a:latin typeface="Times New Roman" pitchFamily="18" charset="0"/>
                <a:cs typeface="Times New Roman" pitchFamily="18" charset="0"/>
              </a:rPr>
              <a:t>B</a:t>
            </a:r>
            <a:r>
              <a:rPr lang="en-US" cap="all" dirty="0" smtClean="0">
                <a:solidFill>
                  <a:schemeClr val="bg1"/>
                </a:solidFill>
                <a:latin typeface="Times New Roman" pitchFamily="18" charset="0"/>
                <a:cs typeface="Times New Roman" pitchFamily="18" charset="0"/>
              </a:rPr>
              <a:t>iology</a:t>
            </a:r>
            <a:r>
              <a:rPr lang="en-US" dirty="0" smtClean="0">
                <a:solidFill>
                  <a:schemeClr val="bg1"/>
                </a:solidFill>
                <a:latin typeface="Times New Roman" pitchFamily="18" charset="0"/>
                <a:cs typeface="Times New Roman" pitchFamily="18" charset="0"/>
              </a:rPr>
              <a:t> </a:t>
            </a:r>
            <a:r>
              <a:rPr lang="en-US" i="1" dirty="0" smtClean="0">
                <a:solidFill>
                  <a:schemeClr val="bg1"/>
                </a:solidFill>
                <a:latin typeface="Times New Roman" pitchFamily="18" charset="0"/>
                <a:cs typeface="Times New Roman" pitchFamily="18" charset="0"/>
              </a:rPr>
              <a:t>imitating</a:t>
            </a:r>
            <a:r>
              <a:rPr lang="en-US" dirty="0" smtClean="0">
                <a:solidFill>
                  <a:schemeClr val="bg1"/>
                </a:solidFill>
                <a:latin typeface="Times New Roman" pitchFamily="18" charset="0"/>
                <a:cs typeface="Times New Roman" pitchFamily="18" charset="0"/>
              </a:rPr>
              <a:t> </a:t>
            </a:r>
            <a:r>
              <a:rPr lang="en-US" cap="all" dirty="0" smtClean="0">
                <a:solidFill>
                  <a:schemeClr val="bg1"/>
                </a:solidFill>
                <a:latin typeface="Times New Roman" pitchFamily="18" charset="0"/>
                <a:cs typeface="Times New Roman" pitchFamily="18" charset="0"/>
              </a:rPr>
              <a:t>Theology</a:t>
            </a:r>
            <a:endParaRPr lang="en-US" cap="all" dirty="0">
              <a:solidFill>
                <a:schemeClr val="bg1"/>
              </a:solidFill>
              <a:latin typeface="Times New Roman" pitchFamily="18" charset="0"/>
              <a:cs typeface="Times New Roman" pitchFamily="18" charset="0"/>
            </a:endParaRPr>
          </a:p>
        </p:txBody>
      </p:sp>
      <p:sp>
        <p:nvSpPr>
          <p:cNvPr id="3" name="Content Placeholder 2"/>
          <p:cNvSpPr>
            <a:spLocks noGrp="1"/>
          </p:cNvSpPr>
          <p:nvPr>
            <p:ph idx="1"/>
          </p:nvPr>
        </p:nvSpPr>
        <p:spPr>
          <a:xfrm>
            <a:off x="228600" y="990600"/>
            <a:ext cx="5562600" cy="4724400"/>
          </a:xfrm>
        </p:spPr>
        <p:txBody>
          <a:bodyPr/>
          <a:lstStyle/>
          <a:p>
            <a:pPr marL="0" indent="0">
              <a:buNone/>
              <a:defRPr/>
            </a:pPr>
            <a:r>
              <a:rPr lang="en-US" sz="2800" dirty="0" smtClean="0">
                <a:solidFill>
                  <a:schemeClr val="bg1"/>
                </a:solidFill>
                <a:latin typeface="Times New Roman" pitchFamily="18" charset="0"/>
                <a:cs typeface="Times New Roman" pitchFamily="18" charset="0"/>
              </a:rPr>
              <a:t>Becoming One:</a:t>
            </a:r>
          </a:p>
          <a:p>
            <a:pPr>
              <a:defRPr/>
            </a:pPr>
            <a:r>
              <a:rPr lang="en-US" sz="2600" dirty="0" smtClean="0">
                <a:solidFill>
                  <a:schemeClr val="bg1"/>
                </a:solidFill>
                <a:latin typeface="Times New Roman" pitchFamily="18" charset="0"/>
                <a:cs typeface="Times New Roman" pitchFamily="18" charset="0"/>
              </a:rPr>
              <a:t>Why is it that the brides body doesn’t attack and destroy sperm? (Gen. 3:15)</a:t>
            </a:r>
          </a:p>
          <a:p>
            <a:pPr>
              <a:defRPr/>
            </a:pPr>
            <a:r>
              <a:rPr lang="en-US" sz="2600" dirty="0" smtClean="0">
                <a:solidFill>
                  <a:schemeClr val="bg1"/>
                </a:solidFill>
                <a:latin typeface="Times New Roman" pitchFamily="18" charset="0"/>
                <a:cs typeface="Times New Roman" pitchFamily="18" charset="0"/>
              </a:rPr>
              <a:t>Why is it that it allows the egg &amp; sperm to unite and grow? (Matt. 13:31)</a:t>
            </a:r>
          </a:p>
          <a:p>
            <a:pPr>
              <a:defRPr/>
            </a:pPr>
            <a:r>
              <a:rPr lang="en-US" sz="2600" dirty="0" smtClean="0">
                <a:solidFill>
                  <a:schemeClr val="bg1"/>
                </a:solidFill>
                <a:latin typeface="Times New Roman" pitchFamily="18" charset="0"/>
                <a:cs typeface="Times New Roman" pitchFamily="18" charset="0"/>
              </a:rPr>
              <a:t>Why is it that the fetus is treated as one with the mother’s body?</a:t>
            </a:r>
          </a:p>
          <a:p>
            <a:pPr marL="0" indent="0">
              <a:buNone/>
              <a:defRPr/>
            </a:pPr>
            <a:r>
              <a:rPr lang="en-US" sz="2600" cap="all" dirty="0" smtClean="0">
                <a:solidFill>
                  <a:schemeClr val="bg1"/>
                </a:solidFill>
                <a:latin typeface="Times New Roman" pitchFamily="18" charset="0"/>
                <a:cs typeface="Times New Roman" pitchFamily="18" charset="0"/>
              </a:rPr>
              <a:t>Because:</a:t>
            </a:r>
            <a:r>
              <a:rPr lang="en-US" sz="2600" dirty="0" smtClean="0">
                <a:solidFill>
                  <a:schemeClr val="bg1"/>
                </a:solidFill>
                <a:latin typeface="Times New Roman" pitchFamily="18" charset="0"/>
                <a:cs typeface="Times New Roman" pitchFamily="18" charset="0"/>
              </a:rPr>
              <a:t> the Mother mysteriously recognizes the sperm as self! </a:t>
            </a:r>
            <a:r>
              <a:rPr lang="en-US" sz="2600" dirty="0" smtClean="0">
                <a:solidFill>
                  <a:schemeClr val="bg1"/>
                </a:solidFill>
              </a:rPr>
              <a:t> </a:t>
            </a:r>
            <a:endParaRPr lang="en-US" sz="2600" dirty="0">
              <a:solidFill>
                <a:schemeClr val="bg1"/>
              </a:solidFill>
            </a:endParaRPr>
          </a:p>
        </p:txBody>
      </p:sp>
      <p:pic>
        <p:nvPicPr>
          <p:cNvPr id="13316" name="Picture 2" descr="http://t3.gstatic.com/images?q=tbn:ANd9GcT2IUTizmGz0G72oKsMRCygALoXbtUjSTGH75bQCIJsBgNyb3c4B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1066800"/>
            <a:ext cx="2895600" cy="444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Box 3"/>
          <p:cNvSpPr txBox="1">
            <a:spLocks noChangeArrowheads="1"/>
          </p:cNvSpPr>
          <p:nvPr/>
        </p:nvSpPr>
        <p:spPr bwMode="auto">
          <a:xfrm>
            <a:off x="152400" y="5875338"/>
            <a:ext cx="8839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i="1" dirty="0" smtClean="0">
                <a:solidFill>
                  <a:schemeClr val="bg1"/>
                </a:solidFill>
                <a:latin typeface="Times New Roman" pitchFamily="18" charset="0"/>
                <a:cs typeface="Times New Roman" pitchFamily="18" charset="0"/>
              </a:rPr>
              <a:t>The women represents a Church: a safe place [sanctuary]where the groom [Christ]can entrust his offspring to be nourished until birth</a:t>
            </a:r>
            <a:endParaRPr lang="en-US" sz="24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91615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31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solidFill>
                  <a:schemeClr val="bg1"/>
                </a:solidFill>
                <a:latin typeface="Times New Roman" pitchFamily="18" charset="0"/>
                <a:cs typeface="Times New Roman" pitchFamily="18" charset="0"/>
              </a:rPr>
              <a:t>Interaction</a:t>
            </a:r>
            <a:endParaRPr lang="en-US" dirty="0">
              <a:solidFill>
                <a:schemeClr val="bg1"/>
              </a:solidFill>
              <a:latin typeface="Times New Roman" pitchFamily="18" charset="0"/>
              <a:cs typeface="Times New Roman" pitchFamily="18" charset="0"/>
            </a:endParaRPr>
          </a:p>
        </p:txBody>
      </p:sp>
      <p:sp>
        <p:nvSpPr>
          <p:cNvPr id="3" name="Content Placeholder 2"/>
          <p:cNvSpPr>
            <a:spLocks noGrp="1"/>
          </p:cNvSpPr>
          <p:nvPr>
            <p:ph idx="1"/>
          </p:nvPr>
        </p:nvSpPr>
        <p:spPr>
          <a:xfrm>
            <a:off x="304800" y="1219200"/>
            <a:ext cx="8382000" cy="4906963"/>
          </a:xfrm>
        </p:spPr>
        <p:txBody>
          <a:bodyPr/>
          <a:lstStyle/>
          <a:p>
            <a:r>
              <a:rPr lang="en-US" dirty="0" smtClean="0">
                <a:solidFill>
                  <a:schemeClr val="bg1"/>
                </a:solidFill>
                <a:latin typeface="Times New Roman" pitchFamily="18" charset="0"/>
                <a:cs typeface="Times New Roman" pitchFamily="18" charset="0"/>
              </a:rPr>
              <a:t>Have you had difficulty seeing the Sanctuary teaching as Good News?</a:t>
            </a:r>
          </a:p>
          <a:p>
            <a:r>
              <a:rPr lang="en-US" dirty="0" smtClean="0">
                <a:solidFill>
                  <a:schemeClr val="bg1"/>
                </a:solidFill>
                <a:latin typeface="Times New Roman" pitchFamily="18" charset="0"/>
                <a:cs typeface="Times New Roman" pitchFamily="18" charset="0"/>
              </a:rPr>
              <a:t>How does picturing it as a wedding ceremony change the way you look at it?</a:t>
            </a:r>
          </a:p>
          <a:p>
            <a:pPr lvl="1"/>
            <a:r>
              <a:rPr lang="en-US" dirty="0" smtClean="0">
                <a:solidFill>
                  <a:schemeClr val="bg1"/>
                </a:solidFill>
                <a:latin typeface="Times New Roman" pitchFamily="18" charset="0"/>
                <a:cs typeface="Times New Roman" pitchFamily="18" charset="0"/>
              </a:rPr>
              <a:t>Seeing how Jesus is wooing us back</a:t>
            </a:r>
          </a:p>
          <a:p>
            <a:pPr lvl="1"/>
            <a:r>
              <a:rPr lang="en-US" dirty="0" smtClean="0">
                <a:solidFill>
                  <a:schemeClr val="bg1"/>
                </a:solidFill>
                <a:latin typeface="Times New Roman" pitchFamily="18" charset="0"/>
                <a:cs typeface="Times New Roman" pitchFamily="18" charset="0"/>
              </a:rPr>
              <a:t>How this theme runs throughout the bible…</a:t>
            </a:r>
          </a:p>
          <a:p>
            <a:r>
              <a:rPr lang="en-US" dirty="0" smtClean="0">
                <a:solidFill>
                  <a:schemeClr val="bg1"/>
                </a:solidFill>
                <a:latin typeface="Times New Roman" pitchFamily="18" charset="0"/>
                <a:cs typeface="Times New Roman" pitchFamily="18" charset="0"/>
              </a:rPr>
              <a:t>Is the previous slide helpful in understanding the role of the church/bride? </a:t>
            </a:r>
          </a:p>
          <a:p>
            <a:r>
              <a:rPr lang="en-US" dirty="0" smtClean="0">
                <a:solidFill>
                  <a:schemeClr val="bg1"/>
                </a:solidFill>
                <a:latin typeface="Times New Roman" pitchFamily="18" charset="0"/>
                <a:cs typeface="Times New Roman" pitchFamily="18" charset="0"/>
              </a:rPr>
              <a:t>Does this help make the Sanctuary Good News?</a:t>
            </a:r>
            <a:endParaRPr lang="en-US"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952832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9850" y="990600"/>
            <a:ext cx="3465513" cy="715963"/>
          </a:xfrm>
        </p:spPr>
        <p:txBody>
          <a:bodyPr/>
          <a:lstStyle/>
          <a:p>
            <a:pPr eaLnBrk="1" hangingPunct="1"/>
            <a:r>
              <a:rPr lang="en-US" sz="3200" dirty="0" smtClean="0">
                <a:solidFill>
                  <a:schemeClr val="bg1"/>
                </a:solidFill>
                <a:latin typeface="Times New Roman" pitchFamily="18" charset="0"/>
                <a:cs typeface="Times New Roman" pitchFamily="18" charset="0"/>
              </a:rPr>
              <a:t>Adam</a:t>
            </a:r>
          </a:p>
        </p:txBody>
      </p:sp>
      <p:sp>
        <p:nvSpPr>
          <p:cNvPr id="7171" name="Content Placeholder 2"/>
          <p:cNvSpPr>
            <a:spLocks noGrp="1"/>
          </p:cNvSpPr>
          <p:nvPr>
            <p:ph idx="1"/>
          </p:nvPr>
        </p:nvSpPr>
        <p:spPr>
          <a:xfrm>
            <a:off x="3541713" y="1066800"/>
            <a:ext cx="5678487" cy="5791200"/>
          </a:xfrm>
        </p:spPr>
        <p:txBody>
          <a:bodyPr/>
          <a:lstStyle/>
          <a:p>
            <a:pPr marL="0" lvl="1" indent="0" eaLnBrk="1" hangingPunct="1">
              <a:buFontTx/>
              <a:buNone/>
              <a:defRPr/>
            </a:pPr>
            <a:r>
              <a:rPr lang="en-US" dirty="0" smtClean="0">
                <a:solidFill>
                  <a:schemeClr val="bg1"/>
                </a:solidFill>
                <a:latin typeface="Times New Roman" pitchFamily="18" charset="0"/>
                <a:cs typeface="Times New Roman" pitchFamily="18" charset="0"/>
              </a:rPr>
              <a:t>the </a:t>
            </a:r>
            <a:r>
              <a:rPr lang="en-US" i="1" dirty="0" err="1" smtClean="0">
                <a:solidFill>
                  <a:schemeClr val="bg1"/>
                </a:solidFill>
                <a:latin typeface="Times New Roman" pitchFamily="18" charset="0"/>
                <a:cs typeface="Times New Roman" pitchFamily="18" charset="0"/>
              </a:rPr>
              <a:t>šāmar</a:t>
            </a:r>
            <a:r>
              <a:rPr lang="en-US" i="1" dirty="0" smtClean="0">
                <a:solidFill>
                  <a:schemeClr val="bg1"/>
                </a:solidFill>
                <a:latin typeface="Times New Roman" pitchFamily="18" charset="0"/>
                <a:cs typeface="Times New Roman" pitchFamily="18" charset="0"/>
              </a:rPr>
              <a:t> </a:t>
            </a:r>
            <a:r>
              <a:rPr lang="en-US" dirty="0" smtClean="0">
                <a:solidFill>
                  <a:schemeClr val="bg1"/>
                </a:solidFill>
                <a:latin typeface="Times New Roman" pitchFamily="18" charset="0"/>
                <a:cs typeface="Times New Roman" pitchFamily="18" charset="0"/>
              </a:rPr>
              <a:t>the </a:t>
            </a:r>
            <a:r>
              <a:rPr lang="en-US" b="1" dirty="0" smtClean="0">
                <a:solidFill>
                  <a:schemeClr val="bg1"/>
                </a:solidFill>
                <a:latin typeface="Times New Roman" pitchFamily="18" charset="0"/>
                <a:cs typeface="Times New Roman" pitchFamily="18" charset="0"/>
              </a:rPr>
              <a:t>guardian</a:t>
            </a:r>
            <a:r>
              <a:rPr lang="en-US" dirty="0" smtClean="0">
                <a:solidFill>
                  <a:schemeClr val="bg1"/>
                </a:solidFill>
                <a:latin typeface="Times New Roman" pitchFamily="18" charset="0"/>
                <a:cs typeface="Times New Roman" pitchFamily="18" charset="0"/>
              </a:rPr>
              <a:t> of our world:</a:t>
            </a:r>
          </a:p>
          <a:p>
            <a:pPr marL="231775" lvl="1" indent="-231775" eaLnBrk="1" hangingPunct="1">
              <a:defRPr/>
            </a:pPr>
            <a:r>
              <a:rPr lang="en-US" sz="2200" dirty="0" smtClean="0">
                <a:solidFill>
                  <a:schemeClr val="bg1"/>
                </a:solidFill>
                <a:latin typeface="Times New Roman" pitchFamily="18" charset="0"/>
                <a:cs typeface="Times New Roman" pitchFamily="18" charset="0"/>
              </a:rPr>
              <a:t>His sin forced him to surrender that role to the cherubim.  </a:t>
            </a:r>
          </a:p>
          <a:p>
            <a:pPr marL="631825" lvl="2" indent="-231775" eaLnBrk="1" hangingPunct="1">
              <a:defRPr/>
            </a:pPr>
            <a:r>
              <a:rPr lang="en-US" sz="2000" dirty="0" smtClean="0">
                <a:solidFill>
                  <a:schemeClr val="bg1"/>
                </a:solidFill>
                <a:latin typeface="Times New Roman" pitchFamily="18" charset="0"/>
                <a:cs typeface="Times New Roman" pitchFamily="18" charset="0"/>
              </a:rPr>
              <a:t>To preserve their home from the effects of immortalizing sin, God “stationed” (literally, “caused to camp,” </a:t>
            </a:r>
            <a:r>
              <a:rPr lang="he-IL" sz="2000" dirty="0" smtClean="0">
                <a:solidFill>
                  <a:schemeClr val="bg1"/>
                </a:solidFill>
                <a:latin typeface="Times New Roman" pitchFamily="18" charset="0"/>
                <a:cs typeface="Times New Roman" pitchFamily="18" charset="0"/>
              </a:rPr>
              <a:t>שׁכן</a:t>
            </a:r>
            <a:r>
              <a:rPr lang="en-US" sz="2000" dirty="0" smtClean="0">
                <a:solidFill>
                  <a:schemeClr val="bg1"/>
                </a:solidFill>
                <a:latin typeface="Times New Roman" pitchFamily="18" charset="0"/>
                <a:cs typeface="Times New Roman" pitchFamily="18" charset="0"/>
              </a:rPr>
              <a:t>) angels at the eastern gate to the garden </a:t>
            </a:r>
            <a:r>
              <a:rPr lang="en-US" sz="2000" dirty="0">
                <a:solidFill>
                  <a:schemeClr val="bg1"/>
                </a:solidFill>
                <a:latin typeface="Times New Roman" pitchFamily="18" charset="0"/>
                <a:cs typeface="Times New Roman" pitchFamily="18" charset="0"/>
              </a:rPr>
              <a:t>(Gen. 3:24)</a:t>
            </a:r>
            <a:r>
              <a:rPr lang="en-US" sz="2000" dirty="0" smtClean="0">
                <a:solidFill>
                  <a:schemeClr val="bg1"/>
                </a:solidFill>
                <a:latin typeface="Times New Roman" pitchFamily="18" charset="0"/>
                <a:cs typeface="Times New Roman" pitchFamily="18" charset="0"/>
              </a:rPr>
              <a:t> </a:t>
            </a:r>
          </a:p>
          <a:p>
            <a:pPr marL="631825" lvl="2" indent="-231775" eaLnBrk="1" hangingPunct="1">
              <a:defRPr/>
            </a:pPr>
            <a:r>
              <a:rPr lang="en-US" sz="2000" dirty="0" smtClean="0">
                <a:solidFill>
                  <a:schemeClr val="bg1"/>
                </a:solidFill>
                <a:latin typeface="Times New Roman" pitchFamily="18" charset="0"/>
                <a:cs typeface="Times New Roman" pitchFamily="18" charset="0"/>
              </a:rPr>
              <a:t>These cherubim were to “guard” (</a:t>
            </a:r>
            <a:r>
              <a:rPr lang="en-US" sz="2000" i="1" dirty="0" err="1" smtClean="0">
                <a:solidFill>
                  <a:schemeClr val="bg1"/>
                </a:solidFill>
                <a:latin typeface="Times New Roman" pitchFamily="18" charset="0"/>
                <a:cs typeface="Times New Roman" pitchFamily="18" charset="0"/>
              </a:rPr>
              <a:t>šāmar</a:t>
            </a:r>
            <a:r>
              <a:rPr lang="en-US" sz="2000" dirty="0" smtClean="0">
                <a:solidFill>
                  <a:schemeClr val="bg1"/>
                </a:solidFill>
                <a:latin typeface="Times New Roman" pitchFamily="18" charset="0"/>
                <a:cs typeface="Times New Roman" pitchFamily="18" charset="0"/>
              </a:rPr>
              <a:t>) i.e. with “flaming sword flashing back and forth” (cf. Ps 104:4) against sinful intruders. </a:t>
            </a:r>
          </a:p>
          <a:p>
            <a:pPr marL="1089025" lvl="3" indent="-231775" eaLnBrk="1" hangingPunct="1">
              <a:defRPr/>
            </a:pPr>
            <a:r>
              <a:rPr lang="en-US" dirty="0" smtClean="0">
                <a:solidFill>
                  <a:schemeClr val="bg1"/>
                </a:solidFill>
                <a:latin typeface="Times New Roman" pitchFamily="18" charset="0"/>
                <a:cs typeface="Times New Roman" pitchFamily="18" charset="0"/>
              </a:rPr>
              <a:t>A role later played by the </a:t>
            </a:r>
            <a:r>
              <a:rPr lang="en-US" i="1" dirty="0" err="1" smtClean="0">
                <a:solidFill>
                  <a:schemeClr val="bg1"/>
                </a:solidFill>
                <a:latin typeface="Times New Roman" pitchFamily="18" charset="0"/>
                <a:cs typeface="Times New Roman" pitchFamily="18" charset="0"/>
              </a:rPr>
              <a:t>shoshben</a:t>
            </a:r>
            <a:r>
              <a:rPr lang="en-US" dirty="0" smtClean="0">
                <a:solidFill>
                  <a:schemeClr val="bg1"/>
                </a:solidFill>
                <a:latin typeface="Times New Roman" pitchFamily="18" charset="0"/>
                <a:cs typeface="Times New Roman" pitchFamily="18" charset="0"/>
              </a:rPr>
              <a:t>, or groomsmen</a:t>
            </a:r>
          </a:p>
          <a:p>
            <a:pPr marL="0" lvl="1" indent="-290513" eaLnBrk="1" hangingPunct="1">
              <a:defRPr/>
            </a:pPr>
            <a:r>
              <a:rPr lang="en-US" sz="2200" dirty="0" smtClean="0">
                <a:solidFill>
                  <a:schemeClr val="bg1"/>
                </a:solidFill>
                <a:latin typeface="Times New Roman" pitchFamily="18" charset="0"/>
                <a:cs typeface="Times New Roman" pitchFamily="18" charset="0"/>
              </a:rPr>
              <a:t>Paradox: Adam, once the (</a:t>
            </a:r>
            <a:r>
              <a:rPr lang="en-US" sz="2200" i="1" dirty="0" err="1" smtClean="0">
                <a:solidFill>
                  <a:schemeClr val="bg1"/>
                </a:solidFill>
                <a:latin typeface="Times New Roman" pitchFamily="18" charset="0"/>
                <a:cs typeface="Times New Roman" pitchFamily="18" charset="0"/>
              </a:rPr>
              <a:t>šāmar</a:t>
            </a:r>
            <a:r>
              <a:rPr lang="en-US" sz="2200" i="1" dirty="0" smtClean="0">
                <a:solidFill>
                  <a:schemeClr val="bg1"/>
                </a:solidFill>
                <a:latin typeface="Times New Roman" pitchFamily="18" charset="0"/>
                <a:cs typeface="Times New Roman" pitchFamily="18" charset="0"/>
              </a:rPr>
              <a:t> , </a:t>
            </a:r>
            <a:r>
              <a:rPr lang="en-US" sz="2200" dirty="0" smtClean="0">
                <a:solidFill>
                  <a:schemeClr val="bg1"/>
                </a:solidFill>
                <a:latin typeface="Times New Roman" pitchFamily="18" charset="0"/>
                <a:cs typeface="Times New Roman" pitchFamily="18" charset="0"/>
              </a:rPr>
              <a:t>Gen. 2:15) of Eden is exiled from it. </a:t>
            </a:r>
          </a:p>
          <a:p>
            <a:pPr marL="623888" lvl="2" indent="-217488" eaLnBrk="1" hangingPunct="1">
              <a:defRPr/>
            </a:pPr>
            <a:r>
              <a:rPr lang="en-US" sz="2000" dirty="0" smtClean="0">
                <a:solidFill>
                  <a:schemeClr val="bg1"/>
                </a:solidFill>
                <a:latin typeface="Times New Roman" pitchFamily="18" charset="0"/>
                <a:cs typeface="Times New Roman" pitchFamily="18" charset="0"/>
              </a:rPr>
              <a:t>Cherubim now guard it from him!</a:t>
            </a:r>
          </a:p>
        </p:txBody>
      </p:sp>
      <p:pic>
        <p:nvPicPr>
          <p:cNvPr id="614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6688" y="1828800"/>
            <a:ext cx="1560512" cy="208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7" descr="C:\Pastors Files\Pictures\Bible Pics\Bible Images\Creation\060617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2913" y="1828800"/>
            <a:ext cx="1716087" cy="228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descr="C:\Pastors Files\Pictures\Bible Pics\Bible Images\Creation\Fall\061416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800" y="3886200"/>
            <a:ext cx="32512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TextBox 1"/>
          <p:cNvSpPr txBox="1">
            <a:spLocks noChangeArrowheads="1"/>
          </p:cNvSpPr>
          <p:nvPr/>
        </p:nvSpPr>
        <p:spPr bwMode="auto">
          <a:xfrm>
            <a:off x="533400" y="152400"/>
            <a:ext cx="80772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4400" dirty="0" smtClean="0">
                <a:solidFill>
                  <a:schemeClr val="bg1"/>
                </a:solidFill>
                <a:latin typeface="Times New Roman" pitchFamily="18" charset="0"/>
                <a:cs typeface="Times New Roman" pitchFamily="18" charset="0"/>
              </a:rPr>
              <a:t>Heavenly Groomsmen</a:t>
            </a:r>
            <a:endParaRPr lang="en-US" sz="44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1">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171">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17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76200" y="-76200"/>
            <a:ext cx="9067800" cy="609600"/>
          </a:xfrm>
        </p:spPr>
        <p:txBody>
          <a:bodyPr/>
          <a:lstStyle/>
          <a:p>
            <a:pPr eaLnBrk="1" hangingPunct="1"/>
            <a:r>
              <a:rPr lang="en-US" sz="3600" dirty="0" smtClean="0">
                <a:solidFill>
                  <a:schemeClr val="bg1"/>
                </a:solidFill>
                <a:latin typeface="Times New Roman" pitchFamily="18" charset="0"/>
                <a:cs typeface="Times New Roman" pitchFamily="18" charset="0"/>
              </a:rPr>
              <a:t>Guardians to restore Divine/Human connection</a:t>
            </a:r>
            <a:endParaRPr lang="en-US" sz="3600" b="1" dirty="0" smtClean="0">
              <a:solidFill>
                <a:schemeClr val="bg1"/>
              </a:solidFill>
              <a:latin typeface="Times New Roman" pitchFamily="18" charset="0"/>
              <a:cs typeface="Times New Roman" pitchFamily="18" charset="0"/>
            </a:endParaRPr>
          </a:p>
        </p:txBody>
      </p:sp>
      <p:sp>
        <p:nvSpPr>
          <p:cNvPr id="7171" name="Content Placeholder 2"/>
          <p:cNvSpPr>
            <a:spLocks noGrp="1"/>
          </p:cNvSpPr>
          <p:nvPr>
            <p:ph idx="1"/>
          </p:nvPr>
        </p:nvSpPr>
        <p:spPr>
          <a:xfrm>
            <a:off x="3397251" y="685800"/>
            <a:ext cx="5822950" cy="6172200"/>
          </a:xfrm>
        </p:spPr>
        <p:txBody>
          <a:bodyPr/>
          <a:lstStyle/>
          <a:p>
            <a:pPr marL="400050" lvl="2" indent="-171450" eaLnBrk="1" hangingPunct="1">
              <a:spcAft>
                <a:spcPts val="600"/>
              </a:spcAft>
            </a:pPr>
            <a:r>
              <a:rPr lang="en-US" sz="2000" b="1" dirty="0" smtClean="0">
                <a:solidFill>
                  <a:schemeClr val="bg1"/>
                </a:solidFill>
                <a:latin typeface="Times New Roman" pitchFamily="18" charset="0"/>
                <a:cs typeface="Times New Roman" pitchFamily="18" charset="0"/>
              </a:rPr>
              <a:t>Noah</a:t>
            </a:r>
            <a:r>
              <a:rPr lang="en-US" sz="2000" dirty="0" smtClean="0">
                <a:solidFill>
                  <a:schemeClr val="bg1"/>
                </a:solidFill>
                <a:latin typeface="Times New Roman" pitchFamily="18" charset="0"/>
                <a:cs typeface="Times New Roman" pitchFamily="18" charset="0"/>
              </a:rPr>
              <a:t> – gifted to see &amp; know what others could not</a:t>
            </a:r>
          </a:p>
          <a:p>
            <a:pPr marL="400050" lvl="2" indent="-171450" eaLnBrk="1" hangingPunct="1">
              <a:spcAft>
                <a:spcPts val="600"/>
              </a:spcAft>
            </a:pPr>
            <a:r>
              <a:rPr lang="en-US" sz="2000" b="1" dirty="0" smtClean="0">
                <a:solidFill>
                  <a:schemeClr val="bg1"/>
                </a:solidFill>
                <a:latin typeface="Times New Roman" pitchFamily="18" charset="0"/>
                <a:cs typeface="Times New Roman" pitchFamily="18" charset="0"/>
              </a:rPr>
              <a:t>Abraham – </a:t>
            </a:r>
            <a:r>
              <a:rPr lang="en-US" sz="2000" dirty="0" smtClean="0">
                <a:solidFill>
                  <a:schemeClr val="bg1"/>
                </a:solidFill>
                <a:latin typeface="Times New Roman" pitchFamily="18" charset="0"/>
                <a:cs typeface="Times New Roman" pitchFamily="18" charset="0"/>
              </a:rPr>
              <a:t>trained his family in how to walk with God by faith - Heb. 11:8; becoming God’s friend – Heb. 11:17-19</a:t>
            </a:r>
          </a:p>
          <a:p>
            <a:pPr marL="400050" lvl="2" indent="-171450" eaLnBrk="1" hangingPunct="1">
              <a:spcAft>
                <a:spcPts val="600"/>
              </a:spcAft>
            </a:pPr>
            <a:r>
              <a:rPr lang="en-US" sz="2000" dirty="0" smtClean="0">
                <a:solidFill>
                  <a:schemeClr val="bg1"/>
                </a:solidFill>
                <a:latin typeface="Times New Roman" pitchFamily="18" charset="0"/>
                <a:cs typeface="Times New Roman" pitchFamily="18" charset="0"/>
              </a:rPr>
              <a:t>Jacob – from self consumed to selfless (Israel)</a:t>
            </a:r>
          </a:p>
          <a:p>
            <a:pPr marL="400050" lvl="2" indent="-171450" eaLnBrk="1" hangingPunct="1">
              <a:spcAft>
                <a:spcPts val="600"/>
              </a:spcAft>
            </a:pPr>
            <a:r>
              <a:rPr lang="en-US" sz="2000" dirty="0" smtClean="0">
                <a:solidFill>
                  <a:schemeClr val="bg1"/>
                </a:solidFill>
                <a:latin typeface="Times New Roman" pitchFamily="18" charset="0"/>
                <a:cs typeface="Times New Roman" pitchFamily="18" charset="0"/>
              </a:rPr>
              <a:t>Moses – face to face w/ God, giver of the law </a:t>
            </a:r>
          </a:p>
          <a:p>
            <a:pPr marL="400050" lvl="2" indent="-171450" eaLnBrk="1" hangingPunct="1">
              <a:spcAft>
                <a:spcPts val="600"/>
              </a:spcAft>
            </a:pPr>
            <a:r>
              <a:rPr lang="en-US" sz="2000" dirty="0" smtClean="0">
                <a:solidFill>
                  <a:schemeClr val="bg1"/>
                </a:solidFill>
                <a:latin typeface="Times New Roman" pitchFamily="18" charset="0"/>
                <a:cs typeface="Times New Roman" pitchFamily="18" charset="0"/>
              </a:rPr>
              <a:t>Joshua – faithful servant/leader</a:t>
            </a:r>
          </a:p>
          <a:p>
            <a:pPr marL="400050" lvl="2" indent="-171450" eaLnBrk="1" hangingPunct="1">
              <a:spcAft>
                <a:spcPts val="600"/>
              </a:spcAft>
            </a:pPr>
            <a:r>
              <a:rPr lang="en-US" sz="2000" dirty="0" smtClean="0">
                <a:solidFill>
                  <a:schemeClr val="bg1"/>
                </a:solidFill>
                <a:latin typeface="Times New Roman" pitchFamily="18" charset="0"/>
                <a:cs typeface="Times New Roman" pitchFamily="18" charset="0"/>
              </a:rPr>
              <a:t>Daniel/John – guides throughout time</a:t>
            </a:r>
          </a:p>
          <a:p>
            <a:pPr marL="400050" lvl="2" indent="-171450" eaLnBrk="1" hangingPunct="1">
              <a:spcAft>
                <a:spcPts val="600"/>
              </a:spcAft>
            </a:pPr>
            <a:r>
              <a:rPr lang="en-US" sz="2000" dirty="0" smtClean="0">
                <a:solidFill>
                  <a:schemeClr val="bg1"/>
                </a:solidFill>
                <a:latin typeface="Times New Roman" pitchFamily="18" charset="0"/>
                <a:cs typeface="Times New Roman" pitchFamily="18" charset="0"/>
              </a:rPr>
              <a:t>Paul – transformed from enemy to the greatest evangelist and theologian the world has ever seen. Who could say “</a:t>
            </a:r>
            <a:r>
              <a:rPr lang="en-US" sz="2000" i="1" dirty="0" smtClean="0">
                <a:solidFill>
                  <a:schemeClr val="bg1"/>
                </a:solidFill>
                <a:latin typeface="Times New Roman" pitchFamily="18" charset="0"/>
                <a:cs typeface="Times New Roman" pitchFamily="18" charset="0"/>
              </a:rPr>
              <a:t>I know whom I have believed, and am persuaded</a:t>
            </a:r>
            <a:r>
              <a:rPr lang="en-US" sz="2000" dirty="0" smtClean="0">
                <a:solidFill>
                  <a:schemeClr val="bg1"/>
                </a:solidFill>
                <a:latin typeface="Times New Roman" pitchFamily="18" charset="0"/>
                <a:cs typeface="Times New Roman" pitchFamily="18" charset="0"/>
              </a:rPr>
              <a:t>” 2 Tim. 1:12</a:t>
            </a:r>
            <a:endParaRPr lang="en-US" sz="1600" dirty="0" smtClean="0">
              <a:solidFill>
                <a:schemeClr val="bg1"/>
              </a:solidFill>
              <a:latin typeface="Times New Roman" pitchFamily="18" charset="0"/>
              <a:cs typeface="Times New Roman" pitchFamily="18" charset="0"/>
            </a:endParaRPr>
          </a:p>
          <a:p>
            <a:pPr marL="171450" indent="0" eaLnBrk="1" hangingPunct="1">
              <a:spcBef>
                <a:spcPct val="0"/>
              </a:spcBef>
              <a:buFontTx/>
              <a:buNone/>
            </a:pPr>
            <a:endParaRPr lang="en-US" sz="800" i="1" dirty="0" smtClean="0">
              <a:solidFill>
                <a:schemeClr val="bg1"/>
              </a:solidFill>
              <a:latin typeface="Times New Roman" pitchFamily="18" charset="0"/>
              <a:cs typeface="Times New Roman" pitchFamily="18" charset="0"/>
            </a:endParaRPr>
          </a:p>
          <a:p>
            <a:pPr marL="171450" indent="0" eaLnBrk="1" hangingPunct="1">
              <a:spcBef>
                <a:spcPct val="0"/>
              </a:spcBef>
              <a:buFontTx/>
              <a:buNone/>
            </a:pPr>
            <a:r>
              <a:rPr lang="en-US" sz="2000" i="1" dirty="0" smtClean="0">
                <a:solidFill>
                  <a:schemeClr val="bg1"/>
                </a:solidFill>
                <a:latin typeface="Times New Roman" pitchFamily="18" charset="0"/>
                <a:cs typeface="Times New Roman" pitchFamily="18" charset="0"/>
              </a:rPr>
              <a:t>“Henceforth I call you not servants; for the servant </a:t>
            </a:r>
            <a:r>
              <a:rPr lang="en-US" sz="2000" i="1" dirty="0" err="1" smtClean="0">
                <a:solidFill>
                  <a:schemeClr val="bg1"/>
                </a:solidFill>
                <a:latin typeface="Times New Roman" pitchFamily="18" charset="0"/>
                <a:cs typeface="Times New Roman" pitchFamily="18" charset="0"/>
              </a:rPr>
              <a:t>knoweth</a:t>
            </a:r>
            <a:r>
              <a:rPr lang="en-US" sz="2000" i="1" dirty="0" smtClean="0">
                <a:solidFill>
                  <a:schemeClr val="bg1"/>
                </a:solidFill>
                <a:latin typeface="Times New Roman" pitchFamily="18" charset="0"/>
                <a:cs typeface="Times New Roman" pitchFamily="18" charset="0"/>
              </a:rPr>
              <a:t> not what his lord doeth: but </a:t>
            </a:r>
            <a:r>
              <a:rPr lang="en-US" sz="2000" b="1" i="1" dirty="0" smtClean="0">
                <a:solidFill>
                  <a:schemeClr val="bg1"/>
                </a:solidFill>
                <a:latin typeface="Times New Roman" pitchFamily="18" charset="0"/>
                <a:cs typeface="Times New Roman" pitchFamily="18" charset="0"/>
              </a:rPr>
              <a:t>I have called you friends</a:t>
            </a:r>
            <a:r>
              <a:rPr lang="en-US" sz="2000" i="1" dirty="0" smtClean="0">
                <a:solidFill>
                  <a:schemeClr val="bg1"/>
                </a:solidFill>
                <a:latin typeface="Times New Roman" pitchFamily="18" charset="0"/>
                <a:cs typeface="Times New Roman" pitchFamily="18" charset="0"/>
              </a:rPr>
              <a:t>; for </a:t>
            </a:r>
            <a:r>
              <a:rPr lang="en-US" sz="2000" i="1" u="sng" dirty="0" smtClean="0">
                <a:solidFill>
                  <a:schemeClr val="bg1"/>
                </a:solidFill>
                <a:latin typeface="Times New Roman" pitchFamily="18" charset="0"/>
                <a:cs typeface="Times New Roman" pitchFamily="18" charset="0"/>
              </a:rPr>
              <a:t>all things that I have heard of my Father I have made known unto you</a:t>
            </a:r>
            <a:r>
              <a:rPr lang="en-US" sz="2000" i="1" dirty="0" smtClean="0">
                <a:solidFill>
                  <a:schemeClr val="bg1"/>
                </a:solidFill>
                <a:latin typeface="Times New Roman" pitchFamily="18" charset="0"/>
                <a:cs typeface="Times New Roman" pitchFamily="18" charset="0"/>
              </a:rPr>
              <a:t>.” Jn. 15:15</a:t>
            </a:r>
          </a:p>
          <a:p>
            <a:pPr marL="857250" lvl="4" indent="0" eaLnBrk="1" hangingPunct="1">
              <a:spcBef>
                <a:spcPct val="0"/>
              </a:spcBef>
              <a:buNone/>
            </a:pPr>
            <a:endParaRPr lang="en-US" sz="1600" dirty="0" smtClean="0">
              <a:solidFill>
                <a:schemeClr val="bg1"/>
              </a:solidFill>
              <a:latin typeface="Times New Roman" pitchFamily="18" charset="0"/>
              <a:cs typeface="Times New Roman" pitchFamily="18" charset="0"/>
            </a:endParaRPr>
          </a:p>
        </p:txBody>
      </p:sp>
      <p:pic>
        <p:nvPicPr>
          <p:cNvPr id="819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533400"/>
            <a:ext cx="1550988" cy="206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057400"/>
            <a:ext cx="1568450" cy="209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1763" y="1066800"/>
            <a:ext cx="1697037" cy="226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3825" y="533400"/>
            <a:ext cx="180975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3733800"/>
            <a:ext cx="2241550" cy="168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52400" y="3200400"/>
            <a:ext cx="1676400"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2" name="TextBox 7"/>
          <p:cNvSpPr txBox="1">
            <a:spLocks noChangeArrowheads="1"/>
          </p:cNvSpPr>
          <p:nvPr/>
        </p:nvSpPr>
        <p:spPr bwMode="auto">
          <a:xfrm>
            <a:off x="0" y="5334000"/>
            <a:ext cx="3505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a:solidFill>
                  <a:schemeClr val="bg1"/>
                </a:solidFill>
                <a:latin typeface="Times New Roman" pitchFamily="18" charset="0"/>
                <a:cs typeface="Times New Roman" pitchFamily="18" charset="0"/>
              </a:rPr>
              <a:t>“seeing we also are compassed about with so great a cloud of witnesses, let us lay aside every weight, and the sin which doth so easily beset [us], and let us run with patience the race that is set before us”  Heb. 12:1</a:t>
            </a:r>
          </a:p>
        </p:txBody>
      </p:sp>
    </p:spTree>
    <p:extLst>
      <p:ext uri="{BB962C8B-B14F-4D97-AF65-F5344CB8AC3E}">
        <p14:creationId xmlns:p14="http://schemas.microsoft.com/office/powerpoint/2010/main" val="1438381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19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19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19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171">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20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171">
                                            <p:txEl>
                                              <p:pRg st="4" end="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20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171">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171">
                                            <p:txEl>
                                              <p:pRg st="6" end="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171">
                                            <p:txEl>
                                              <p:pRg st="8" end="8"/>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2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2"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11685</TotalTime>
  <Words>3827</Words>
  <Application>Microsoft Office PowerPoint</Application>
  <PresentationFormat>On-screen Show (4:3)</PresentationFormat>
  <Paragraphs>299</Paragraphs>
  <Slides>31</Slides>
  <Notes>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Default Design</vt:lpstr>
      <vt:lpstr>   Good News discovered in the Sanctuary                                                                                                         Willits  9-29-2012                                                                    Fort Bragg 11-3-2012</vt:lpstr>
      <vt:lpstr>The Sanctuary</vt:lpstr>
      <vt:lpstr>Marriage</vt:lpstr>
      <vt:lpstr>Church is a Bride</vt:lpstr>
      <vt:lpstr>The Wedding</vt:lpstr>
      <vt:lpstr>Biology imitating Theology</vt:lpstr>
      <vt:lpstr>Interaction</vt:lpstr>
      <vt:lpstr>Adam</vt:lpstr>
      <vt:lpstr>Guardians to restore Divine/Human connection</vt:lpstr>
      <vt:lpstr>God’s Guardians</vt:lpstr>
      <vt:lpstr>other shoshben </vt:lpstr>
      <vt:lpstr>Interaction</vt:lpstr>
      <vt:lpstr>The Passion/Betrothal Week</vt:lpstr>
      <vt:lpstr>The Passover Lamb</vt:lpstr>
      <vt:lpstr>Ten Virgins awaiting the Bridegroom</vt:lpstr>
      <vt:lpstr>Rejected!</vt:lpstr>
      <vt:lpstr>Rejected!</vt:lpstr>
      <vt:lpstr>Dinner with his Groomsmen</vt:lpstr>
      <vt:lpstr>Dowry Paid</vt:lpstr>
      <vt:lpstr>Sabbath Rest</vt:lpstr>
      <vt:lpstr>Wedding Delayed – Promises Made</vt:lpstr>
      <vt:lpstr>Sanctuary</vt:lpstr>
      <vt:lpstr>Interaction</vt:lpstr>
      <vt:lpstr>The End</vt:lpstr>
      <vt:lpstr>PowerPoint Presentation</vt:lpstr>
      <vt:lpstr>Great Advent Awakening</vt:lpstr>
      <vt:lpstr>PowerPoint Presentation</vt:lpstr>
      <vt:lpstr>The Marriage Failed</vt:lpstr>
      <vt:lpstr>Divorce</vt:lpstr>
      <vt:lpstr>Jesus &amp; Divorce</vt:lpstr>
      <vt:lpstr>Interaction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Stan Caylor</dc:creator>
  <cp:lastModifiedBy>Stan</cp:lastModifiedBy>
  <cp:revision>252</cp:revision>
  <dcterms:created xsi:type="dcterms:W3CDTF">2006-02-17T14:54:52Z</dcterms:created>
  <dcterms:modified xsi:type="dcterms:W3CDTF">2012-11-03T16:53:23Z</dcterms:modified>
</cp:coreProperties>
</file>