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258" r:id="rId2"/>
    <p:sldId id="320" r:id="rId3"/>
    <p:sldId id="321" r:id="rId4"/>
    <p:sldId id="330" r:id="rId5"/>
    <p:sldId id="285" r:id="rId6"/>
    <p:sldId id="299" r:id="rId7"/>
    <p:sldId id="335" r:id="rId8"/>
    <p:sldId id="336" r:id="rId9"/>
    <p:sldId id="300" r:id="rId10"/>
    <p:sldId id="291" r:id="rId11"/>
    <p:sldId id="331" r:id="rId12"/>
    <p:sldId id="294" r:id="rId13"/>
    <p:sldId id="263" r:id="rId14"/>
    <p:sldId id="296" r:id="rId15"/>
    <p:sldId id="323" r:id="rId16"/>
    <p:sldId id="324" r:id="rId17"/>
    <p:sldId id="325" r:id="rId18"/>
    <p:sldId id="326" r:id="rId19"/>
    <p:sldId id="327" r:id="rId20"/>
    <p:sldId id="328" r:id="rId21"/>
    <p:sldId id="305" r:id="rId22"/>
    <p:sldId id="306" r:id="rId23"/>
    <p:sldId id="310" r:id="rId24"/>
    <p:sldId id="308" r:id="rId25"/>
    <p:sldId id="338" r:id="rId26"/>
    <p:sldId id="309" r:id="rId27"/>
    <p:sldId id="329" r:id="rId28"/>
    <p:sldId id="313" r:id="rId29"/>
    <p:sldId id="314" r:id="rId30"/>
    <p:sldId id="315" r:id="rId31"/>
    <p:sldId id="316" r:id="rId32"/>
    <p:sldId id="317" r:id="rId33"/>
    <p:sldId id="318" r:id="rId34"/>
    <p:sldId id="319" r:id="rId35"/>
    <p:sldId id="332" r:id="rId36"/>
    <p:sldId id="333" r:id="rId37"/>
    <p:sldId id="337" r:id="rId38"/>
    <p:sldId id="33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7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FC2EA-DF34-4FD4-85C4-64E81CEF8C25}" type="datetimeFigureOut">
              <a:rPr lang="en-US" smtClean="0"/>
              <a:t>8/11/2012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4ED5B-3FE3-482A-B22E-EFE6E18ADE48}" type="slidenum">
              <a:rPr lang="en-US" smtClean="0"/>
              <a:t>‹#›</a:t>
            </a:fld>
            <a:endParaRPr lang="en-US"/>
          </a:p>
        </p:txBody>
      </p:sp>
    </p:spTree>
    <p:extLst>
      <p:ext uri="{BB962C8B-B14F-4D97-AF65-F5344CB8AC3E}">
        <p14:creationId xmlns:p14="http://schemas.microsoft.com/office/powerpoint/2010/main" val="427503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from Pew Forum on Religion and Public Life</a:t>
            </a:r>
            <a:r>
              <a:rPr lang="en-US" baseline="0" dirty="0" smtClean="0"/>
              <a:t> from Pew Research Center</a:t>
            </a:r>
            <a:r>
              <a:rPr lang="en-US" dirty="0" smtClean="0"/>
              <a:t>: http://christianity.about.com/gi/o.htm?zi=1/XJ&amp;zTi=1&amp;sdn=christianity&amp;cdn=religion&amp;tm=123&amp;f=10&amp;tt=11&amp;bt=0&amp;bts=0&amp;zu=http%3A//www.pewforum.org/Christian/Global-Christianity-exec.aspx</a:t>
            </a:r>
          </a:p>
          <a:p>
            <a:endParaRPr lang="en-US" dirty="0" smtClean="0"/>
          </a:p>
          <a:p>
            <a:r>
              <a:rPr lang="en-US" dirty="0" smtClean="0"/>
              <a:t>World Religion Statistics see http://chartsbin.com/view/3nr </a:t>
            </a:r>
          </a:p>
          <a:p>
            <a:r>
              <a:rPr lang="en-US" dirty="0" smtClean="0"/>
              <a:t>http://www.30-days.net/muslims/statistics/world-stats/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2</a:t>
            </a:fld>
            <a:endParaRPr lang="en-US" dirty="0"/>
          </a:p>
        </p:txBody>
      </p:sp>
    </p:spTree>
    <p:extLst>
      <p:ext uri="{BB962C8B-B14F-4D97-AF65-F5344CB8AC3E}">
        <p14:creationId xmlns:p14="http://schemas.microsoft.com/office/powerpoint/2010/main" val="385364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obligation, too often lightly regarded,--one that to the youth awakened to the claims of Christ needs to be made plain,--is the obligation of church relationship.  {Ed 268.4}  </a:t>
            </a:r>
          </a:p>
          <a:p>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4</a:t>
            </a:fld>
            <a:endParaRPr lang="en-US" dirty="0"/>
          </a:p>
        </p:txBody>
      </p:sp>
    </p:spTree>
    <p:extLst>
      <p:ext uri="{BB962C8B-B14F-4D97-AF65-F5344CB8AC3E}">
        <p14:creationId xmlns:p14="http://schemas.microsoft.com/office/powerpoint/2010/main" val="316809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obligation, too often lightly regarded,--one that to the youth awakened to the claims of Christ needs to be made plain,--is the obligation of church relationship.  {Ed 268.4}  </a:t>
            </a:r>
          </a:p>
          <a:p>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5</a:t>
            </a:fld>
            <a:endParaRPr lang="en-US"/>
          </a:p>
        </p:txBody>
      </p:sp>
    </p:spTree>
    <p:extLst>
      <p:ext uri="{BB962C8B-B14F-4D97-AF65-F5344CB8AC3E}">
        <p14:creationId xmlns:p14="http://schemas.microsoft.com/office/powerpoint/2010/main" val="316809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AA 13.2</a:t>
            </a:r>
          </a:p>
          <a:p>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10</a:t>
            </a:fld>
            <a:endParaRPr lang="en-US"/>
          </a:p>
        </p:txBody>
      </p:sp>
    </p:spTree>
    <p:extLst>
      <p:ext uri="{BB962C8B-B14F-4D97-AF65-F5344CB8AC3E}">
        <p14:creationId xmlns:p14="http://schemas.microsoft.com/office/powerpoint/2010/main" val="88036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AA 13.2</a:t>
            </a:r>
          </a:p>
          <a:p>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11</a:t>
            </a:fld>
            <a:endParaRPr lang="en-US"/>
          </a:p>
        </p:txBody>
      </p:sp>
    </p:spTree>
    <p:extLst>
      <p:ext uri="{BB962C8B-B14F-4D97-AF65-F5344CB8AC3E}">
        <p14:creationId xmlns:p14="http://schemas.microsoft.com/office/powerpoint/2010/main" val="88036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Ed. 268.5</a:t>
            </a:r>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13</a:t>
            </a:fld>
            <a:endParaRPr lang="en-US" dirty="0"/>
          </a:p>
        </p:txBody>
      </p:sp>
    </p:spTree>
    <p:extLst>
      <p:ext uri="{BB962C8B-B14F-4D97-AF65-F5344CB8AC3E}">
        <p14:creationId xmlns:p14="http://schemas.microsoft.com/office/powerpoint/2010/main" val="36463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(AA 12)</a:t>
            </a:r>
            <a:endParaRPr lang="en-US" dirty="0"/>
          </a:p>
        </p:txBody>
      </p:sp>
      <p:sp>
        <p:nvSpPr>
          <p:cNvPr id="4" name="Slide Number Placeholder 3"/>
          <p:cNvSpPr>
            <a:spLocks noGrp="1"/>
          </p:cNvSpPr>
          <p:nvPr>
            <p:ph type="sldNum" sz="quarter" idx="10"/>
          </p:nvPr>
        </p:nvSpPr>
        <p:spPr/>
        <p:txBody>
          <a:bodyPr/>
          <a:lstStyle/>
          <a:p>
            <a:fld id="{ED44ED5B-3FE3-482A-B22E-EFE6E18ADE48}" type="slidenum">
              <a:rPr lang="en-US" smtClean="0"/>
              <a:t>38</a:t>
            </a:fld>
            <a:endParaRPr lang="en-US"/>
          </a:p>
        </p:txBody>
      </p:sp>
    </p:spTree>
    <p:extLst>
      <p:ext uri="{BB962C8B-B14F-4D97-AF65-F5344CB8AC3E}">
        <p14:creationId xmlns:p14="http://schemas.microsoft.com/office/powerpoint/2010/main" val="193590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635BE90-8791-4596-AE90-779584166C68}" type="datetimeFigureOut">
              <a:rPr lang="en-US" smtClean="0"/>
              <a:t>8/11/2012</a:t>
            </a:fld>
            <a:endParaRPr lang="en-US"/>
          </a:p>
        </p:txBody>
      </p:sp>
      <p:sp>
        <p:nvSpPr>
          <p:cNvPr id="16" name="Slide Number Placeholder 15"/>
          <p:cNvSpPr>
            <a:spLocks noGrp="1"/>
          </p:cNvSpPr>
          <p:nvPr>
            <p:ph type="sldNum" sz="quarter" idx="11"/>
          </p:nvPr>
        </p:nvSpPr>
        <p:spPr/>
        <p:txBody>
          <a:bodyPr/>
          <a:lstStyle/>
          <a:p>
            <a:fld id="{4099DE34-2D63-4A46-8B53-53C9557A5AE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5BE90-8791-4596-AE90-779584166C68}"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9DE34-2D63-4A46-8B53-53C9557A5A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5BE90-8791-4596-AE90-779584166C68}" type="datetimeFigureOut">
              <a:rPr lang="en-US" smtClean="0"/>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9DE34-2D63-4A46-8B53-53C9557A5A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635BE90-8791-4596-AE90-779584166C68}" type="datetimeFigureOut">
              <a:rPr lang="en-US" smtClean="0"/>
              <a:t>8/11/2012</a:t>
            </a:fld>
            <a:endParaRPr lang="en-US"/>
          </a:p>
        </p:txBody>
      </p:sp>
      <p:sp>
        <p:nvSpPr>
          <p:cNvPr id="15" name="Slide Number Placeholder 14"/>
          <p:cNvSpPr>
            <a:spLocks noGrp="1"/>
          </p:cNvSpPr>
          <p:nvPr>
            <p:ph type="sldNum" sz="quarter" idx="11"/>
          </p:nvPr>
        </p:nvSpPr>
        <p:spPr/>
        <p:txBody>
          <a:bodyPr/>
          <a:lstStyle/>
          <a:p>
            <a:fld id="{4099DE34-2D63-4A46-8B53-53C9557A5AE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635BE90-8791-4596-AE90-779584166C68}" type="datetimeFigureOut">
              <a:rPr lang="en-US" smtClean="0"/>
              <a:t>8/11/2012</a:t>
            </a:fld>
            <a:endParaRPr lang="en-US"/>
          </a:p>
        </p:txBody>
      </p:sp>
      <p:sp>
        <p:nvSpPr>
          <p:cNvPr id="13" name="Slide Number Placeholder 12"/>
          <p:cNvSpPr>
            <a:spLocks noGrp="1"/>
          </p:cNvSpPr>
          <p:nvPr>
            <p:ph type="sldNum" sz="quarter" idx="11"/>
          </p:nvPr>
        </p:nvSpPr>
        <p:spPr/>
        <p:txBody>
          <a:bodyPr/>
          <a:lstStyle/>
          <a:p>
            <a:fld id="{4099DE34-2D63-4A46-8B53-53C9557A5AE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635BE90-8791-4596-AE90-779584166C68}" type="datetimeFigureOut">
              <a:rPr lang="en-US" smtClean="0"/>
              <a:t>8/11/2012</a:t>
            </a:fld>
            <a:endParaRPr lang="en-US"/>
          </a:p>
        </p:txBody>
      </p:sp>
      <p:sp>
        <p:nvSpPr>
          <p:cNvPr id="9" name="Slide Number Placeholder 8"/>
          <p:cNvSpPr>
            <a:spLocks noGrp="1"/>
          </p:cNvSpPr>
          <p:nvPr>
            <p:ph type="sldNum" sz="quarter" idx="11"/>
          </p:nvPr>
        </p:nvSpPr>
        <p:spPr/>
        <p:txBody>
          <a:bodyPr/>
          <a:lstStyle/>
          <a:p>
            <a:fld id="{4099DE34-2D63-4A46-8B53-53C9557A5AE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635BE90-8791-4596-AE90-779584166C68}" type="datetimeFigureOut">
              <a:rPr lang="en-US" smtClean="0"/>
              <a:t>8/11/2012</a:t>
            </a:fld>
            <a:endParaRPr lang="en-US"/>
          </a:p>
        </p:txBody>
      </p:sp>
      <p:sp>
        <p:nvSpPr>
          <p:cNvPr id="15" name="Slide Number Placeholder 14"/>
          <p:cNvSpPr>
            <a:spLocks noGrp="1"/>
          </p:cNvSpPr>
          <p:nvPr>
            <p:ph type="sldNum" sz="quarter" idx="11"/>
          </p:nvPr>
        </p:nvSpPr>
        <p:spPr/>
        <p:txBody>
          <a:bodyPr/>
          <a:lstStyle/>
          <a:p>
            <a:fld id="{4099DE34-2D63-4A46-8B53-53C9557A5AE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635BE90-8791-4596-AE90-779584166C68}" type="datetimeFigureOut">
              <a:rPr lang="en-US" smtClean="0"/>
              <a:t>8/11/2012</a:t>
            </a:fld>
            <a:endParaRPr lang="en-US"/>
          </a:p>
        </p:txBody>
      </p:sp>
      <p:sp>
        <p:nvSpPr>
          <p:cNvPr id="8" name="Slide Number Placeholder 7"/>
          <p:cNvSpPr>
            <a:spLocks noGrp="1"/>
          </p:cNvSpPr>
          <p:nvPr>
            <p:ph type="sldNum" sz="quarter" idx="11"/>
          </p:nvPr>
        </p:nvSpPr>
        <p:spPr/>
        <p:txBody>
          <a:bodyPr/>
          <a:lstStyle/>
          <a:p>
            <a:fld id="{4099DE34-2D63-4A46-8B53-53C9557A5AE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35BE90-8791-4596-AE90-779584166C68}" type="datetimeFigureOut">
              <a:rPr lang="en-US" smtClean="0"/>
              <a:t>8/11/2012</a:t>
            </a:fld>
            <a:endParaRPr lang="en-US"/>
          </a:p>
        </p:txBody>
      </p:sp>
      <p:sp>
        <p:nvSpPr>
          <p:cNvPr id="6" name="Slide Number Placeholder 5"/>
          <p:cNvSpPr>
            <a:spLocks noGrp="1"/>
          </p:cNvSpPr>
          <p:nvPr>
            <p:ph type="sldNum" sz="quarter" idx="11"/>
          </p:nvPr>
        </p:nvSpPr>
        <p:spPr/>
        <p:txBody>
          <a:bodyPr/>
          <a:lstStyle/>
          <a:p>
            <a:fld id="{4099DE34-2D63-4A46-8B53-53C9557A5AE9}"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635BE90-8791-4596-AE90-779584166C68}" type="datetimeFigureOut">
              <a:rPr lang="en-US" smtClean="0"/>
              <a:t>8/11/2012</a:t>
            </a:fld>
            <a:endParaRPr lang="en-US"/>
          </a:p>
        </p:txBody>
      </p:sp>
      <p:sp>
        <p:nvSpPr>
          <p:cNvPr id="16" name="Slide Number Placeholder 15"/>
          <p:cNvSpPr>
            <a:spLocks noGrp="1"/>
          </p:cNvSpPr>
          <p:nvPr>
            <p:ph type="sldNum" sz="quarter" idx="11"/>
          </p:nvPr>
        </p:nvSpPr>
        <p:spPr/>
        <p:txBody>
          <a:bodyPr/>
          <a:lstStyle/>
          <a:p>
            <a:fld id="{4099DE34-2D63-4A46-8B53-53C9557A5AE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635BE90-8791-4596-AE90-779584166C68}" type="datetimeFigureOut">
              <a:rPr lang="en-US" smtClean="0"/>
              <a:t>8/11/2012</a:t>
            </a:fld>
            <a:endParaRPr lang="en-US"/>
          </a:p>
        </p:txBody>
      </p:sp>
      <p:sp>
        <p:nvSpPr>
          <p:cNvPr id="14" name="Slide Number Placeholder 13"/>
          <p:cNvSpPr>
            <a:spLocks noGrp="1"/>
          </p:cNvSpPr>
          <p:nvPr>
            <p:ph type="sldNum" sz="quarter" idx="11"/>
          </p:nvPr>
        </p:nvSpPr>
        <p:spPr/>
        <p:txBody>
          <a:bodyPr/>
          <a:lstStyle/>
          <a:p>
            <a:fld id="{4099DE34-2D63-4A46-8B53-53C9557A5AE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635BE90-8791-4596-AE90-779584166C68}" type="datetimeFigureOut">
              <a:rPr lang="en-US" smtClean="0"/>
              <a:t>8/11/2012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099DE34-2D63-4A46-8B53-53C9557A5AE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4495800"/>
          </a:xfrm>
        </p:spPr>
        <p:txBody>
          <a:bodyPr>
            <a:noAutofit/>
          </a:bodyPr>
          <a:lstStyle/>
          <a:p>
            <a:pPr marL="18288" indent="0">
              <a:buNone/>
            </a:pPr>
            <a:r>
              <a:rPr lang="en-US" sz="6000" dirty="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The Good News</a:t>
            </a:r>
            <a:r>
              <a:rPr lang="en-US" sz="60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a:t>
            </a:r>
            <a:endParaRPr lang="en-US" sz="18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a:p>
            <a:pPr marL="18288" indent="0">
              <a:buNone/>
            </a:pPr>
            <a:r>
              <a:rPr lang="en-US" sz="60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                 about Church</a:t>
            </a:r>
          </a:p>
          <a:p>
            <a:pPr marL="18288" indent="0">
              <a:buNone/>
            </a:pPr>
            <a:endParaRPr lang="en-US" sz="4800" dirty="0" smtClean="0">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a:p>
            <a:pPr marL="18288" indent="0">
              <a:buNone/>
            </a:pP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What’s so great about Church?</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1143000" y="5791200"/>
            <a:ext cx="7543800" cy="685800"/>
          </a:xfrm>
        </p:spPr>
        <p:txBody>
          <a:bodyPr/>
          <a:lstStyle/>
          <a:p>
            <a:pPr algn="r"/>
            <a:r>
              <a:rPr lang="en-US" sz="1800" dirty="0"/>
              <a:t>Willits  August 4, 2012</a:t>
            </a:r>
            <a:br>
              <a:rPr lang="en-US" sz="1800" dirty="0"/>
            </a:br>
            <a:r>
              <a:rPr lang="en-US" sz="1800" dirty="0"/>
              <a:t>Fort Bragg August 11, </a:t>
            </a:r>
            <a:r>
              <a:rPr lang="en-US" sz="1800" dirty="0" smtClean="0"/>
              <a:t>2012</a:t>
            </a:r>
            <a:endParaRPr lang="en-US" sz="1800" dirty="0"/>
          </a:p>
        </p:txBody>
      </p:sp>
    </p:spTree>
    <p:extLst>
      <p:ext uri="{BB962C8B-B14F-4D97-AF65-F5344CB8AC3E}">
        <p14:creationId xmlns:p14="http://schemas.microsoft.com/office/powerpoint/2010/main" val="5859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Autofit/>
          </a:bodyPr>
          <a:lstStyle/>
          <a:p>
            <a:pPr>
              <a:spcBef>
                <a:spcPts val="0"/>
              </a:spcBef>
              <a:buFont typeface="Wingdings" pitchFamily="2" charset="2"/>
              <a:buChar char="Ø"/>
            </a:pPr>
            <a:r>
              <a:rPr lang="en-US" sz="2600" dirty="0">
                <a:effectLst/>
              </a:rPr>
              <a:t>A</a:t>
            </a:r>
            <a:r>
              <a:rPr lang="en-US" sz="2600" dirty="0" smtClean="0">
                <a:effectLst/>
              </a:rPr>
              <a:t> blessing to all!</a:t>
            </a:r>
          </a:p>
          <a:p>
            <a:pPr lvl="1">
              <a:spcBef>
                <a:spcPts val="0"/>
              </a:spcBef>
              <a:buFont typeface="Wingdings" pitchFamily="2" charset="2"/>
              <a:buChar char="Ø"/>
            </a:pPr>
            <a:r>
              <a:rPr lang="en-US" sz="2600" dirty="0" smtClean="0">
                <a:effectLst/>
              </a:rPr>
              <a:t>“The </a:t>
            </a:r>
            <a:r>
              <a:rPr lang="en-US" sz="2600" dirty="0">
                <a:effectLst/>
              </a:rPr>
              <a:t>spirit of the Lord GOD </a:t>
            </a:r>
            <a:r>
              <a:rPr lang="en-US" sz="2600" dirty="0" smtClean="0">
                <a:effectLst/>
              </a:rPr>
              <a:t>…</a:t>
            </a:r>
          </a:p>
          <a:p>
            <a:pPr marL="1033463" lvl="2" indent="-293688">
              <a:spcBef>
                <a:spcPts val="0"/>
              </a:spcBef>
              <a:buFont typeface="Wingdings" pitchFamily="2" charset="2"/>
              <a:buChar char="Ø"/>
            </a:pPr>
            <a:r>
              <a:rPr lang="en-US" sz="2600" dirty="0" smtClean="0">
                <a:effectLst/>
              </a:rPr>
              <a:t>hath </a:t>
            </a:r>
            <a:r>
              <a:rPr lang="en-US" sz="2600" dirty="0">
                <a:effectLst/>
              </a:rPr>
              <a:t>anointed me to preach good tidings unto the </a:t>
            </a:r>
            <a:r>
              <a:rPr lang="en-US" sz="2600" dirty="0" smtClean="0">
                <a:effectLst/>
              </a:rPr>
              <a:t>meek (</a:t>
            </a:r>
            <a:r>
              <a:rPr lang="en-US" sz="2600" i="1" dirty="0" smtClean="0">
                <a:effectLst/>
              </a:rPr>
              <a:t>vs. 1)</a:t>
            </a:r>
          </a:p>
          <a:p>
            <a:pPr lvl="2">
              <a:spcBef>
                <a:spcPts val="0"/>
              </a:spcBef>
              <a:buFont typeface="Wingdings" pitchFamily="2" charset="2"/>
              <a:buChar char="Ø"/>
            </a:pPr>
            <a:r>
              <a:rPr lang="en-US" sz="2600" dirty="0" smtClean="0">
                <a:effectLst/>
              </a:rPr>
              <a:t>sent </a:t>
            </a:r>
            <a:r>
              <a:rPr lang="en-US" sz="2600" dirty="0">
                <a:effectLst/>
              </a:rPr>
              <a:t>me to </a:t>
            </a:r>
            <a:r>
              <a:rPr lang="en-US" sz="2600" i="1" dirty="0">
                <a:effectLst/>
              </a:rPr>
              <a:t>bind up the brokenhearted</a:t>
            </a:r>
            <a:r>
              <a:rPr lang="en-US" sz="2600" dirty="0">
                <a:effectLst/>
              </a:rPr>
              <a:t>, to </a:t>
            </a:r>
            <a:r>
              <a:rPr lang="en-US" sz="2600" i="1" dirty="0">
                <a:effectLst/>
              </a:rPr>
              <a:t>proclaim liberty to the captives</a:t>
            </a:r>
            <a:r>
              <a:rPr lang="en-US" sz="2600" dirty="0">
                <a:effectLst/>
              </a:rPr>
              <a:t>, and the </a:t>
            </a:r>
            <a:r>
              <a:rPr lang="en-US" sz="2600" i="1" dirty="0">
                <a:effectLst/>
              </a:rPr>
              <a:t>opening of the prison to [them that are] </a:t>
            </a:r>
            <a:r>
              <a:rPr lang="en-US" sz="2600" i="1" dirty="0" smtClean="0">
                <a:effectLst/>
              </a:rPr>
              <a:t>bound (vs. 1)</a:t>
            </a:r>
          </a:p>
          <a:p>
            <a:pPr lvl="2">
              <a:spcBef>
                <a:spcPts val="0"/>
              </a:spcBef>
              <a:buFont typeface="Wingdings" pitchFamily="2" charset="2"/>
              <a:buChar char="Ø"/>
            </a:pPr>
            <a:r>
              <a:rPr lang="en-US" sz="2600" dirty="0" smtClean="0">
                <a:effectLst/>
              </a:rPr>
              <a:t>to </a:t>
            </a:r>
            <a:r>
              <a:rPr lang="en-US" sz="2600" i="1" dirty="0" smtClean="0">
                <a:effectLst/>
              </a:rPr>
              <a:t>comfort </a:t>
            </a:r>
            <a:r>
              <a:rPr lang="en-US" sz="2600" i="1" dirty="0">
                <a:effectLst/>
              </a:rPr>
              <a:t>all that mourn</a:t>
            </a:r>
            <a:r>
              <a:rPr lang="en-US" sz="2600" dirty="0" smtClean="0">
                <a:effectLst/>
              </a:rPr>
              <a:t>; </a:t>
            </a:r>
            <a:r>
              <a:rPr lang="en-US" sz="2600" dirty="0">
                <a:effectLst/>
              </a:rPr>
              <a:t>to give unto them </a:t>
            </a:r>
            <a:r>
              <a:rPr lang="en-US" sz="2600" i="1" dirty="0">
                <a:effectLst/>
              </a:rPr>
              <a:t>beauty for ashes</a:t>
            </a:r>
            <a:r>
              <a:rPr lang="en-US" sz="2600" dirty="0">
                <a:effectLst/>
              </a:rPr>
              <a:t>, the </a:t>
            </a:r>
            <a:r>
              <a:rPr lang="en-US" sz="2600" i="1" dirty="0">
                <a:effectLst/>
              </a:rPr>
              <a:t>oil of joy for mourning</a:t>
            </a:r>
            <a:r>
              <a:rPr lang="en-US" sz="2600" dirty="0">
                <a:effectLst/>
              </a:rPr>
              <a:t>, the </a:t>
            </a:r>
            <a:r>
              <a:rPr lang="en-US" sz="2600" i="1" dirty="0">
                <a:effectLst/>
              </a:rPr>
              <a:t>garment of praise for the spirit of </a:t>
            </a:r>
            <a:r>
              <a:rPr lang="en-US" sz="2600" i="1" dirty="0" smtClean="0">
                <a:effectLst/>
              </a:rPr>
              <a:t>heaviness (vs. 3)</a:t>
            </a:r>
            <a:endParaRPr lang="en-US" sz="2600" dirty="0" smtClean="0">
              <a:effectLst/>
            </a:endParaRPr>
          </a:p>
          <a:p>
            <a:pPr lvl="2">
              <a:spcBef>
                <a:spcPts val="0"/>
              </a:spcBef>
              <a:buFont typeface="Wingdings" pitchFamily="2" charset="2"/>
              <a:buChar char="Ø"/>
            </a:pPr>
            <a:r>
              <a:rPr lang="en-US" sz="2600" dirty="0" smtClean="0">
                <a:effectLst/>
              </a:rPr>
              <a:t>that </a:t>
            </a:r>
            <a:r>
              <a:rPr lang="en-US" sz="2600" dirty="0">
                <a:effectLst/>
              </a:rPr>
              <a:t>they might be called trees of righteousness, the planting of the LORD, that he might be </a:t>
            </a:r>
            <a:r>
              <a:rPr lang="en-US" sz="2600" dirty="0" smtClean="0">
                <a:effectLst/>
              </a:rPr>
              <a:t>glorified (vs.3)</a:t>
            </a:r>
          </a:p>
          <a:p>
            <a:pPr lvl="2">
              <a:spcBef>
                <a:spcPts val="0"/>
              </a:spcBef>
              <a:buFont typeface="Wingdings" pitchFamily="2" charset="2"/>
              <a:buChar char="Ø"/>
            </a:pPr>
            <a:r>
              <a:rPr lang="en-US" sz="2600" dirty="0" smtClean="0">
                <a:effectLst/>
              </a:rPr>
              <a:t>the </a:t>
            </a:r>
            <a:r>
              <a:rPr lang="en-US" sz="2600" dirty="0">
                <a:effectLst/>
              </a:rPr>
              <a:t>old </a:t>
            </a:r>
            <a:r>
              <a:rPr lang="en-US" sz="2600" dirty="0" smtClean="0">
                <a:effectLst/>
              </a:rPr>
              <a:t>wastes shall be repaired, strangers </a:t>
            </a:r>
            <a:r>
              <a:rPr lang="en-US" sz="2600" dirty="0">
                <a:effectLst/>
              </a:rPr>
              <a:t>shall </a:t>
            </a:r>
            <a:r>
              <a:rPr lang="en-US" sz="2600" dirty="0" smtClean="0">
                <a:effectLst/>
              </a:rPr>
              <a:t>feed </a:t>
            </a:r>
            <a:r>
              <a:rPr lang="en-US" sz="2600" dirty="0">
                <a:effectLst/>
              </a:rPr>
              <a:t>your </a:t>
            </a:r>
            <a:r>
              <a:rPr lang="en-US" sz="2600" dirty="0" smtClean="0">
                <a:effectLst/>
              </a:rPr>
              <a:t>flocks </a:t>
            </a:r>
            <a:r>
              <a:rPr lang="en-US" sz="2600" dirty="0">
                <a:effectLst/>
              </a:rPr>
              <a:t>and </a:t>
            </a:r>
            <a:r>
              <a:rPr lang="en-US" sz="2600" dirty="0" smtClean="0">
                <a:effectLst/>
              </a:rPr>
              <a:t>plow </a:t>
            </a:r>
            <a:r>
              <a:rPr lang="en-US" sz="2600" dirty="0">
                <a:effectLst/>
              </a:rPr>
              <a:t>your </a:t>
            </a:r>
            <a:r>
              <a:rPr lang="en-US" sz="2600" dirty="0" smtClean="0">
                <a:effectLst/>
              </a:rPr>
              <a:t>fields (vs. 4)</a:t>
            </a:r>
            <a:endParaRPr lang="en-US" sz="2600" dirty="0">
              <a:effectLst/>
            </a:endParaRPr>
          </a:p>
        </p:txBody>
      </p:sp>
      <p:sp>
        <p:nvSpPr>
          <p:cNvPr id="3" name="Title 2"/>
          <p:cNvSpPr>
            <a:spLocks noGrp="1"/>
          </p:cNvSpPr>
          <p:nvPr>
            <p:ph type="title"/>
          </p:nvPr>
        </p:nvSpPr>
        <p:spPr>
          <a:xfrm>
            <a:off x="304800" y="152400"/>
            <a:ext cx="8016240" cy="914400"/>
          </a:xfrm>
        </p:spPr>
        <p:txBody>
          <a:bodyPr/>
          <a:lstStyle/>
          <a:p>
            <a:r>
              <a:rPr lang="en-US" sz="4400" dirty="0" smtClean="0"/>
              <a:t>Church should be…  (Isa. 61)</a:t>
            </a:r>
            <a:endParaRPr lang="en-US" sz="4400" dirty="0"/>
          </a:p>
        </p:txBody>
      </p:sp>
    </p:spTree>
    <p:extLst>
      <p:ext uri="{BB962C8B-B14F-4D97-AF65-F5344CB8AC3E}">
        <p14:creationId xmlns:p14="http://schemas.microsoft.com/office/powerpoint/2010/main" val="40811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rmAutofit lnSpcReduction="10000"/>
          </a:bodyPr>
          <a:lstStyle/>
          <a:p>
            <a:pPr lvl="2">
              <a:spcBef>
                <a:spcPts val="0"/>
              </a:spcBef>
              <a:spcAft>
                <a:spcPts val="600"/>
              </a:spcAft>
              <a:buFont typeface="Wingdings" pitchFamily="2" charset="2"/>
              <a:buChar char="Ø"/>
            </a:pPr>
            <a:r>
              <a:rPr lang="en-US" sz="2400" dirty="0" smtClean="0">
                <a:effectLst/>
              </a:rPr>
              <a:t>ye </a:t>
            </a:r>
            <a:r>
              <a:rPr lang="en-US" sz="2400" dirty="0">
                <a:effectLst/>
              </a:rPr>
              <a:t>shall be named the Priests of the LORD: [men] shall call you the Ministers of our </a:t>
            </a:r>
            <a:r>
              <a:rPr lang="en-US" sz="2400" dirty="0" smtClean="0">
                <a:effectLst/>
              </a:rPr>
              <a:t>God  </a:t>
            </a:r>
            <a:r>
              <a:rPr lang="en-US" sz="2400" i="1" dirty="0" smtClean="0">
                <a:effectLst/>
              </a:rPr>
              <a:t>(vs. 6)</a:t>
            </a:r>
            <a:r>
              <a:rPr lang="en-US" sz="2400" dirty="0" smtClean="0">
                <a:effectLst/>
              </a:rPr>
              <a:t> </a:t>
            </a:r>
            <a:endParaRPr lang="en-US" sz="2400" dirty="0">
              <a:effectLst/>
            </a:endParaRPr>
          </a:p>
          <a:p>
            <a:pPr lvl="2">
              <a:spcBef>
                <a:spcPts val="0"/>
              </a:spcBef>
              <a:spcAft>
                <a:spcPts val="600"/>
              </a:spcAft>
              <a:buFont typeface="Wingdings" pitchFamily="2" charset="2"/>
              <a:buChar char="Ø"/>
            </a:pPr>
            <a:r>
              <a:rPr lang="en-US" sz="2400" dirty="0" smtClean="0">
                <a:effectLst/>
              </a:rPr>
              <a:t>their </a:t>
            </a:r>
            <a:r>
              <a:rPr lang="en-US" sz="2400" dirty="0">
                <a:effectLst/>
              </a:rPr>
              <a:t>seed shall be known among the </a:t>
            </a:r>
            <a:r>
              <a:rPr lang="en-US" sz="2400" dirty="0" smtClean="0">
                <a:effectLst/>
              </a:rPr>
              <a:t>Gentiles </a:t>
            </a:r>
            <a:r>
              <a:rPr lang="en-US" sz="2400" i="1" dirty="0" smtClean="0">
                <a:effectLst/>
              </a:rPr>
              <a:t>(vs. 9)</a:t>
            </a:r>
            <a:endParaRPr lang="en-US" sz="2400" dirty="0">
              <a:effectLst/>
            </a:endParaRPr>
          </a:p>
          <a:p>
            <a:pPr lvl="2">
              <a:spcBef>
                <a:spcPts val="0"/>
              </a:spcBef>
              <a:spcAft>
                <a:spcPts val="600"/>
              </a:spcAft>
              <a:buFont typeface="Wingdings" pitchFamily="2" charset="2"/>
              <a:buChar char="Ø"/>
            </a:pPr>
            <a:r>
              <a:rPr lang="en-US" sz="2400" i="1" dirty="0" smtClean="0">
                <a:effectLst/>
              </a:rPr>
              <a:t>my </a:t>
            </a:r>
            <a:r>
              <a:rPr lang="en-US" sz="2400" i="1" dirty="0">
                <a:effectLst/>
              </a:rPr>
              <a:t>soul shall be joyful in my God; for he hath clothed me with the garments of salvation, he hath covered me with the robe of righteousness, as a bridegroom </a:t>
            </a:r>
            <a:r>
              <a:rPr lang="en-US" sz="2400" i="1" dirty="0" err="1">
                <a:effectLst/>
              </a:rPr>
              <a:t>decketh</a:t>
            </a:r>
            <a:r>
              <a:rPr lang="en-US" sz="2400" i="1" dirty="0">
                <a:effectLst/>
              </a:rPr>
              <a:t> [himself] with ornaments, and as a bride </a:t>
            </a:r>
            <a:r>
              <a:rPr lang="en-US" sz="2400" i="1" dirty="0" err="1">
                <a:effectLst/>
              </a:rPr>
              <a:t>adorneth</a:t>
            </a:r>
            <a:r>
              <a:rPr lang="en-US" sz="2400" i="1" dirty="0">
                <a:effectLst/>
              </a:rPr>
              <a:t> [herself] with her </a:t>
            </a:r>
            <a:r>
              <a:rPr lang="en-US" sz="2400" i="1" dirty="0" smtClean="0">
                <a:effectLst/>
              </a:rPr>
              <a:t>jewels (vs. 10)</a:t>
            </a:r>
            <a:endParaRPr lang="en-US" sz="2400" dirty="0">
              <a:effectLst/>
            </a:endParaRPr>
          </a:p>
          <a:p>
            <a:pPr lvl="2">
              <a:spcBef>
                <a:spcPts val="0"/>
              </a:spcBef>
              <a:spcAft>
                <a:spcPts val="600"/>
              </a:spcAft>
              <a:buFont typeface="Wingdings" pitchFamily="2" charset="2"/>
              <a:buChar char="Ø"/>
            </a:pPr>
            <a:r>
              <a:rPr lang="en-US" sz="2400" dirty="0" smtClean="0">
                <a:effectLst/>
              </a:rPr>
              <a:t>as </a:t>
            </a:r>
            <a:r>
              <a:rPr lang="en-US" sz="2400" dirty="0">
                <a:effectLst/>
              </a:rPr>
              <a:t>the earth </a:t>
            </a:r>
            <a:r>
              <a:rPr lang="en-US" sz="2400" dirty="0" err="1">
                <a:effectLst/>
              </a:rPr>
              <a:t>bringeth</a:t>
            </a:r>
            <a:r>
              <a:rPr lang="en-US" sz="2400" dirty="0">
                <a:effectLst/>
              </a:rPr>
              <a:t> forth her bud, and as the garden </a:t>
            </a:r>
            <a:r>
              <a:rPr lang="en-US" sz="2400" dirty="0" err="1">
                <a:effectLst/>
              </a:rPr>
              <a:t>causeth</a:t>
            </a:r>
            <a:r>
              <a:rPr lang="en-US" sz="2400" dirty="0">
                <a:effectLst/>
              </a:rPr>
              <a:t> the things that are sown in it to spring forth; so </a:t>
            </a:r>
            <a:r>
              <a:rPr lang="en-US" sz="2400" i="1" dirty="0">
                <a:effectLst/>
              </a:rPr>
              <a:t>the Lord GOD will cause righteousness and praise to spring forth before all the </a:t>
            </a:r>
            <a:r>
              <a:rPr lang="en-US" sz="2400" i="1" dirty="0" smtClean="0">
                <a:effectLst/>
              </a:rPr>
              <a:t>nations</a:t>
            </a:r>
            <a:r>
              <a:rPr lang="en-US" sz="2400" dirty="0" smtClean="0">
                <a:effectLst/>
              </a:rPr>
              <a:t> </a:t>
            </a:r>
            <a:r>
              <a:rPr lang="en-US" sz="2400" i="1" dirty="0" smtClean="0">
                <a:effectLst/>
              </a:rPr>
              <a:t>(vs. 11)</a:t>
            </a:r>
            <a:endParaRPr lang="en-US" sz="2400" dirty="0" smtClean="0">
              <a:effectLst/>
            </a:endParaRPr>
          </a:p>
          <a:p>
            <a:pPr lvl="1">
              <a:spcBef>
                <a:spcPts val="0"/>
              </a:spcBef>
              <a:spcAft>
                <a:spcPts val="600"/>
              </a:spcAft>
              <a:buFont typeface="Wingdings" pitchFamily="2" charset="2"/>
              <a:buChar char="Ø"/>
            </a:pPr>
            <a:r>
              <a:rPr lang="en-US" sz="2400" dirty="0">
                <a:effectLst/>
              </a:rPr>
              <a:t>God chose Israel to be “</a:t>
            </a:r>
            <a:r>
              <a:rPr lang="en-US" sz="2400" i="1" dirty="0">
                <a:effectLst/>
              </a:rPr>
              <a:t>wells of salvation</a:t>
            </a:r>
            <a:r>
              <a:rPr lang="en-US" sz="2400" dirty="0">
                <a:effectLst/>
              </a:rPr>
              <a:t>” to the </a:t>
            </a:r>
            <a:r>
              <a:rPr lang="en-US" sz="2400" dirty="0" smtClean="0">
                <a:effectLst/>
              </a:rPr>
              <a:t>world </a:t>
            </a:r>
            <a:r>
              <a:rPr lang="en-US" sz="2400" dirty="0">
                <a:effectLst/>
              </a:rPr>
              <a:t>(Isa </a:t>
            </a:r>
            <a:r>
              <a:rPr lang="en-US" sz="2400" dirty="0" smtClean="0">
                <a:effectLst/>
              </a:rPr>
              <a:t>12:3)</a:t>
            </a:r>
          </a:p>
          <a:p>
            <a:pPr marL="384048" lvl="1" indent="0">
              <a:spcBef>
                <a:spcPts val="0"/>
              </a:spcBef>
              <a:buNone/>
            </a:pPr>
            <a:r>
              <a:rPr lang="en-US" sz="2400" dirty="0" smtClean="0">
                <a:effectLst/>
              </a:rPr>
              <a:t>CHURCHES: Artesian spiritual fountains flowing everywhere</a:t>
            </a:r>
            <a:endParaRPr lang="en-US" sz="2400" dirty="0"/>
          </a:p>
        </p:txBody>
      </p:sp>
      <p:sp>
        <p:nvSpPr>
          <p:cNvPr id="3" name="Title 2"/>
          <p:cNvSpPr>
            <a:spLocks noGrp="1"/>
          </p:cNvSpPr>
          <p:nvPr>
            <p:ph type="title"/>
          </p:nvPr>
        </p:nvSpPr>
        <p:spPr>
          <a:xfrm>
            <a:off x="304800" y="152400"/>
            <a:ext cx="8016240" cy="914400"/>
          </a:xfrm>
        </p:spPr>
        <p:txBody>
          <a:bodyPr/>
          <a:lstStyle/>
          <a:p>
            <a:r>
              <a:rPr lang="en-US" sz="4400" dirty="0" smtClean="0"/>
              <a:t>Church should be… (Isa. 61)</a:t>
            </a:r>
            <a:endParaRPr lang="en-US" sz="4400" dirty="0"/>
          </a:p>
        </p:txBody>
      </p:sp>
    </p:spTree>
    <p:extLst>
      <p:ext uri="{BB962C8B-B14F-4D97-AF65-F5344CB8AC3E}">
        <p14:creationId xmlns:p14="http://schemas.microsoft.com/office/powerpoint/2010/main" val="31589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458200" cy="5791200"/>
          </a:xfrm>
        </p:spPr>
        <p:txBody>
          <a:bodyPr>
            <a:normAutofit lnSpcReduction="10000"/>
          </a:bodyPr>
          <a:lstStyle/>
          <a:p>
            <a:pPr marL="274320" lvl="1">
              <a:spcBef>
                <a:spcPts val="1200"/>
              </a:spcBef>
              <a:buFont typeface="Wingdings" pitchFamily="2" charset="2"/>
              <a:buChar char="Ø"/>
            </a:pPr>
            <a:r>
              <a:rPr lang="en-US" dirty="0" smtClean="0">
                <a:effectLst/>
              </a:rPr>
              <a:t>“</a:t>
            </a:r>
            <a:r>
              <a:rPr lang="en-US" dirty="0">
                <a:effectLst/>
              </a:rPr>
              <a:t>Can a woman forget her sucking child, that she should not have compassion on the son of her womb? yea, they may forget, yet </a:t>
            </a:r>
            <a:r>
              <a:rPr lang="en-US" b="1" dirty="0">
                <a:solidFill>
                  <a:schemeClr val="tx2"/>
                </a:solidFill>
                <a:effectLst/>
              </a:rPr>
              <a:t>will I not forget thee. Behold, I have graven thee upon the palms of My hands; thy walls are continually before Me</a:t>
            </a:r>
            <a:r>
              <a:rPr lang="en-US" dirty="0">
                <a:effectLst/>
              </a:rPr>
              <a:t>." Isaiah </a:t>
            </a:r>
            <a:r>
              <a:rPr lang="en-US" dirty="0" smtClean="0">
                <a:effectLst/>
              </a:rPr>
              <a:t>49:15-16</a:t>
            </a:r>
          </a:p>
          <a:p>
            <a:pPr marL="274320" lvl="1">
              <a:spcBef>
                <a:spcPts val="1200"/>
              </a:spcBef>
              <a:buFont typeface="Wingdings" pitchFamily="2" charset="2"/>
              <a:buChar char="Ø"/>
            </a:pPr>
            <a:r>
              <a:rPr lang="en-US" dirty="0">
                <a:effectLst/>
              </a:rPr>
              <a:t>He found him in a desert land, and in the waste howling wilderness; He led him about, He instructed him, He kept him </a:t>
            </a:r>
            <a:r>
              <a:rPr lang="en-US" dirty="0" smtClean="0">
                <a:effectLst/>
              </a:rPr>
              <a:t>as </a:t>
            </a:r>
            <a:r>
              <a:rPr lang="en-US" b="1" dirty="0" smtClean="0">
                <a:solidFill>
                  <a:schemeClr val="tx2"/>
                </a:solidFill>
                <a:effectLst/>
              </a:rPr>
              <a:t>the apple of His eye</a:t>
            </a:r>
            <a:r>
              <a:rPr lang="en-US" dirty="0" smtClean="0">
                <a:effectLst/>
              </a:rPr>
              <a:t> (Dt. 32:9,10</a:t>
            </a:r>
          </a:p>
          <a:p>
            <a:pPr marL="640080" lvl="2">
              <a:spcBef>
                <a:spcPts val="600"/>
              </a:spcBef>
              <a:buFont typeface="Wingdings" pitchFamily="2" charset="2"/>
              <a:buChar char="Ø"/>
            </a:pPr>
            <a:r>
              <a:rPr lang="en-US" sz="1900" dirty="0" smtClean="0">
                <a:effectLst/>
              </a:rPr>
              <a:t>“</a:t>
            </a:r>
            <a:r>
              <a:rPr lang="en-US" sz="1900" dirty="0">
                <a:effectLst/>
              </a:rPr>
              <a:t>he that </a:t>
            </a:r>
            <a:r>
              <a:rPr lang="en-US" sz="1900" dirty="0" err="1">
                <a:effectLst/>
              </a:rPr>
              <a:t>toucheth</a:t>
            </a:r>
            <a:r>
              <a:rPr lang="en-US" sz="1900" dirty="0">
                <a:effectLst/>
              </a:rPr>
              <a:t> you </a:t>
            </a:r>
            <a:r>
              <a:rPr lang="en-US" sz="1900" dirty="0" err="1">
                <a:effectLst/>
              </a:rPr>
              <a:t>toucheth</a:t>
            </a:r>
            <a:r>
              <a:rPr lang="en-US" sz="1900" dirty="0">
                <a:effectLst/>
              </a:rPr>
              <a:t> the apple of His eye." Zechariah </a:t>
            </a:r>
            <a:r>
              <a:rPr lang="en-US" sz="1900" dirty="0" smtClean="0">
                <a:effectLst/>
              </a:rPr>
              <a:t>2:8</a:t>
            </a:r>
            <a:endParaRPr lang="en-US" sz="1900" dirty="0">
              <a:effectLst/>
            </a:endParaRPr>
          </a:p>
          <a:p>
            <a:pPr>
              <a:buFont typeface="Wingdings" pitchFamily="2" charset="2"/>
              <a:buChar char="Ø"/>
            </a:pPr>
            <a:r>
              <a:rPr lang="en-US" dirty="0">
                <a:effectLst/>
              </a:rPr>
              <a:t>“Enfeebled and defective as it may appear</a:t>
            </a:r>
            <a:r>
              <a:rPr lang="en-US" b="1" dirty="0">
                <a:solidFill>
                  <a:schemeClr val="tx2"/>
                </a:solidFill>
                <a:effectLst/>
              </a:rPr>
              <a:t>, the church is the one object upon which God bestows in a special sense His supreme regard</a:t>
            </a:r>
            <a:r>
              <a:rPr lang="en-US" dirty="0">
                <a:effectLst/>
              </a:rPr>
              <a:t>. It is </a:t>
            </a:r>
            <a:r>
              <a:rPr lang="en-US" dirty="0">
                <a:solidFill>
                  <a:schemeClr val="accent2">
                    <a:lumMod val="40000"/>
                    <a:lumOff val="60000"/>
                  </a:schemeClr>
                </a:solidFill>
                <a:effectLst/>
              </a:rPr>
              <a:t>the theater of His grace</a:t>
            </a:r>
            <a:r>
              <a:rPr lang="en-US" dirty="0">
                <a:effectLst/>
              </a:rPr>
              <a:t>, in which He delights to reveal His power to transform hearts.” (AA 12.1; CET 1922 p. 206.1; Manuscript 155, 1902. (Nov. 22, 1902.);  2SM 396.2; Letter 279, 1904. (Aug. 1, 1904.) TM 15.1; 49; SD 13  7T 16</a:t>
            </a:r>
          </a:p>
          <a:p>
            <a:pPr>
              <a:spcBef>
                <a:spcPts val="1200"/>
              </a:spcBef>
              <a:buFont typeface="Wingdings" pitchFamily="2" charset="2"/>
              <a:buChar char="Ø"/>
            </a:pPr>
            <a:r>
              <a:rPr lang="en-US" dirty="0">
                <a:effectLst/>
              </a:rPr>
              <a:t>“</a:t>
            </a:r>
            <a:r>
              <a:rPr lang="en-US" b="1" dirty="0">
                <a:solidFill>
                  <a:schemeClr val="tx2"/>
                </a:solidFill>
                <a:effectLst/>
              </a:rPr>
              <a:t>Nothing else in this world is so dear to God as His church. Nothing is guarded by Him with such jealous care</a:t>
            </a:r>
            <a:r>
              <a:rPr lang="en-US" dirty="0">
                <a:effectLst/>
              </a:rPr>
              <a:t>. Nothing so offends God as an act that injures the influence of those who are doing His service.”  6T 42.1  </a:t>
            </a:r>
          </a:p>
        </p:txBody>
      </p:sp>
      <p:sp>
        <p:nvSpPr>
          <p:cNvPr id="3" name="Title 2"/>
          <p:cNvSpPr>
            <a:spLocks noGrp="1"/>
          </p:cNvSpPr>
          <p:nvPr>
            <p:ph type="title"/>
          </p:nvPr>
        </p:nvSpPr>
        <p:spPr>
          <a:xfrm>
            <a:off x="304800" y="152400"/>
            <a:ext cx="8016240" cy="762000"/>
          </a:xfrm>
        </p:spPr>
        <p:txBody>
          <a:bodyPr/>
          <a:lstStyle/>
          <a:p>
            <a:r>
              <a:rPr lang="en-US" sz="4400" dirty="0" smtClean="0"/>
              <a:t>How God sees his Church</a:t>
            </a:r>
            <a:endParaRPr lang="en-US" sz="4400" dirty="0"/>
          </a:p>
        </p:txBody>
      </p:sp>
    </p:spTree>
    <p:extLst>
      <p:ext uri="{BB962C8B-B14F-4D97-AF65-F5344CB8AC3E}">
        <p14:creationId xmlns:p14="http://schemas.microsoft.com/office/powerpoint/2010/main" val="4464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486400"/>
          </a:xfrm>
        </p:spPr>
        <p:txBody>
          <a:bodyPr>
            <a:normAutofit/>
          </a:bodyPr>
          <a:lstStyle/>
          <a:p>
            <a:pPr>
              <a:buFont typeface="Wingdings" pitchFamily="2" charset="2"/>
              <a:buChar char="Ø"/>
            </a:pPr>
            <a:r>
              <a:rPr lang="en-US" sz="2400" dirty="0" smtClean="0"/>
              <a:t>"</a:t>
            </a:r>
            <a:r>
              <a:rPr lang="en-US" sz="2400" dirty="0"/>
              <a:t>I will betroth thee unto Me forever; yea, I will betroth thee unto Me in righteousness, and in judgment, and in loving-kindness, and in mercies." Hosea </a:t>
            </a:r>
            <a:r>
              <a:rPr lang="en-US" sz="2400" dirty="0" smtClean="0"/>
              <a:t>2:19; "</a:t>
            </a:r>
            <a:r>
              <a:rPr lang="en-US" sz="2400" dirty="0"/>
              <a:t>I am married unto you." Jeremiah 3:14. </a:t>
            </a:r>
            <a:r>
              <a:rPr lang="en-US" sz="2400" dirty="0" smtClean="0"/>
              <a:t>(see also Isa. 61:10; 62:5)</a:t>
            </a:r>
          </a:p>
          <a:p>
            <a:pPr>
              <a:buFont typeface="Wingdings" pitchFamily="2" charset="2"/>
              <a:buChar char="Ø"/>
            </a:pPr>
            <a:r>
              <a:rPr lang="en-US" sz="2400" dirty="0"/>
              <a:t>"I have espoused you to one husband, that I may present you as a chaste virgin to Christ." 2 </a:t>
            </a:r>
            <a:r>
              <a:rPr lang="en-US" sz="2400" dirty="0" smtClean="0"/>
              <a:t>Corinthians </a:t>
            </a:r>
            <a:r>
              <a:rPr lang="en-US" sz="2400" dirty="0"/>
              <a:t>11:2</a:t>
            </a:r>
            <a:r>
              <a:rPr lang="en-US" sz="2400" dirty="0" smtClean="0"/>
              <a:t>.</a:t>
            </a:r>
          </a:p>
          <a:p>
            <a:pPr>
              <a:buFont typeface="Wingdings" pitchFamily="2" charset="2"/>
              <a:buChar char="Ø"/>
            </a:pPr>
            <a:r>
              <a:rPr lang="en-US" sz="2400" dirty="0" smtClean="0"/>
              <a:t>To the Church he says: "Thou </a:t>
            </a:r>
            <a:r>
              <a:rPr lang="en-US" sz="2400" dirty="0"/>
              <a:t>art all fair, My love; there is no spot in thee." Song of Solomon </a:t>
            </a:r>
            <a:r>
              <a:rPr lang="en-US" sz="2400" dirty="0" smtClean="0"/>
              <a:t>4:7</a:t>
            </a:r>
          </a:p>
          <a:p>
            <a:pPr>
              <a:buFont typeface="Wingdings" pitchFamily="2" charset="2"/>
              <a:buChar char="Ø"/>
            </a:pPr>
            <a:r>
              <a:rPr lang="en-US" sz="2400" dirty="0"/>
              <a:t>Christ "loved the church, and gave Himself for it; that He might sanctify and cleanse it; . . .  that it should be holy and without blemish</a:t>
            </a:r>
            <a:r>
              <a:rPr lang="en-US" sz="2400" dirty="0" smtClean="0"/>
              <a:t>.“ Eph. 5:23-32</a:t>
            </a:r>
          </a:p>
          <a:p>
            <a:pPr>
              <a:buFont typeface="Wingdings" pitchFamily="2" charset="2"/>
              <a:buChar char="Ø"/>
            </a:pPr>
            <a:r>
              <a:rPr lang="en-US" sz="2400" dirty="0"/>
              <a:t>Connection with </a:t>
            </a:r>
            <a:r>
              <a:rPr lang="en-US" sz="2400" dirty="0" smtClean="0"/>
              <a:t>Christ </a:t>
            </a:r>
            <a:r>
              <a:rPr lang="en-US" sz="2400" dirty="0"/>
              <a:t>involves connection with His church</a:t>
            </a:r>
          </a:p>
        </p:txBody>
      </p:sp>
      <p:sp>
        <p:nvSpPr>
          <p:cNvPr id="2" name="Title 1"/>
          <p:cNvSpPr>
            <a:spLocks noGrp="1"/>
          </p:cNvSpPr>
          <p:nvPr>
            <p:ph type="title"/>
          </p:nvPr>
        </p:nvSpPr>
        <p:spPr>
          <a:xfrm>
            <a:off x="457200" y="152400"/>
            <a:ext cx="8534400" cy="914400"/>
          </a:xfrm>
        </p:spPr>
        <p:txBody>
          <a:bodyPr>
            <a:normAutofit/>
          </a:bodyPr>
          <a:lstStyle/>
          <a:p>
            <a:r>
              <a:rPr lang="en-US" sz="4400" dirty="0" smtClean="0"/>
              <a:t>He is inseparably connected to it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42705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lnSpcReduction="10000"/>
          </a:bodyPr>
          <a:lstStyle/>
          <a:p>
            <a:pPr marL="411480" lvl="1" indent="-342900">
              <a:spcBef>
                <a:spcPts val="700"/>
              </a:spcBef>
              <a:buClr>
                <a:schemeClr val="tx2"/>
              </a:buClr>
              <a:buSzPct val="95000"/>
              <a:buFont typeface="Wingdings" pitchFamily="2" charset="2"/>
              <a:buChar char="Ø"/>
            </a:pPr>
            <a:r>
              <a:rPr lang="en-US" dirty="0" smtClean="0"/>
              <a:t>“</a:t>
            </a:r>
            <a:r>
              <a:rPr lang="en-US" dirty="0"/>
              <a:t>ye also, as lively stones, are built up a </a:t>
            </a:r>
            <a:r>
              <a:rPr lang="en-US" b="1" dirty="0">
                <a:solidFill>
                  <a:schemeClr val="accent1"/>
                </a:solidFill>
              </a:rPr>
              <a:t>spiritual house</a:t>
            </a:r>
            <a:r>
              <a:rPr lang="en-US" dirty="0"/>
              <a:t>, an holy priesthood, to offer up </a:t>
            </a:r>
            <a:r>
              <a:rPr lang="en-US" b="1" dirty="0">
                <a:solidFill>
                  <a:schemeClr val="accent1"/>
                </a:solidFill>
              </a:rPr>
              <a:t>spiritual sacrifices</a:t>
            </a:r>
            <a:r>
              <a:rPr lang="en-US" dirty="0"/>
              <a:t>, acceptable to God by Jesus Christ." 1 Peter 2:4, </a:t>
            </a:r>
            <a:r>
              <a:rPr lang="en-US" dirty="0" smtClean="0"/>
              <a:t>5</a:t>
            </a:r>
          </a:p>
          <a:p>
            <a:pPr marL="411480" lvl="1" indent="-342900">
              <a:spcBef>
                <a:spcPts val="700"/>
              </a:spcBef>
              <a:buClr>
                <a:schemeClr val="tx2"/>
              </a:buClr>
              <a:buSzPct val="95000"/>
              <a:buFont typeface="Wingdings" pitchFamily="2" charset="2"/>
              <a:buChar char="Ø"/>
            </a:pPr>
            <a:r>
              <a:rPr lang="en-US" dirty="0"/>
              <a:t>“That he might present it to himself </a:t>
            </a:r>
            <a:r>
              <a:rPr lang="en-US" b="1" dirty="0">
                <a:solidFill>
                  <a:schemeClr val="accent1"/>
                </a:solidFill>
              </a:rPr>
              <a:t>a glorious church, not having spot, or wrinkle</a:t>
            </a:r>
            <a:r>
              <a:rPr lang="en-US" dirty="0"/>
              <a:t>, or any such thing; but that it should be holy and without blemish.” Ephesians </a:t>
            </a:r>
            <a:r>
              <a:rPr lang="en-US" dirty="0" smtClean="0"/>
              <a:t>5:27</a:t>
            </a:r>
          </a:p>
          <a:p>
            <a:pPr marL="411480" lvl="1" indent="-342900">
              <a:spcBef>
                <a:spcPts val="700"/>
              </a:spcBef>
              <a:buClr>
                <a:schemeClr val="tx2"/>
              </a:buClr>
              <a:buSzPct val="95000"/>
              <a:buFont typeface="Wingdings" pitchFamily="2" charset="2"/>
              <a:buChar char="Ø"/>
            </a:pPr>
            <a:r>
              <a:rPr lang="en-US" dirty="0"/>
              <a:t>“heirs of God, and </a:t>
            </a:r>
            <a:r>
              <a:rPr lang="en-US" b="1" dirty="0">
                <a:solidFill>
                  <a:schemeClr val="accent1"/>
                </a:solidFill>
              </a:rPr>
              <a:t>joint-heirs with Christ</a:t>
            </a:r>
            <a:r>
              <a:rPr lang="en-US" dirty="0"/>
              <a:t>” Rom. </a:t>
            </a:r>
            <a:r>
              <a:rPr lang="en-US" dirty="0" smtClean="0"/>
              <a:t>8:17</a:t>
            </a:r>
          </a:p>
          <a:p>
            <a:pPr marL="777240" lvl="2" indent="-342900">
              <a:spcBef>
                <a:spcPts val="700"/>
              </a:spcBef>
              <a:buClr>
                <a:schemeClr val="tx2"/>
              </a:buClr>
              <a:buSzPct val="95000"/>
              <a:buFont typeface="Wingdings" pitchFamily="2" charset="2"/>
              <a:buChar char="Ø"/>
            </a:pPr>
            <a:r>
              <a:rPr lang="en-US" dirty="0" smtClean="0"/>
              <a:t>“To </a:t>
            </a:r>
            <a:r>
              <a:rPr lang="en-US" dirty="0"/>
              <a:t>him that </a:t>
            </a:r>
            <a:r>
              <a:rPr lang="en-US" dirty="0" err="1"/>
              <a:t>overcometh</a:t>
            </a:r>
            <a:r>
              <a:rPr lang="en-US" dirty="0"/>
              <a:t> will I grant to </a:t>
            </a:r>
            <a:r>
              <a:rPr lang="en-US" b="1" dirty="0">
                <a:solidFill>
                  <a:schemeClr val="accent1"/>
                </a:solidFill>
              </a:rPr>
              <a:t>sit with me in my throne</a:t>
            </a:r>
            <a:r>
              <a:rPr lang="en-US" dirty="0"/>
              <a:t>, even as I also overcame, and am set down with my Father in his throne</a:t>
            </a:r>
            <a:r>
              <a:rPr lang="en-US" dirty="0" smtClean="0"/>
              <a:t>.”  Rev. 3:21 see also Matt. 19:28</a:t>
            </a:r>
          </a:p>
          <a:p>
            <a:pPr marL="411480" lvl="1" indent="-342900">
              <a:spcBef>
                <a:spcPts val="700"/>
              </a:spcBef>
              <a:buClr>
                <a:schemeClr val="tx2"/>
              </a:buClr>
              <a:buSzPct val="95000"/>
              <a:buFont typeface="Wingdings" pitchFamily="2" charset="2"/>
              <a:buChar char="Ø"/>
            </a:pPr>
            <a:r>
              <a:rPr lang="en-US" dirty="0" smtClean="0"/>
              <a:t>Christ </a:t>
            </a:r>
            <a:r>
              <a:rPr lang="en-US" dirty="0"/>
              <a:t>walking in the midst of the golden candlesticks Rev. 2:1 </a:t>
            </a:r>
            <a:endParaRPr lang="en-US" dirty="0" smtClean="0"/>
          </a:p>
          <a:p>
            <a:pPr marL="777240" lvl="2" indent="-342900">
              <a:spcBef>
                <a:spcPts val="700"/>
              </a:spcBef>
              <a:buClr>
                <a:schemeClr val="tx2"/>
              </a:buClr>
              <a:buSzPct val="95000"/>
              <a:buFont typeface="Wingdings" pitchFamily="2" charset="2"/>
              <a:buChar char="Ø"/>
            </a:pPr>
            <a:r>
              <a:rPr lang="en-US" dirty="0" smtClean="0"/>
              <a:t>“</a:t>
            </a:r>
            <a:r>
              <a:rPr lang="en-US" dirty="0"/>
              <a:t>Christ is present in every assembly of the church. He is acquainted with everyone connected with His service. He knows those whose hearts He can fill with the holy oil, that they may impart it to others. Those who faithfully carry forward the work of Christ in our world, representing in word and works the character of God, fulfilling the Lord's purpose for them, are in His sight very precious. Christ takes pleasure in them as a man takes pleasure in a well-kept garden and the fragrance of the flowers he has planted.” 6T </a:t>
            </a:r>
            <a:r>
              <a:rPr lang="en-US" dirty="0" smtClean="0"/>
              <a:t>418.3</a:t>
            </a:r>
            <a:endParaRPr lang="en-US" dirty="0"/>
          </a:p>
        </p:txBody>
      </p:sp>
      <p:sp>
        <p:nvSpPr>
          <p:cNvPr id="2" name="Title 1"/>
          <p:cNvSpPr>
            <a:spLocks noGrp="1"/>
          </p:cNvSpPr>
          <p:nvPr>
            <p:ph type="title"/>
          </p:nvPr>
        </p:nvSpPr>
        <p:spPr>
          <a:xfrm>
            <a:off x="304800" y="152400"/>
            <a:ext cx="8458200" cy="914400"/>
          </a:xfrm>
        </p:spPr>
        <p:txBody>
          <a:bodyPr/>
          <a:lstStyle/>
          <a:p>
            <a:r>
              <a:rPr lang="en-US" sz="4000" dirty="0" smtClean="0"/>
              <a:t>He’s especially connected with it</a:t>
            </a:r>
            <a:endParaRPr lang="en-US" sz="4000" dirty="0"/>
          </a:p>
        </p:txBody>
      </p:sp>
    </p:spTree>
    <p:extLst>
      <p:ext uri="{BB962C8B-B14F-4D97-AF65-F5344CB8AC3E}">
        <p14:creationId xmlns:p14="http://schemas.microsoft.com/office/powerpoint/2010/main" val="34710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981200"/>
            <a:ext cx="2456682" cy="3276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082" y="2598057"/>
            <a:ext cx="3199400" cy="426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700" y="171450"/>
            <a:ext cx="4343400" cy="3257550"/>
          </a:xfrm>
          <a:prstGeom prst="rect">
            <a:avLst/>
          </a:prstGeom>
        </p:spPr>
      </p:pic>
      <p:sp>
        <p:nvSpPr>
          <p:cNvPr id="7" name="TextBox 6"/>
          <p:cNvSpPr txBox="1"/>
          <p:nvPr/>
        </p:nvSpPr>
        <p:spPr>
          <a:xfrm>
            <a:off x="304800" y="171450"/>
            <a:ext cx="4038600" cy="1754326"/>
          </a:xfrm>
          <a:prstGeom prst="rect">
            <a:avLst/>
          </a:prstGeom>
          <a:noFill/>
        </p:spPr>
        <p:txBody>
          <a:bodyPr wrap="square" rtlCol="0">
            <a:spAutoFit/>
          </a:bodyPr>
          <a:lstStyle/>
          <a:p>
            <a:r>
              <a:rPr lang="en-US" sz="3600" b="1" dirty="0" smtClean="0"/>
              <a:t>CHURCH</a:t>
            </a:r>
            <a:r>
              <a:rPr lang="en-US" sz="3600" dirty="0" smtClean="0"/>
              <a:t>: Didn’t even get off to a good start</a:t>
            </a:r>
            <a:endParaRPr lang="en-US" sz="3600" dirty="0"/>
          </a:p>
        </p:txBody>
      </p:sp>
    </p:spTree>
    <p:extLst>
      <p:ext uri="{BB962C8B-B14F-4D97-AF65-F5344CB8AC3E}">
        <p14:creationId xmlns:p14="http://schemas.microsoft.com/office/powerpoint/2010/main" val="408056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43" y="4166507"/>
            <a:ext cx="2877457" cy="21580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7082" y="3276600"/>
            <a:ext cx="2570947" cy="3429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3458936"/>
            <a:ext cx="2434237" cy="324666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04800"/>
            <a:ext cx="3657600" cy="2743200"/>
          </a:xfrm>
          <a:prstGeom prst="rect">
            <a:avLst/>
          </a:prstGeom>
        </p:spPr>
      </p:pic>
      <p:sp>
        <p:nvSpPr>
          <p:cNvPr id="11" name="TextBox 10"/>
          <p:cNvSpPr txBox="1"/>
          <p:nvPr/>
        </p:nvSpPr>
        <p:spPr>
          <a:xfrm>
            <a:off x="457200" y="76200"/>
            <a:ext cx="3733800" cy="1077218"/>
          </a:xfrm>
          <a:prstGeom prst="rect">
            <a:avLst/>
          </a:prstGeom>
          <a:noFill/>
        </p:spPr>
        <p:txBody>
          <a:bodyPr wrap="square" rtlCol="0">
            <a:spAutoFit/>
          </a:bodyPr>
          <a:lstStyle/>
          <a:p>
            <a:r>
              <a:rPr lang="en-US" sz="3200" dirty="0" smtClean="0"/>
              <a:t>From there it went terribly downhill</a:t>
            </a:r>
            <a:endParaRPr lang="en-US" sz="3200" dirty="0"/>
          </a:p>
        </p:txBody>
      </p:sp>
    </p:spTree>
    <p:extLst>
      <p:ext uri="{BB962C8B-B14F-4D97-AF65-F5344CB8AC3E}">
        <p14:creationId xmlns:p14="http://schemas.microsoft.com/office/powerpoint/2010/main" val="41708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114800"/>
            <a:ext cx="3154064" cy="23655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541518"/>
            <a:ext cx="2399550" cy="3200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229429"/>
            <a:ext cx="2647147" cy="35306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5348" y="1395186"/>
            <a:ext cx="2702351" cy="18052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854" y="990600"/>
            <a:ext cx="2883445" cy="1828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00" y="1428750"/>
            <a:ext cx="2667000" cy="2000250"/>
          </a:xfrm>
          <a:prstGeom prst="rect">
            <a:avLst/>
          </a:prstGeom>
        </p:spPr>
      </p:pic>
      <p:sp>
        <p:nvSpPr>
          <p:cNvPr id="10" name="TextBox 9"/>
          <p:cNvSpPr txBox="1"/>
          <p:nvPr/>
        </p:nvSpPr>
        <p:spPr>
          <a:xfrm>
            <a:off x="381000" y="76200"/>
            <a:ext cx="5029200" cy="1323439"/>
          </a:xfrm>
          <a:prstGeom prst="rect">
            <a:avLst/>
          </a:prstGeom>
          <a:noFill/>
        </p:spPr>
        <p:txBody>
          <a:bodyPr wrap="square" rtlCol="0">
            <a:spAutoFit/>
          </a:bodyPr>
          <a:lstStyle/>
          <a:p>
            <a:r>
              <a:rPr lang="en-US" sz="4000" dirty="0" smtClean="0"/>
              <a:t>It seemed unable to improve itself</a:t>
            </a:r>
            <a:endParaRPr lang="en-US" sz="4000" dirty="0"/>
          </a:p>
        </p:txBody>
      </p:sp>
    </p:spTree>
    <p:extLst>
      <p:ext uri="{BB962C8B-B14F-4D97-AF65-F5344CB8AC3E}">
        <p14:creationId xmlns:p14="http://schemas.microsoft.com/office/powerpoint/2010/main" val="3185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52400"/>
            <a:ext cx="2570947"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0"/>
            <a:ext cx="3048000"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95300"/>
            <a:ext cx="3200400" cy="24003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038600"/>
            <a:ext cx="3258457" cy="244384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3810000"/>
            <a:ext cx="3454400" cy="2590800"/>
          </a:xfrm>
          <a:prstGeom prst="rect">
            <a:avLst/>
          </a:prstGeom>
        </p:spPr>
      </p:pic>
      <p:sp>
        <p:nvSpPr>
          <p:cNvPr id="10" name="TextBox 9"/>
          <p:cNvSpPr txBox="1"/>
          <p:nvPr/>
        </p:nvSpPr>
        <p:spPr>
          <a:xfrm>
            <a:off x="228600" y="152400"/>
            <a:ext cx="2895600" cy="707886"/>
          </a:xfrm>
          <a:prstGeom prst="rect">
            <a:avLst/>
          </a:prstGeom>
          <a:noFill/>
        </p:spPr>
        <p:txBody>
          <a:bodyPr wrap="square" rtlCol="0">
            <a:spAutoFit/>
          </a:bodyPr>
          <a:lstStyle/>
          <a:p>
            <a:r>
              <a:rPr lang="en-US" sz="4000" dirty="0" smtClean="0"/>
              <a:t>In </a:t>
            </a:r>
            <a:r>
              <a:rPr lang="en-US" sz="4000" dirty="0" err="1" smtClean="0"/>
              <a:t>freefall</a:t>
            </a:r>
            <a:endParaRPr lang="en-US" sz="4000" dirty="0"/>
          </a:p>
        </p:txBody>
      </p:sp>
    </p:spTree>
    <p:extLst>
      <p:ext uri="{BB962C8B-B14F-4D97-AF65-F5344CB8AC3E}">
        <p14:creationId xmlns:p14="http://schemas.microsoft.com/office/powerpoint/2010/main" val="36586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457200"/>
            <a:ext cx="2616200" cy="29580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4800"/>
            <a:ext cx="2799547" cy="37338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07511"/>
            <a:ext cx="2218120" cy="29584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3548743"/>
            <a:ext cx="2418547" cy="32257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3581400"/>
            <a:ext cx="3098800" cy="2628900"/>
          </a:xfrm>
          <a:prstGeom prst="rect">
            <a:avLst/>
          </a:prstGeom>
        </p:spPr>
      </p:pic>
      <p:sp>
        <p:nvSpPr>
          <p:cNvPr id="9" name="TextBox 8"/>
          <p:cNvSpPr txBox="1"/>
          <p:nvPr/>
        </p:nvSpPr>
        <p:spPr>
          <a:xfrm>
            <a:off x="6324600" y="4419600"/>
            <a:ext cx="2819400" cy="2123658"/>
          </a:xfrm>
          <a:prstGeom prst="rect">
            <a:avLst/>
          </a:prstGeom>
          <a:noFill/>
        </p:spPr>
        <p:txBody>
          <a:bodyPr wrap="square" rtlCol="0">
            <a:spAutoFit/>
          </a:bodyPr>
          <a:lstStyle/>
          <a:p>
            <a:r>
              <a:rPr lang="en-US" sz="4400" dirty="0" smtClean="0"/>
              <a:t>2,500 yrs. of chronic </a:t>
            </a:r>
            <a:r>
              <a:rPr lang="en-US" sz="4400" dirty="0"/>
              <a:t>f</a:t>
            </a:r>
            <a:r>
              <a:rPr lang="en-US" sz="4400" dirty="0" smtClean="0"/>
              <a:t>ailure</a:t>
            </a:r>
            <a:endParaRPr lang="en-US" sz="4400" dirty="0"/>
          </a:p>
        </p:txBody>
      </p:sp>
    </p:spTree>
    <p:extLst>
      <p:ext uri="{BB962C8B-B14F-4D97-AF65-F5344CB8AC3E}">
        <p14:creationId xmlns:p14="http://schemas.microsoft.com/office/powerpoint/2010/main" val="19461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4648200" cy="6172200"/>
          </a:xfrm>
        </p:spPr>
        <p:txBody>
          <a:bodyPr>
            <a:normAutofit fontScale="92500" lnSpcReduction="10000"/>
          </a:bodyPr>
          <a:lstStyle/>
          <a:p>
            <a:pPr>
              <a:buFont typeface="Wingdings" pitchFamily="2" charset="2"/>
              <a:buChar char="Ø"/>
            </a:pPr>
            <a:r>
              <a:rPr lang="en-US" dirty="0" smtClean="0"/>
              <a:t>2010 – 2.18 billion Christians </a:t>
            </a:r>
            <a:r>
              <a:rPr lang="en-US" dirty="0"/>
              <a:t>worldwide (</a:t>
            </a:r>
            <a:r>
              <a:rPr lang="en-US" dirty="0" smtClean="0"/>
              <a:t>33.32% of global population)</a:t>
            </a:r>
          </a:p>
          <a:p>
            <a:pPr lvl="1">
              <a:buFont typeface="Wingdings" pitchFamily="2" charset="2"/>
              <a:buChar char="Ø"/>
            </a:pPr>
            <a:r>
              <a:rPr lang="en-US" dirty="0" smtClean="0"/>
              <a:t>26% in Europe</a:t>
            </a:r>
          </a:p>
          <a:p>
            <a:pPr lvl="1">
              <a:buFont typeface="Wingdings" pitchFamily="2" charset="2"/>
              <a:buChar char="Ø"/>
            </a:pPr>
            <a:r>
              <a:rPr lang="en-US" dirty="0" smtClean="0"/>
              <a:t>37% in Americas</a:t>
            </a:r>
          </a:p>
          <a:p>
            <a:pPr lvl="1">
              <a:buFont typeface="Wingdings" pitchFamily="2" charset="2"/>
              <a:buChar char="Ø"/>
            </a:pPr>
            <a:r>
              <a:rPr lang="en-US" dirty="0" smtClean="0"/>
              <a:t>24% in sub-Saharan Africa</a:t>
            </a:r>
          </a:p>
          <a:p>
            <a:pPr lvl="1">
              <a:buFont typeface="Wingdings" pitchFamily="2" charset="2"/>
              <a:buChar char="Ø"/>
            </a:pPr>
            <a:r>
              <a:rPr lang="en-US" dirty="0" smtClean="0"/>
              <a:t>13% in Pacific &amp; Asia</a:t>
            </a:r>
          </a:p>
          <a:p>
            <a:pPr>
              <a:buFont typeface="Wingdings" pitchFamily="2" charset="2"/>
              <a:buChar char="Ø"/>
            </a:pPr>
            <a:r>
              <a:rPr lang="en-US" dirty="0" smtClean="0"/>
              <a:t>Since 1910 the world population of Christians has jumped from 600 million to 2.18 billion (current world population is 6.9 billion)</a:t>
            </a:r>
          </a:p>
          <a:p>
            <a:pPr lvl="1">
              <a:buFont typeface="Wingdings" pitchFamily="2" charset="2"/>
              <a:buChar char="Ø"/>
            </a:pPr>
            <a:r>
              <a:rPr lang="en-US" dirty="0" smtClean="0"/>
              <a:t>1910 – 93% of Christians lived in Europe and Americas</a:t>
            </a:r>
          </a:p>
          <a:p>
            <a:pPr lvl="1">
              <a:buFont typeface="Wingdings" pitchFamily="2" charset="2"/>
              <a:buChar char="Ø"/>
            </a:pPr>
            <a:r>
              <a:rPr lang="en-US" dirty="0" smtClean="0"/>
              <a:t>Today only 80% of Americans are Christian (Compared to: Brazil 90%; Philippines 93%;  Mexico 93%   Middle East 4%)</a:t>
            </a:r>
          </a:p>
          <a:p>
            <a:pPr lvl="2">
              <a:buFont typeface="Wingdings" pitchFamily="2" charset="2"/>
              <a:buChar char="Ø"/>
            </a:pPr>
            <a:r>
              <a:rPr lang="en-US" dirty="0" smtClean="0"/>
              <a:t>Worshipping in 350,000 churches</a:t>
            </a:r>
          </a:p>
          <a:p>
            <a:pPr lvl="3">
              <a:buFont typeface="Wingdings" pitchFamily="2" charset="2"/>
              <a:buChar char="Ø"/>
            </a:pPr>
            <a:r>
              <a:rPr lang="en-US" dirty="0" smtClean="0"/>
              <a:t>60% in churches with attendance of less than 100</a:t>
            </a:r>
          </a:p>
          <a:p>
            <a:pPr lvl="2">
              <a:buFont typeface="Wingdings" pitchFamily="2" charset="2"/>
              <a:buChar char="Ø"/>
            </a:pPr>
            <a:r>
              <a:rPr lang="en-US" dirty="0" smtClean="0"/>
              <a:t>In number of members, SDA church ranks 23</a:t>
            </a:r>
            <a:r>
              <a:rPr lang="en-US" baseline="30000" dirty="0" smtClean="0"/>
              <a:t>rd</a:t>
            </a:r>
            <a:r>
              <a:rPr lang="en-US" dirty="0" smtClean="0"/>
              <a:t> in NA &amp; Canada</a:t>
            </a:r>
          </a:p>
          <a:p>
            <a:pPr>
              <a:buFont typeface="Wingdings" pitchFamily="2" charset="2"/>
              <a:buChar char="Ø"/>
            </a:pPr>
            <a:endParaRPr lang="en-US" dirty="0"/>
          </a:p>
        </p:txBody>
      </p:sp>
      <p:sp>
        <p:nvSpPr>
          <p:cNvPr id="2" name="Title 1"/>
          <p:cNvSpPr>
            <a:spLocks noGrp="1"/>
          </p:cNvSpPr>
          <p:nvPr>
            <p:ph type="title"/>
          </p:nvPr>
        </p:nvSpPr>
        <p:spPr>
          <a:xfrm>
            <a:off x="381000" y="-76200"/>
            <a:ext cx="8534400" cy="685800"/>
          </a:xfrm>
        </p:spPr>
        <p:txBody>
          <a:bodyPr/>
          <a:lstStyle/>
          <a:p>
            <a:pPr algn="ctr"/>
            <a:r>
              <a:rPr lang="en-US" sz="3000" dirty="0" smtClean="0">
                <a:effectLst>
                  <a:reflection blurRad="6350" stA="55000" endA="300" endPos="45500" dir="5400000" sy="-100000" algn="bl" rotWithShape="0"/>
                </a:effectLst>
                <a:latin typeface="Times New Roman" pitchFamily="18" charset="0"/>
              </a:rPr>
              <a:t>Is Church a success?</a:t>
            </a:r>
            <a:endParaRPr lang="en-US" sz="3000" dirty="0">
              <a:effectLst>
                <a:reflection blurRad="6350" stA="55000" endA="300" endPos="45500" dir="5400000" sy="-100000" algn="bl" rotWithShape="0"/>
              </a:effectLst>
              <a:latin typeface="Times New Roman" pitchFamily="18" charset="0"/>
            </a:endParaRPr>
          </a:p>
        </p:txBody>
      </p:sp>
      <p:pic>
        <p:nvPicPr>
          <p:cNvPr id="1026" name="Picture 2" descr="C:\Pastors Files\Pictures\Bible Pics\Bible Images\Church\Modern\0611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930" y="838200"/>
            <a:ext cx="417064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Pastors Files\Pictures\Bible Pics\Bible Images\Religious History\Reformers Preachers\Waldense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860"/>
            <a:ext cx="2340428" cy="3500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astors Files\Pictures\Bible Pics\Bible Images\Religious History\Reformers Preachers\France burning reformers at st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51026"/>
            <a:ext cx="2209799" cy="3004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Pastors Files\Pictures\Bible Pics\Bible Images\Religious History\William Tynd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4" y="1524000"/>
            <a:ext cx="2157413" cy="2054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astors Files\Pictures\Bible Pics\Bible Images\Religious History\Puritans punishing Quak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679" y="3697515"/>
            <a:ext cx="4207323" cy="2779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76800" y="6477000"/>
            <a:ext cx="4038600" cy="369332"/>
          </a:xfrm>
          <a:prstGeom prst="rect">
            <a:avLst/>
          </a:prstGeom>
          <a:noFill/>
        </p:spPr>
        <p:txBody>
          <a:bodyPr wrap="square" rtlCol="0">
            <a:spAutoFit/>
          </a:bodyPr>
          <a:lstStyle/>
          <a:p>
            <a:pPr algn="ctr"/>
            <a:r>
              <a:rPr lang="en-US" dirty="0" smtClean="0"/>
              <a:t>Puritans persecuting Quakers</a:t>
            </a:r>
            <a:endParaRPr lang="en-US" dirty="0"/>
          </a:p>
        </p:txBody>
      </p:sp>
      <p:pic>
        <p:nvPicPr>
          <p:cNvPr id="9" name="Picture 2" descr="C:\Pastors Files\Pictures\Bible Pics\Bible Images\Religious History\Post Reformation\English protectors of the Bib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2828" y="43769"/>
            <a:ext cx="2491215" cy="36337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Pastors Files\Pictures\Bible Pics\Bible Images\Religious History\Reformers Preachers\95 Thesi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697515"/>
            <a:ext cx="2096733" cy="3135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8589" y="4191000"/>
            <a:ext cx="2459611" cy="1927532"/>
          </a:xfrm>
          <a:prstGeom prst="rect">
            <a:avLst/>
          </a:prstGeom>
        </p:spPr>
      </p:pic>
      <p:sp>
        <p:nvSpPr>
          <p:cNvPr id="14" name="TextBox 13"/>
          <p:cNvSpPr txBox="1"/>
          <p:nvPr/>
        </p:nvSpPr>
        <p:spPr>
          <a:xfrm>
            <a:off x="7467600" y="265093"/>
            <a:ext cx="1527402" cy="954107"/>
          </a:xfrm>
          <a:prstGeom prst="rect">
            <a:avLst/>
          </a:prstGeom>
          <a:noFill/>
        </p:spPr>
        <p:txBody>
          <a:bodyPr wrap="square" rtlCol="0">
            <a:spAutoFit/>
          </a:bodyPr>
          <a:lstStyle/>
          <a:p>
            <a:pPr algn="ctr"/>
            <a:r>
              <a:rPr lang="en-US" sz="2800" dirty="0" smtClean="0"/>
              <a:t>5,500 years…</a:t>
            </a:r>
            <a:endParaRPr lang="en-US" sz="2800" dirty="0"/>
          </a:p>
        </p:txBody>
      </p:sp>
    </p:spTree>
    <p:extLst>
      <p:ext uri="{BB962C8B-B14F-4D97-AF65-F5344CB8AC3E}">
        <p14:creationId xmlns:p14="http://schemas.microsoft.com/office/powerpoint/2010/main" val="21362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371600"/>
            <a:ext cx="6096000" cy="5257799"/>
          </a:xfrm>
        </p:spPr>
        <p:txBody>
          <a:bodyPr/>
          <a:lstStyle/>
          <a:p>
            <a:pPr>
              <a:buFont typeface="Wingdings" pitchFamily="2" charset="2"/>
              <a:buChar char="Ø"/>
            </a:pPr>
            <a:r>
              <a:rPr lang="en-US" sz="2200" dirty="0" smtClean="0"/>
              <a:t>Two </a:t>
            </a:r>
            <a:r>
              <a:rPr lang="en-US" sz="2200" dirty="0"/>
              <a:t>men went up into the temple to pray; the one a Pharisee, and the other a publican.  </a:t>
            </a:r>
          </a:p>
          <a:p>
            <a:pPr lvl="1">
              <a:buFont typeface="Wingdings" pitchFamily="2" charset="2"/>
              <a:buChar char="Ø"/>
            </a:pPr>
            <a:r>
              <a:rPr lang="en-US" sz="2200" dirty="0" smtClean="0"/>
              <a:t>The </a:t>
            </a:r>
            <a:r>
              <a:rPr lang="en-US" sz="2200" u="sng" dirty="0"/>
              <a:t>Pharisee</a:t>
            </a:r>
            <a:r>
              <a:rPr lang="en-US" sz="2200" dirty="0"/>
              <a:t> stood and prayed thus with himself, God, I thank thee, that I am not as other men [are], </a:t>
            </a:r>
            <a:r>
              <a:rPr lang="en-US" sz="2200" dirty="0" err="1"/>
              <a:t>extortioners</a:t>
            </a:r>
            <a:r>
              <a:rPr lang="en-US" sz="2200" dirty="0"/>
              <a:t>, unjust, adulterers, or even as this publican. </a:t>
            </a:r>
            <a:r>
              <a:rPr lang="en-US" sz="2200" dirty="0" smtClean="0"/>
              <a:t> I </a:t>
            </a:r>
            <a:r>
              <a:rPr lang="en-US" sz="2200" dirty="0"/>
              <a:t>fast twice in the week, I give tithes of all that I possess.  </a:t>
            </a:r>
          </a:p>
          <a:p>
            <a:pPr lvl="1">
              <a:buFont typeface="Wingdings" pitchFamily="2" charset="2"/>
              <a:buChar char="Ø"/>
            </a:pPr>
            <a:r>
              <a:rPr lang="en-US" sz="2200" dirty="0" smtClean="0"/>
              <a:t>And </a:t>
            </a:r>
            <a:r>
              <a:rPr lang="en-US" sz="2200" dirty="0"/>
              <a:t>the </a:t>
            </a:r>
            <a:r>
              <a:rPr lang="en-US" sz="2200" u="sng" dirty="0"/>
              <a:t>publican</a:t>
            </a:r>
            <a:r>
              <a:rPr lang="en-US" sz="2200" dirty="0"/>
              <a:t>, standing afar off, would not lift up so much as [his] eyes unto heaven, but smote upon his breast, saying, God be merciful to me a sinner. </a:t>
            </a:r>
            <a:r>
              <a:rPr lang="en-US" sz="2200" dirty="0" smtClean="0"/>
              <a:t>“ Luke 18:10-13</a:t>
            </a:r>
          </a:p>
          <a:p>
            <a:pPr>
              <a:buFont typeface="Wingdings" pitchFamily="2" charset="2"/>
              <a:buChar char="Ø"/>
            </a:pPr>
            <a:endParaRPr lang="en-US" dirty="0" smtClean="0"/>
          </a:p>
          <a:p>
            <a:pPr>
              <a:buFont typeface="Wingdings" pitchFamily="2" charset="2"/>
              <a:buChar char="Ø"/>
            </a:pPr>
            <a:endParaRPr lang="en-US" dirty="0"/>
          </a:p>
        </p:txBody>
      </p:sp>
      <p:sp>
        <p:nvSpPr>
          <p:cNvPr id="3" name="Title 2"/>
          <p:cNvSpPr>
            <a:spLocks noGrp="1"/>
          </p:cNvSpPr>
          <p:nvPr>
            <p:ph type="title"/>
          </p:nvPr>
        </p:nvSpPr>
        <p:spPr>
          <a:xfrm>
            <a:off x="76200" y="228600"/>
            <a:ext cx="8915400" cy="914400"/>
          </a:xfrm>
        </p:spPr>
        <p:txBody>
          <a:bodyPr/>
          <a:lstStyle/>
          <a:p>
            <a:pPr algn="ctr"/>
            <a:r>
              <a:rPr lang="en-US" sz="4000" dirty="0" smtClean="0"/>
              <a:t>Is the problem God or man?</a:t>
            </a:r>
            <a:endParaRPr lang="en-US" sz="4000" dirty="0"/>
          </a:p>
        </p:txBody>
      </p:sp>
      <p:pic>
        <p:nvPicPr>
          <p:cNvPr id="4" name="Picture 3" descr="C:\Pastors Files\Pictures\Bible Pics\Bible Images\Jesus' Ministry\Teachings Miracles\Jesus &amp; Pharise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273153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371600"/>
            <a:ext cx="6248400" cy="5486400"/>
          </a:xfrm>
        </p:spPr>
        <p:txBody>
          <a:bodyPr>
            <a:normAutofit fontScale="92500"/>
          </a:bodyPr>
          <a:lstStyle/>
          <a:p>
            <a:pPr>
              <a:buFont typeface="Wingdings" pitchFamily="2" charset="2"/>
              <a:buChar char="Ø"/>
            </a:pPr>
            <a:r>
              <a:rPr lang="en-US" dirty="0" smtClean="0"/>
              <a:t>Positives:</a:t>
            </a:r>
          </a:p>
          <a:p>
            <a:pPr lvl="1">
              <a:buFont typeface="Wingdings" pitchFamily="2" charset="2"/>
              <a:buChar char="Ø"/>
            </a:pPr>
            <a:r>
              <a:rPr lang="en-US" dirty="0" smtClean="0"/>
              <a:t>Credited with preserving knowledge and sanctity of the law, believed scripture was God given</a:t>
            </a:r>
          </a:p>
          <a:p>
            <a:pPr lvl="1">
              <a:buFont typeface="Wingdings" pitchFamily="2" charset="2"/>
              <a:buChar char="Ø"/>
            </a:pPr>
            <a:r>
              <a:rPr lang="en-US" dirty="0" smtClean="0"/>
              <a:t>Passionate keeping of the law resulting in them being revered for their piety</a:t>
            </a:r>
          </a:p>
          <a:p>
            <a:pPr lvl="1">
              <a:buFont typeface="Wingdings" pitchFamily="2" charset="2"/>
              <a:buChar char="Ø"/>
            </a:pPr>
            <a:r>
              <a:rPr lang="en-US" dirty="0" smtClean="0"/>
              <a:t>Emphasized education and evangelism, tithe paying</a:t>
            </a:r>
          </a:p>
          <a:p>
            <a:pPr lvl="1">
              <a:buFont typeface="Wingdings" pitchFamily="2" charset="2"/>
              <a:buChar char="Ø"/>
            </a:pPr>
            <a:r>
              <a:rPr lang="en-US" dirty="0" smtClean="0"/>
              <a:t>Enthusiastic believers in the promised Messiah and fiercely believed they were the chosen</a:t>
            </a:r>
          </a:p>
          <a:p>
            <a:pPr lvl="1">
              <a:buFont typeface="Wingdings" pitchFamily="2" charset="2"/>
              <a:buChar char="Ø"/>
            </a:pPr>
            <a:r>
              <a:rPr lang="en-US" dirty="0" smtClean="0"/>
              <a:t>National heroes</a:t>
            </a:r>
          </a:p>
          <a:p>
            <a:pPr>
              <a:buFont typeface="Wingdings" pitchFamily="2" charset="2"/>
              <a:buChar char="Ø"/>
            </a:pPr>
            <a:r>
              <a:rPr lang="en-US" dirty="0" smtClean="0"/>
              <a:t>Negatives:</a:t>
            </a:r>
          </a:p>
          <a:p>
            <a:pPr lvl="1">
              <a:buFont typeface="Wingdings" pitchFamily="2" charset="2"/>
              <a:buChar char="Ø"/>
            </a:pPr>
            <a:r>
              <a:rPr lang="en-US" dirty="0" smtClean="0"/>
              <a:t>External and legalistic focus</a:t>
            </a:r>
          </a:p>
          <a:p>
            <a:pPr lvl="1">
              <a:buFont typeface="Wingdings" pitchFamily="2" charset="2"/>
              <a:buChar char="Ø"/>
            </a:pPr>
            <a:r>
              <a:rPr lang="en-US" dirty="0" smtClean="0"/>
              <a:t>They believed they knew everything and had no need for further teaching</a:t>
            </a:r>
          </a:p>
          <a:p>
            <a:pPr lvl="1">
              <a:buFont typeface="Wingdings" pitchFamily="2" charset="2"/>
              <a:buChar char="Ø"/>
            </a:pPr>
            <a:r>
              <a:rPr lang="en-US" dirty="0" smtClean="0"/>
              <a:t>Intolerance of others (their size fits all)</a:t>
            </a:r>
          </a:p>
          <a:p>
            <a:pPr lvl="1">
              <a:buFont typeface="Wingdings" pitchFamily="2" charset="2"/>
              <a:buChar char="Ø"/>
            </a:pPr>
            <a:r>
              <a:rPr lang="en-US" dirty="0" smtClean="0"/>
              <a:t>Humility was a sign of weakness</a:t>
            </a:r>
          </a:p>
          <a:p>
            <a:pPr lvl="1">
              <a:buFont typeface="Wingdings" pitchFamily="2" charset="2"/>
              <a:buChar char="Ø"/>
            </a:pPr>
            <a:r>
              <a:rPr lang="en-US" dirty="0" smtClean="0"/>
              <a:t>They were unloving and harsh</a:t>
            </a:r>
          </a:p>
          <a:p>
            <a:pPr marL="18288" indent="0" algn="r">
              <a:buNone/>
            </a:pPr>
            <a:r>
              <a:rPr lang="en-US" dirty="0" smtClean="0"/>
              <a:t>Matthew 23</a:t>
            </a: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Who were the Pharisees?</a:t>
            </a:r>
            <a:endParaRPr lang="en-US" dirty="0"/>
          </a:p>
        </p:txBody>
      </p:sp>
      <p:pic>
        <p:nvPicPr>
          <p:cNvPr id="4" name="Picture 3" descr="C:\Pastors Files\Pictures\Bible Pics\Bible Images\Jesus' Ministry\Teachings Miracles\Jesus &amp; Pharise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273153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371600"/>
            <a:ext cx="6248400" cy="5257799"/>
          </a:xfrm>
        </p:spPr>
        <p:txBody>
          <a:bodyPr>
            <a:normAutofit fontScale="92500"/>
          </a:bodyPr>
          <a:lstStyle/>
          <a:p>
            <a:pPr>
              <a:buFont typeface="Wingdings" pitchFamily="2" charset="2"/>
              <a:buChar char="Ø"/>
            </a:pPr>
            <a:r>
              <a:rPr lang="en-US" dirty="0" smtClean="0"/>
              <a:t>He denounced them as hypocrites, offspring of vipers and serpents and blind guides</a:t>
            </a:r>
          </a:p>
          <a:p>
            <a:pPr lvl="1">
              <a:buFont typeface="Wingdings" pitchFamily="2" charset="2"/>
              <a:buChar char="Ø"/>
            </a:pPr>
            <a:r>
              <a:rPr lang="en-US" dirty="0" smtClean="0"/>
              <a:t>Denying that their righteousness qualified them for entrance into heaven</a:t>
            </a:r>
          </a:p>
          <a:p>
            <a:pPr lvl="2">
              <a:buFont typeface="Wingdings" pitchFamily="2" charset="2"/>
              <a:buChar char="Ø"/>
            </a:pPr>
            <a:r>
              <a:rPr lang="en-US" dirty="0" smtClean="0"/>
              <a:t>Publicans and harlots would be there - But not them </a:t>
            </a:r>
          </a:p>
          <a:p>
            <a:pPr>
              <a:buFont typeface="Wingdings" pitchFamily="2" charset="2"/>
              <a:buChar char="Ø"/>
            </a:pPr>
            <a:r>
              <a:rPr lang="en-US" dirty="0" smtClean="0"/>
              <a:t>He remained indifferent to their ascetic practices, </a:t>
            </a:r>
            <a:r>
              <a:rPr lang="en-US" dirty="0" err="1" smtClean="0"/>
              <a:t>levitical</a:t>
            </a:r>
            <a:r>
              <a:rPr lang="en-US" dirty="0" smtClean="0"/>
              <a:t> purity, and their style of Sabbath keeping</a:t>
            </a:r>
          </a:p>
          <a:p>
            <a:pPr lvl="1">
              <a:buFont typeface="Wingdings" pitchFamily="2" charset="2"/>
              <a:buChar char="Ø"/>
            </a:pPr>
            <a:r>
              <a:rPr lang="en-US" dirty="0" smtClean="0"/>
              <a:t>The whole spirit of his life was in flat contradiction to their most cherished convictions</a:t>
            </a:r>
          </a:p>
          <a:p>
            <a:pPr>
              <a:buFont typeface="Wingdings" pitchFamily="2" charset="2"/>
              <a:buChar char="Ø"/>
            </a:pPr>
            <a:r>
              <a:rPr lang="en-US" dirty="0" smtClean="0"/>
              <a:t>They made Church a curse (darkness/void):</a:t>
            </a:r>
          </a:p>
          <a:p>
            <a:pPr lvl="1">
              <a:buFont typeface="Wingdings" pitchFamily="2" charset="2"/>
              <a:buChar char="Ø"/>
            </a:pPr>
            <a:r>
              <a:rPr lang="en-US" dirty="0" smtClean="0"/>
              <a:t>A place of trickery, </a:t>
            </a:r>
            <a:r>
              <a:rPr lang="en-US" dirty="0" err="1" smtClean="0"/>
              <a:t>judgmentalism</a:t>
            </a:r>
            <a:r>
              <a:rPr lang="en-US" dirty="0" smtClean="0"/>
              <a:t>, inhumanity</a:t>
            </a:r>
          </a:p>
          <a:p>
            <a:pPr lvl="2">
              <a:buFont typeface="Wingdings" pitchFamily="2" charset="2"/>
              <a:buChar char="Ø"/>
            </a:pPr>
            <a:r>
              <a:rPr lang="en-US" dirty="0" smtClean="0"/>
              <a:t>The questions they asked him were not to learn but trap their enemies and turn public attitude against them</a:t>
            </a:r>
          </a:p>
          <a:p>
            <a:pPr lvl="2">
              <a:buFont typeface="Wingdings" pitchFamily="2" charset="2"/>
              <a:buChar char="Ø"/>
            </a:pPr>
            <a:r>
              <a:rPr lang="en-US" dirty="0" smtClean="0"/>
              <a:t>Any deviation from norms was sin (one size fits all) </a:t>
            </a:r>
            <a:r>
              <a:rPr lang="en-US" dirty="0" err="1" smtClean="0"/>
              <a:t>judgmentalism</a:t>
            </a:r>
            <a:endParaRPr lang="en-US" dirty="0" smtClean="0"/>
          </a:p>
          <a:p>
            <a:pPr lvl="2">
              <a:buFont typeface="Wingdings" pitchFamily="2" charset="2"/>
              <a:buChar char="Ø"/>
            </a:pPr>
            <a:r>
              <a:rPr lang="en-US" dirty="0" smtClean="0"/>
              <a:t>Religion was heartless</a:t>
            </a:r>
          </a:p>
          <a:p>
            <a:pPr lvl="1">
              <a:buFont typeface="Wingdings" pitchFamily="2" charset="2"/>
              <a:buChar char="Ø"/>
            </a:pPr>
            <a:r>
              <a:rPr lang="en-US" dirty="0" smtClean="0"/>
              <a:t>Being human (humility) was a sign of weakness</a:t>
            </a:r>
          </a:p>
          <a:p>
            <a:pPr>
              <a:buFont typeface="Wingdings" pitchFamily="2" charset="2"/>
              <a:buChar char="Ø"/>
            </a:pP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Jesus rejected </a:t>
            </a:r>
            <a:r>
              <a:rPr lang="en-US" dirty="0" err="1" smtClean="0"/>
              <a:t>Pharisaism</a:t>
            </a:r>
            <a:endParaRPr lang="en-US" dirty="0"/>
          </a:p>
        </p:txBody>
      </p:sp>
      <p:pic>
        <p:nvPicPr>
          <p:cNvPr id="5"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4" y="2286000"/>
            <a:ext cx="2616200" cy="2997200"/>
          </a:xfrm>
          <a:prstGeom prst="rect">
            <a:avLst/>
          </a:prstGeom>
        </p:spPr>
      </p:pic>
    </p:spTree>
    <p:extLst>
      <p:ext uri="{BB962C8B-B14F-4D97-AF65-F5344CB8AC3E}">
        <p14:creationId xmlns:p14="http://schemas.microsoft.com/office/powerpoint/2010/main" val="25655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400" y="838200"/>
            <a:ext cx="6324600" cy="5867400"/>
          </a:xfrm>
        </p:spPr>
        <p:txBody>
          <a:bodyPr>
            <a:normAutofit/>
          </a:bodyPr>
          <a:lstStyle/>
          <a:p>
            <a:pPr lvl="1">
              <a:buFont typeface="Wingdings" pitchFamily="2" charset="2"/>
              <a:buChar char="Ø"/>
            </a:pPr>
            <a:r>
              <a:rPr lang="en-US" sz="2400" dirty="0" smtClean="0"/>
              <a:t>Though </a:t>
            </a:r>
            <a:r>
              <a:rPr lang="en-US" sz="2400" dirty="0"/>
              <a:t>I speak with the tongues of men and of angels, and have not charity</a:t>
            </a:r>
            <a:r>
              <a:rPr lang="en-US" sz="2400" dirty="0" smtClean="0"/>
              <a:t>,</a:t>
            </a:r>
          </a:p>
          <a:p>
            <a:pPr lvl="2">
              <a:buFont typeface="Wingdings" pitchFamily="2" charset="2"/>
              <a:buChar char="Ø"/>
            </a:pPr>
            <a:r>
              <a:rPr lang="en-US" sz="2400" dirty="0" smtClean="0"/>
              <a:t> </a:t>
            </a:r>
            <a:r>
              <a:rPr lang="en-US" sz="2400" dirty="0"/>
              <a:t>I am become [as] sounding brass, or a tinkling cymbal. </a:t>
            </a:r>
            <a:endParaRPr lang="en-US" sz="2400" dirty="0" smtClean="0"/>
          </a:p>
          <a:p>
            <a:pPr lvl="1">
              <a:buFont typeface="Wingdings" pitchFamily="2" charset="2"/>
              <a:buChar char="Ø"/>
            </a:pPr>
            <a:r>
              <a:rPr lang="en-US" sz="2400" dirty="0"/>
              <a:t>T</a:t>
            </a:r>
            <a:r>
              <a:rPr lang="en-US" sz="2400" dirty="0" smtClean="0"/>
              <a:t>hough </a:t>
            </a:r>
            <a:r>
              <a:rPr lang="en-US" sz="2400" dirty="0"/>
              <a:t>I have [the gift of] prophecy, and understand all mysteries, and all knowledge; and though I have all faith, so that I could remove mountains, </a:t>
            </a:r>
            <a:endParaRPr lang="en-US" sz="2400" dirty="0" smtClean="0"/>
          </a:p>
          <a:p>
            <a:pPr lvl="2">
              <a:buFont typeface="Wingdings" pitchFamily="2" charset="2"/>
              <a:buChar char="Ø"/>
            </a:pPr>
            <a:r>
              <a:rPr lang="en-US" sz="2400" dirty="0" smtClean="0"/>
              <a:t>and </a:t>
            </a:r>
            <a:r>
              <a:rPr lang="en-US" sz="2400" dirty="0"/>
              <a:t>have not charity, I am nothing. </a:t>
            </a:r>
            <a:r>
              <a:rPr lang="en-US" sz="2400" dirty="0" smtClean="0"/>
              <a:t> </a:t>
            </a:r>
            <a:endParaRPr lang="en-US" sz="2400" dirty="0"/>
          </a:p>
          <a:p>
            <a:pPr lvl="1">
              <a:buFont typeface="Wingdings" pitchFamily="2" charset="2"/>
              <a:buChar char="Ø"/>
            </a:pPr>
            <a:r>
              <a:rPr lang="en-US" sz="2400" dirty="0"/>
              <a:t>T</a:t>
            </a:r>
            <a:r>
              <a:rPr lang="en-US" sz="2400" dirty="0" smtClean="0"/>
              <a:t>hough </a:t>
            </a:r>
            <a:r>
              <a:rPr lang="en-US" sz="2400" dirty="0"/>
              <a:t>I bestow all my goods to feed [the poor], and though I give my body to be burned, </a:t>
            </a:r>
            <a:endParaRPr lang="en-US" sz="2400" dirty="0" smtClean="0"/>
          </a:p>
          <a:p>
            <a:pPr lvl="2">
              <a:buFont typeface="Wingdings" pitchFamily="2" charset="2"/>
              <a:buChar char="Ø"/>
            </a:pPr>
            <a:r>
              <a:rPr lang="en-US" sz="2400" dirty="0" smtClean="0"/>
              <a:t>and </a:t>
            </a:r>
            <a:r>
              <a:rPr lang="en-US" sz="2400" dirty="0"/>
              <a:t>have not charity, it </a:t>
            </a:r>
            <a:r>
              <a:rPr lang="en-US" sz="2400" dirty="0" err="1"/>
              <a:t>profiteth</a:t>
            </a:r>
            <a:r>
              <a:rPr lang="en-US" sz="2400" dirty="0"/>
              <a:t> me nothing. </a:t>
            </a:r>
            <a:endParaRPr lang="en-US" sz="2400" dirty="0" smtClean="0"/>
          </a:p>
        </p:txBody>
      </p:sp>
      <p:sp>
        <p:nvSpPr>
          <p:cNvPr id="3" name="Title 2"/>
          <p:cNvSpPr>
            <a:spLocks noGrp="1"/>
          </p:cNvSpPr>
          <p:nvPr>
            <p:ph type="title"/>
          </p:nvPr>
        </p:nvSpPr>
        <p:spPr>
          <a:xfrm>
            <a:off x="304800" y="-76200"/>
            <a:ext cx="8610600" cy="914400"/>
          </a:xfrm>
        </p:spPr>
        <p:txBody>
          <a:bodyPr/>
          <a:lstStyle/>
          <a:p>
            <a:pPr algn="ctr"/>
            <a:r>
              <a:rPr lang="en-US" sz="4000" dirty="0" smtClean="0"/>
              <a:t>Can Pharisees change?</a:t>
            </a:r>
            <a:endParaRPr lang="en-US" sz="40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2970872" cy="3962400"/>
          </a:xfrm>
          <a:prstGeom prst="rect">
            <a:avLst/>
          </a:prstGeom>
        </p:spPr>
      </p:pic>
      <p:sp>
        <p:nvSpPr>
          <p:cNvPr id="5" name="TextBox 4"/>
          <p:cNvSpPr txBox="1"/>
          <p:nvPr/>
        </p:nvSpPr>
        <p:spPr>
          <a:xfrm>
            <a:off x="152400" y="1585317"/>
            <a:ext cx="2362200" cy="1538883"/>
          </a:xfrm>
          <a:prstGeom prst="rect">
            <a:avLst/>
          </a:prstGeom>
          <a:noFill/>
        </p:spPr>
        <p:txBody>
          <a:bodyPr wrap="square" rtlCol="0">
            <a:spAutoFit/>
          </a:bodyPr>
          <a:lstStyle/>
          <a:p>
            <a:r>
              <a:rPr lang="en-US" sz="2800" dirty="0"/>
              <a:t>Saul </a:t>
            </a:r>
            <a:endParaRPr lang="en-US" sz="2800" dirty="0" smtClean="0"/>
          </a:p>
          <a:p>
            <a:pPr algn="ctr"/>
            <a:r>
              <a:rPr lang="en-US" sz="2000" dirty="0" smtClean="0"/>
              <a:t>becomes </a:t>
            </a:r>
          </a:p>
          <a:p>
            <a:pPr algn="r"/>
            <a:r>
              <a:rPr lang="en-US" sz="2800" dirty="0" smtClean="0"/>
              <a:t>Paul</a:t>
            </a:r>
            <a:endParaRPr lang="en-US" sz="2800" dirty="0"/>
          </a:p>
          <a:p>
            <a:endParaRPr lang="en-US" dirty="0"/>
          </a:p>
        </p:txBody>
      </p:sp>
    </p:spTree>
    <p:extLst>
      <p:ext uri="{BB962C8B-B14F-4D97-AF65-F5344CB8AC3E}">
        <p14:creationId xmlns:p14="http://schemas.microsoft.com/office/powerpoint/2010/main" val="6890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838200"/>
            <a:ext cx="6477000" cy="5867400"/>
          </a:xfrm>
        </p:spPr>
        <p:txBody>
          <a:bodyPr>
            <a:noAutofit/>
          </a:bodyPr>
          <a:lstStyle/>
          <a:p>
            <a:pPr marL="384048" lvl="1" indent="0">
              <a:buNone/>
            </a:pPr>
            <a:r>
              <a:rPr lang="en-US" sz="2400" u="sng" dirty="0" smtClean="0"/>
              <a:t>This is what church is</a:t>
            </a:r>
            <a:r>
              <a:rPr lang="en-US" sz="2400" dirty="0" smtClean="0"/>
              <a:t>:</a:t>
            </a:r>
          </a:p>
          <a:p>
            <a:pPr marL="384048" lvl="1" indent="0">
              <a:buNone/>
            </a:pPr>
            <a:r>
              <a:rPr lang="en-US" sz="2400" dirty="0" smtClean="0"/>
              <a:t>Charity </a:t>
            </a:r>
            <a:r>
              <a:rPr lang="en-US" sz="2400" dirty="0" err="1"/>
              <a:t>suffereth</a:t>
            </a:r>
            <a:r>
              <a:rPr lang="en-US" sz="2400" dirty="0"/>
              <a:t> long, [and] is kind; charity </a:t>
            </a:r>
            <a:r>
              <a:rPr lang="en-US" sz="2400" dirty="0" err="1"/>
              <a:t>envieth</a:t>
            </a:r>
            <a:r>
              <a:rPr lang="en-US" sz="2400" dirty="0"/>
              <a:t> not; charity </a:t>
            </a:r>
            <a:r>
              <a:rPr lang="en-US" sz="2400" dirty="0" err="1"/>
              <a:t>vaunteth</a:t>
            </a:r>
            <a:r>
              <a:rPr lang="en-US" sz="2400" dirty="0"/>
              <a:t> not itself, is not puffed up, </a:t>
            </a:r>
            <a:r>
              <a:rPr lang="en-US" sz="2400" dirty="0" smtClean="0"/>
              <a:t>Doth </a:t>
            </a:r>
            <a:r>
              <a:rPr lang="en-US" sz="2400" dirty="0"/>
              <a:t>not behave itself unseemly, </a:t>
            </a:r>
            <a:r>
              <a:rPr lang="en-US" sz="2400" dirty="0" err="1"/>
              <a:t>seeketh</a:t>
            </a:r>
            <a:r>
              <a:rPr lang="en-US" sz="2400" dirty="0"/>
              <a:t> not her own, is not easily provoked, </a:t>
            </a:r>
            <a:r>
              <a:rPr lang="en-US" sz="2400" dirty="0" err="1"/>
              <a:t>thinketh</a:t>
            </a:r>
            <a:r>
              <a:rPr lang="en-US" sz="2400" dirty="0"/>
              <a:t> no evil; </a:t>
            </a:r>
            <a:r>
              <a:rPr lang="en-US" sz="2400" dirty="0" err="1" smtClean="0"/>
              <a:t>Rejoiceth</a:t>
            </a:r>
            <a:r>
              <a:rPr lang="en-US" sz="2400" dirty="0" smtClean="0"/>
              <a:t> </a:t>
            </a:r>
            <a:r>
              <a:rPr lang="en-US" sz="2400" dirty="0"/>
              <a:t>not in iniquity, but </a:t>
            </a:r>
            <a:r>
              <a:rPr lang="en-US" sz="2400" dirty="0" err="1"/>
              <a:t>rejoiceth</a:t>
            </a:r>
            <a:r>
              <a:rPr lang="en-US" sz="2400" dirty="0"/>
              <a:t> in the truth; </a:t>
            </a:r>
            <a:r>
              <a:rPr lang="en-US" sz="2400" dirty="0" err="1" smtClean="0"/>
              <a:t>Beareth</a:t>
            </a:r>
            <a:r>
              <a:rPr lang="en-US" sz="2400" dirty="0" smtClean="0"/>
              <a:t> </a:t>
            </a:r>
            <a:r>
              <a:rPr lang="en-US" sz="2400" dirty="0"/>
              <a:t>all things, believeth all things, </a:t>
            </a:r>
            <a:r>
              <a:rPr lang="en-US" sz="2400" dirty="0" err="1"/>
              <a:t>hopeth</a:t>
            </a:r>
            <a:r>
              <a:rPr lang="en-US" sz="2400" dirty="0"/>
              <a:t> all things, </a:t>
            </a:r>
            <a:r>
              <a:rPr lang="en-US" sz="2400" dirty="0" err="1"/>
              <a:t>endureth</a:t>
            </a:r>
            <a:r>
              <a:rPr lang="en-US" sz="2400" dirty="0"/>
              <a:t> all things. </a:t>
            </a:r>
            <a:r>
              <a:rPr lang="en-US" sz="2400" dirty="0" smtClean="0"/>
              <a:t>Charity </a:t>
            </a:r>
            <a:r>
              <a:rPr lang="en-US" sz="2400" dirty="0"/>
              <a:t>never </a:t>
            </a:r>
            <a:r>
              <a:rPr lang="en-US" sz="2400" dirty="0" err="1"/>
              <a:t>faileth</a:t>
            </a:r>
            <a:r>
              <a:rPr lang="en-US" sz="2400" dirty="0"/>
              <a:t>: but whether [there be] prophecies, they shall fail; whether [there be] tongues, they shall cease; whether [there be] knowledge, it shall vanish </a:t>
            </a:r>
            <a:r>
              <a:rPr lang="en-US" sz="2400" dirty="0" smtClean="0"/>
              <a:t>away… And </a:t>
            </a:r>
            <a:r>
              <a:rPr lang="en-US" sz="2400" dirty="0"/>
              <a:t>now </a:t>
            </a:r>
            <a:r>
              <a:rPr lang="en-US" sz="2400" dirty="0" err="1"/>
              <a:t>abideth</a:t>
            </a:r>
            <a:r>
              <a:rPr lang="en-US" sz="2400" dirty="0"/>
              <a:t> faith, hope, charity, these three; but the greatest of these [is] charity</a:t>
            </a:r>
            <a:r>
              <a:rPr lang="en-US" sz="2400" dirty="0" smtClean="0"/>
              <a:t>.” 1 Cor. 13:1-8, 13 </a:t>
            </a:r>
            <a:endParaRPr lang="en-US" sz="2400" dirty="0"/>
          </a:p>
        </p:txBody>
      </p:sp>
      <p:sp>
        <p:nvSpPr>
          <p:cNvPr id="3" name="Title 2"/>
          <p:cNvSpPr>
            <a:spLocks noGrp="1"/>
          </p:cNvSpPr>
          <p:nvPr>
            <p:ph type="title"/>
          </p:nvPr>
        </p:nvSpPr>
        <p:spPr>
          <a:xfrm>
            <a:off x="304800" y="-228600"/>
            <a:ext cx="8610600" cy="914400"/>
          </a:xfrm>
        </p:spPr>
        <p:txBody>
          <a:bodyPr/>
          <a:lstStyle/>
          <a:p>
            <a:pPr algn="ctr"/>
            <a:r>
              <a:rPr lang="en-US" sz="4000" dirty="0" smtClean="0"/>
              <a:t>Can Pharisees change?</a:t>
            </a:r>
            <a:endParaRPr lang="en-US" sz="40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600"/>
            <a:ext cx="2970872" cy="3962400"/>
          </a:xfrm>
          <a:prstGeom prst="rect">
            <a:avLst/>
          </a:prstGeom>
        </p:spPr>
      </p:pic>
      <p:sp>
        <p:nvSpPr>
          <p:cNvPr id="5" name="TextBox 4"/>
          <p:cNvSpPr txBox="1"/>
          <p:nvPr/>
        </p:nvSpPr>
        <p:spPr>
          <a:xfrm>
            <a:off x="152400" y="1356717"/>
            <a:ext cx="2362200" cy="1538883"/>
          </a:xfrm>
          <a:prstGeom prst="rect">
            <a:avLst/>
          </a:prstGeom>
          <a:noFill/>
        </p:spPr>
        <p:txBody>
          <a:bodyPr wrap="square" rtlCol="0">
            <a:spAutoFit/>
          </a:bodyPr>
          <a:lstStyle/>
          <a:p>
            <a:r>
              <a:rPr lang="en-US" sz="2800" dirty="0"/>
              <a:t>Saul </a:t>
            </a:r>
            <a:endParaRPr lang="en-US" sz="2800" dirty="0" smtClean="0"/>
          </a:p>
          <a:p>
            <a:pPr algn="ctr"/>
            <a:r>
              <a:rPr lang="en-US" sz="2000" dirty="0" smtClean="0"/>
              <a:t>becomes </a:t>
            </a:r>
          </a:p>
          <a:p>
            <a:pPr algn="r"/>
            <a:r>
              <a:rPr lang="en-US" sz="2800" dirty="0" smtClean="0"/>
              <a:t>Paul</a:t>
            </a:r>
            <a:endParaRPr lang="en-US" sz="2800" dirty="0"/>
          </a:p>
          <a:p>
            <a:endParaRPr lang="en-US" dirty="0"/>
          </a:p>
        </p:txBody>
      </p:sp>
    </p:spTree>
    <p:extLst>
      <p:ext uri="{BB962C8B-B14F-4D97-AF65-F5344CB8AC3E}">
        <p14:creationId xmlns:p14="http://schemas.microsoft.com/office/powerpoint/2010/main" val="35102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066800"/>
            <a:ext cx="6096000" cy="5758543"/>
          </a:xfrm>
        </p:spPr>
        <p:txBody>
          <a:bodyPr>
            <a:normAutofit/>
          </a:bodyPr>
          <a:lstStyle/>
          <a:p>
            <a:pPr marL="18288" indent="0" algn="ctr">
              <a:buNone/>
            </a:pPr>
            <a:r>
              <a:rPr lang="en-US" sz="2800" b="1" dirty="0" smtClean="0">
                <a:effectLst/>
              </a:rPr>
              <a:t>1888 General Conference in Minneapolis</a:t>
            </a:r>
          </a:p>
          <a:p>
            <a:pPr>
              <a:buFont typeface="Wingdings" pitchFamily="2" charset="2"/>
              <a:buChar char="Ø"/>
            </a:pPr>
            <a:r>
              <a:rPr lang="en-US" sz="2000" dirty="0" smtClean="0">
                <a:effectLst/>
              </a:rPr>
              <a:t>Early Adventism developed a full blown case of </a:t>
            </a:r>
            <a:r>
              <a:rPr lang="en-US" sz="2000" dirty="0" err="1" smtClean="0">
                <a:effectLst/>
              </a:rPr>
              <a:t>Pharisaism</a:t>
            </a:r>
            <a:endParaRPr lang="en-US" sz="2000" dirty="0" smtClean="0">
              <a:effectLst/>
            </a:endParaRPr>
          </a:p>
          <a:p>
            <a:pPr lvl="1">
              <a:buFont typeface="Wingdings" pitchFamily="2" charset="2"/>
              <a:buChar char="Ø"/>
            </a:pPr>
            <a:r>
              <a:rPr lang="en-US" sz="2000" dirty="0" smtClean="0">
                <a:effectLst/>
              </a:rPr>
              <a:t>Old guard determined not to be open minded about Righteousness by Faith presented by the two young ministers from the west - Jones (38) &amp; </a:t>
            </a:r>
            <a:r>
              <a:rPr lang="en-US" sz="2000" dirty="0" err="1" smtClean="0">
                <a:effectLst/>
              </a:rPr>
              <a:t>Waggonner</a:t>
            </a:r>
            <a:r>
              <a:rPr lang="en-US" sz="2000" dirty="0" smtClean="0">
                <a:effectLst/>
              </a:rPr>
              <a:t> (33)  </a:t>
            </a:r>
          </a:p>
          <a:p>
            <a:pPr lvl="2">
              <a:buFont typeface="Wingdings" pitchFamily="2" charset="2"/>
              <a:buChar char="Ø"/>
            </a:pPr>
            <a:r>
              <a:rPr lang="en-US" sz="2000" dirty="0" smtClean="0">
                <a:effectLst/>
              </a:rPr>
              <a:t>The established church concluded that accepting any of the new teaching would mean all the church had stood for during the past 30 years was  erroneous.  </a:t>
            </a:r>
          </a:p>
          <a:p>
            <a:pPr lvl="2">
              <a:buFont typeface="Wingdings" pitchFamily="2" charset="2"/>
              <a:buChar char="Ø"/>
            </a:pPr>
            <a:r>
              <a:rPr lang="en-US" sz="2000" dirty="0" smtClean="0">
                <a:effectLst/>
              </a:rPr>
              <a:t>That position closed their minds. Error now would become their truth! </a:t>
            </a:r>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1828800" cy="2439162"/>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00" y="2895600"/>
            <a:ext cx="1599700" cy="2133600"/>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4766536"/>
            <a:ext cx="1455166" cy="2058807"/>
          </a:xfrm>
          <a:prstGeom prst="rect">
            <a:avLst/>
          </a:prstGeom>
        </p:spPr>
      </p:pic>
    </p:spTree>
    <p:extLst>
      <p:ext uri="{BB962C8B-B14F-4D97-AF65-F5344CB8AC3E}">
        <p14:creationId xmlns:p14="http://schemas.microsoft.com/office/powerpoint/2010/main" val="364714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066800"/>
            <a:ext cx="6096000" cy="5758543"/>
          </a:xfrm>
        </p:spPr>
        <p:txBody>
          <a:bodyPr>
            <a:normAutofit/>
          </a:bodyPr>
          <a:lstStyle/>
          <a:p>
            <a:pPr>
              <a:buFont typeface="Wingdings" pitchFamily="2" charset="2"/>
              <a:buChar char="Ø"/>
            </a:pPr>
            <a:r>
              <a:rPr lang="en-US" dirty="0" smtClean="0">
                <a:effectLst/>
              </a:rPr>
              <a:t>EGW was shown the church </a:t>
            </a:r>
            <a:r>
              <a:rPr lang="en-US" dirty="0">
                <a:effectLst/>
              </a:rPr>
              <a:t>l</a:t>
            </a:r>
            <a:r>
              <a:rPr lang="en-US" dirty="0" smtClean="0">
                <a:effectLst/>
              </a:rPr>
              <a:t>eadership was intoxicated with the spirit of resistance, forming a confederacy to disallow any change of ideas </a:t>
            </a:r>
          </a:p>
          <a:p>
            <a:pPr lvl="1">
              <a:buFont typeface="Wingdings" pitchFamily="2" charset="2"/>
              <a:buChar char="Ø"/>
            </a:pPr>
            <a:r>
              <a:rPr lang="en-US" dirty="0" smtClean="0">
                <a:effectLst/>
              </a:rPr>
              <a:t>Prejudice, unbelief, jealousy, and evil-surmising barred the door of their hearts</a:t>
            </a:r>
          </a:p>
          <a:p>
            <a:pPr lvl="1">
              <a:buFont typeface="Wingdings" pitchFamily="2" charset="2"/>
              <a:buChar char="Ø"/>
            </a:pPr>
            <a:r>
              <a:rPr lang="en-US" dirty="0" smtClean="0">
                <a:effectLst/>
              </a:rPr>
              <a:t>A cold iron-like spirit began separating believers from God and one another</a:t>
            </a:r>
          </a:p>
          <a:p>
            <a:pPr lvl="1">
              <a:buFont typeface="Wingdings" pitchFamily="2" charset="2"/>
              <a:buChar char="Ø"/>
            </a:pPr>
            <a:r>
              <a:rPr lang="en-US" dirty="0" smtClean="0">
                <a:effectLst/>
              </a:rPr>
              <a:t>Pride, and self-sufficiency, the most hopeless and incurable of sins, settled in their hearts</a:t>
            </a:r>
          </a:p>
          <a:p>
            <a:pPr lvl="2">
              <a:buFont typeface="Wingdings" pitchFamily="2" charset="2"/>
              <a:buChar char="Ø"/>
            </a:pPr>
            <a:r>
              <a:rPr lang="en-US" dirty="0">
                <a:effectLst/>
              </a:rPr>
              <a:t>a</a:t>
            </a:r>
            <a:r>
              <a:rPr lang="en-US" dirty="0" smtClean="0">
                <a:effectLst/>
              </a:rPr>
              <a:t> cold Satanic criticism , suspecting others of evil intentions was labeled discernment! </a:t>
            </a:r>
          </a:p>
          <a:p>
            <a:pPr lvl="2">
              <a:buFont typeface="Wingdings" pitchFamily="2" charset="2"/>
              <a:buChar char="Ø"/>
            </a:pPr>
            <a:r>
              <a:rPr lang="en-US" dirty="0">
                <a:effectLst/>
              </a:rPr>
              <a:t>p</a:t>
            </a:r>
            <a:r>
              <a:rPr lang="en-US" dirty="0" smtClean="0">
                <a:effectLst/>
              </a:rPr>
              <a:t>riding themselves as being defenders of the truth while in truth they became </a:t>
            </a:r>
            <a:r>
              <a:rPr lang="en-US" dirty="0">
                <a:effectLst/>
              </a:rPr>
              <a:t>traitors </a:t>
            </a:r>
            <a:r>
              <a:rPr lang="en-US" dirty="0" smtClean="0">
                <a:effectLst/>
              </a:rPr>
              <a:t>to </a:t>
            </a:r>
            <a:r>
              <a:rPr lang="en-US" dirty="0">
                <a:effectLst/>
              </a:rPr>
              <a:t>the </a:t>
            </a:r>
            <a:r>
              <a:rPr lang="en-US" dirty="0" smtClean="0">
                <a:effectLst/>
              </a:rPr>
              <a:t>cause</a:t>
            </a:r>
          </a:p>
          <a:p>
            <a:pPr marL="640080" lvl="3">
              <a:buFont typeface="Wingdings" pitchFamily="2" charset="2"/>
              <a:buChar char="Ø"/>
            </a:pPr>
            <a:r>
              <a:rPr lang="en-US" sz="2000" dirty="0" smtClean="0">
                <a:effectLst/>
              </a:rPr>
              <a:t>EGW </a:t>
            </a:r>
            <a:r>
              <a:rPr lang="en-US" sz="2000" dirty="0">
                <a:effectLst/>
              </a:rPr>
              <a:t>was shown whomever trusted in his own righteousness will despise </a:t>
            </a:r>
            <a:r>
              <a:rPr lang="en-US" sz="2000" dirty="0" smtClean="0">
                <a:effectLst/>
              </a:rPr>
              <a:t>others - </a:t>
            </a:r>
            <a:r>
              <a:rPr lang="en-US" sz="2000" dirty="0">
                <a:effectLst/>
              </a:rPr>
              <a:t>the same spirit that lived in </a:t>
            </a:r>
            <a:r>
              <a:rPr lang="en-US" sz="2000" dirty="0" smtClean="0">
                <a:effectLst/>
              </a:rPr>
              <a:t>Satan and the Pharisees, lived in them!</a:t>
            </a: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r>
              <a:rPr lang="en-US" dirty="0" smtClean="0"/>
              <a:t> </a:t>
            </a:r>
            <a:r>
              <a:rPr lang="en-US" sz="1400" dirty="0" smtClean="0"/>
              <a:t>cont.</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0647"/>
            <a:ext cx="2286000" cy="3048953"/>
          </a:xfrm>
          <a:prstGeom prst="rect">
            <a:avLst/>
          </a:prstGeom>
        </p:spPr>
      </p:pic>
    </p:spTree>
    <p:extLst>
      <p:ext uri="{BB962C8B-B14F-4D97-AF65-F5344CB8AC3E}">
        <p14:creationId xmlns:p14="http://schemas.microsoft.com/office/powerpoint/2010/main" val="5246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143000"/>
            <a:ext cx="6096000" cy="5682343"/>
          </a:xfrm>
        </p:spPr>
        <p:txBody>
          <a:bodyPr>
            <a:normAutofit fontScale="92500"/>
          </a:bodyPr>
          <a:lstStyle/>
          <a:p>
            <a:pPr marL="18288" indent="0" algn="ctr">
              <a:buNone/>
            </a:pPr>
            <a:r>
              <a:rPr lang="en-US" b="1" dirty="0" smtClean="0">
                <a:effectLst/>
              </a:rPr>
              <a:t>Ellen White’s Conclusions</a:t>
            </a:r>
          </a:p>
          <a:p>
            <a:pPr marL="18288" indent="0">
              <a:buNone/>
            </a:pPr>
            <a:r>
              <a:rPr lang="en-US" dirty="0" smtClean="0">
                <a:effectLst/>
              </a:rPr>
              <a:t>Justification </a:t>
            </a:r>
            <a:r>
              <a:rPr lang="en-US" dirty="0">
                <a:effectLst/>
              </a:rPr>
              <a:t>is wholly of grace and not procured by any works that fallen man can do.  </a:t>
            </a:r>
            <a:r>
              <a:rPr lang="en-US" dirty="0" smtClean="0">
                <a:effectLst/>
              </a:rPr>
              <a:t>Anything other than that heaven would consider treason</a:t>
            </a:r>
          </a:p>
          <a:p>
            <a:pPr lvl="1">
              <a:buFont typeface="Wingdings" pitchFamily="2" charset="2"/>
              <a:buChar char="Ø"/>
            </a:pPr>
            <a:r>
              <a:rPr lang="en-US" dirty="0" smtClean="0">
                <a:effectLst/>
              </a:rPr>
              <a:t>As late as September 1889, EGW said less than 1% of SDA’s understood the basics of the plan of salvation</a:t>
            </a:r>
          </a:p>
          <a:p>
            <a:pPr lvl="1">
              <a:buFont typeface="Wingdings" pitchFamily="2" charset="2"/>
              <a:buChar char="Ø"/>
            </a:pPr>
            <a:r>
              <a:rPr lang="en-US" dirty="0" smtClean="0">
                <a:effectLst/>
              </a:rPr>
              <a:t>“We </a:t>
            </a:r>
            <a:r>
              <a:rPr lang="en-US" dirty="0">
                <a:effectLst/>
              </a:rPr>
              <a:t>have talked the law. This is right. But we have only casually lifted up Christ as the sin-pardoning </a:t>
            </a:r>
            <a:r>
              <a:rPr lang="en-US" dirty="0" err="1" smtClean="0">
                <a:effectLst/>
              </a:rPr>
              <a:t>Saviour</a:t>
            </a:r>
            <a:r>
              <a:rPr lang="en-US" dirty="0" smtClean="0">
                <a:effectLst/>
              </a:rPr>
              <a:t>”</a:t>
            </a:r>
          </a:p>
          <a:p>
            <a:pPr lvl="1">
              <a:buFont typeface="Wingdings" pitchFamily="2" charset="2"/>
              <a:buChar char="Ø"/>
            </a:pPr>
            <a:r>
              <a:rPr lang="en-US" dirty="0" smtClean="0">
                <a:effectLst/>
              </a:rPr>
              <a:t>"</a:t>
            </a:r>
            <a:r>
              <a:rPr lang="en-US" dirty="0">
                <a:effectLst/>
              </a:rPr>
              <a:t>The churches have been cherishing a spirit which God cannot approve and unless they humble their souls before God and possess a different </a:t>
            </a:r>
            <a:r>
              <a:rPr lang="en-US" dirty="0" smtClean="0">
                <a:effectLst/>
              </a:rPr>
              <a:t>spirit, </a:t>
            </a:r>
            <a:r>
              <a:rPr lang="en-US" dirty="0">
                <a:effectLst/>
              </a:rPr>
              <a:t>they will reject God's light and follow spurious lights to the ruin of their own and many other </a:t>
            </a:r>
            <a:r>
              <a:rPr lang="en-US" dirty="0" smtClean="0">
                <a:effectLst/>
              </a:rPr>
              <a:t>souls.“</a:t>
            </a:r>
          </a:p>
          <a:p>
            <a:pPr lvl="1">
              <a:buFont typeface="Wingdings" pitchFamily="2" charset="2"/>
              <a:buChar char="Ø"/>
            </a:pPr>
            <a:r>
              <a:rPr lang="en-US" dirty="0">
                <a:effectLst/>
              </a:rPr>
              <a:t>“For years” she declared,  “I have seen that there is a broken link which has kept us from reaching hearts. This link is supplied by presenting the love and mercy of God</a:t>
            </a:r>
            <a:r>
              <a:rPr lang="en-US" dirty="0" smtClean="0">
                <a:effectLst/>
              </a:rPr>
              <a:t>.“</a:t>
            </a: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r>
              <a:rPr lang="en-US" sz="1400" dirty="0" smtClean="0"/>
              <a:t> cont.</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2953"/>
            <a:ext cx="2514600" cy="3353847"/>
          </a:xfrm>
          <a:prstGeom prst="rect">
            <a:avLst/>
          </a:prstGeom>
        </p:spPr>
      </p:pic>
    </p:spTree>
    <p:extLst>
      <p:ext uri="{BB962C8B-B14F-4D97-AF65-F5344CB8AC3E}">
        <p14:creationId xmlns:p14="http://schemas.microsoft.com/office/powerpoint/2010/main" val="401953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143000"/>
            <a:ext cx="6096000" cy="5682343"/>
          </a:xfrm>
        </p:spPr>
        <p:txBody>
          <a:bodyPr>
            <a:normAutofit fontScale="92500"/>
          </a:bodyPr>
          <a:lstStyle/>
          <a:p>
            <a:pPr marL="18288" indent="0" algn="ctr">
              <a:buNone/>
            </a:pPr>
            <a:r>
              <a:rPr lang="en-US" b="1" dirty="0" smtClean="0">
                <a:effectLst/>
              </a:rPr>
              <a:t>Ellen White’s Conclusions</a:t>
            </a:r>
          </a:p>
          <a:p>
            <a:pPr>
              <a:buFont typeface="Wingdings" pitchFamily="2" charset="2"/>
              <a:buChar char="Ø"/>
            </a:pPr>
            <a:r>
              <a:rPr lang="en-US" dirty="0">
                <a:effectLst/>
              </a:rPr>
              <a:t>"Of one thing I am certain, as Christians you have no right to entertain feelings of enmity, unkindness, and prejudice toward </a:t>
            </a:r>
            <a:r>
              <a:rPr lang="en-US" dirty="0" err="1">
                <a:effectLst/>
              </a:rPr>
              <a:t>Dr</a:t>
            </a:r>
            <a:r>
              <a:rPr lang="en-US" dirty="0">
                <a:effectLst/>
              </a:rPr>
              <a:t> Waggoner, who has presented his views in a plain, straightforward manner, as a Christian should. </a:t>
            </a:r>
            <a:endParaRPr lang="en-US" dirty="0" smtClean="0">
              <a:effectLst/>
            </a:endParaRPr>
          </a:p>
          <a:p>
            <a:pPr>
              <a:buFont typeface="Wingdings" pitchFamily="2" charset="2"/>
              <a:buChar char="Ø"/>
            </a:pPr>
            <a:r>
              <a:rPr lang="en-US" dirty="0" smtClean="0">
                <a:effectLst/>
              </a:rPr>
              <a:t>Some </a:t>
            </a:r>
            <a:r>
              <a:rPr lang="en-US" dirty="0">
                <a:effectLst/>
              </a:rPr>
              <a:t>interpretations of Scripture given by </a:t>
            </a:r>
            <a:r>
              <a:rPr lang="en-US" dirty="0" err="1">
                <a:effectLst/>
              </a:rPr>
              <a:t>Dr</a:t>
            </a:r>
            <a:r>
              <a:rPr lang="en-US" dirty="0">
                <a:effectLst/>
              </a:rPr>
              <a:t> Waggoner I do not regard as correct. But I believe him to be perfectly honest in his views, and I would respect his feelings and treat him as a Christian gentleman. . </a:t>
            </a:r>
            <a:r>
              <a:rPr lang="en-US" dirty="0" smtClean="0">
                <a:effectLst/>
              </a:rPr>
              <a:t>.</a:t>
            </a:r>
          </a:p>
          <a:p>
            <a:pPr>
              <a:buFont typeface="Wingdings" pitchFamily="2" charset="2"/>
              <a:buChar char="Ø"/>
            </a:pPr>
            <a:r>
              <a:rPr lang="en-US" dirty="0">
                <a:effectLst/>
              </a:rPr>
              <a:t>The fact that he honestly holds some views of Scripture differing from yours or mine is no reason why we should treat him as an offender, or as a dangerous man, and make him the subject of unjust criticism. . . . No one should feel at liberty to give loose rein to the combative spirit."</a:t>
            </a:r>
            <a:r>
              <a:rPr lang="en-US" dirty="0" smtClean="0">
                <a:effectLst/>
              </a:rPr>
              <a:t> Nov. 1888, </a:t>
            </a:r>
            <a:r>
              <a:rPr lang="en-US" dirty="0" err="1" smtClean="0">
                <a:effectLst/>
              </a:rPr>
              <a:t>Mss</a:t>
            </a:r>
            <a:r>
              <a:rPr lang="en-US" dirty="0" smtClean="0">
                <a:effectLst/>
              </a:rPr>
              <a:t> 15</a:t>
            </a: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r>
              <a:rPr lang="en-US" sz="1400" dirty="0" smtClean="0"/>
              <a:t> cont.</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1656832" cy="2209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639482"/>
            <a:ext cx="1676400" cy="22119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4737548"/>
            <a:ext cx="1624175" cy="2120451"/>
          </a:xfrm>
          <a:prstGeom prst="rect">
            <a:avLst/>
          </a:prstGeom>
        </p:spPr>
      </p:pic>
    </p:spTree>
    <p:extLst>
      <p:ext uri="{BB962C8B-B14F-4D97-AF65-F5344CB8AC3E}">
        <p14:creationId xmlns:p14="http://schemas.microsoft.com/office/powerpoint/2010/main" val="10252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628927" cy="5334000"/>
          </a:xfrm>
          <a:prstGeom prst="rect">
            <a:avLst/>
          </a:prstGeom>
        </p:spPr>
      </p:pic>
      <p:sp>
        <p:nvSpPr>
          <p:cNvPr id="2" name="TextBox 1"/>
          <p:cNvSpPr txBox="1"/>
          <p:nvPr/>
        </p:nvSpPr>
        <p:spPr>
          <a:xfrm>
            <a:off x="533400" y="228600"/>
            <a:ext cx="8001000" cy="646331"/>
          </a:xfrm>
          <a:prstGeom prst="rect">
            <a:avLst/>
          </a:prstGeom>
          <a:noFill/>
        </p:spPr>
        <p:txBody>
          <a:bodyPr wrap="square" rtlCol="0">
            <a:spAutoFit/>
          </a:bodyPr>
          <a:lstStyle/>
          <a:p>
            <a:pPr algn="ctr"/>
            <a:r>
              <a:rPr lang="en-US" sz="3600" dirty="0" smtClean="0"/>
              <a:t>Pie Chart of World Religions </a:t>
            </a:r>
            <a:endParaRPr lang="en-US" sz="3600" dirty="0"/>
          </a:p>
        </p:txBody>
      </p:sp>
    </p:spTree>
    <p:extLst>
      <p:ext uri="{BB962C8B-B14F-4D97-AF65-F5344CB8AC3E}">
        <p14:creationId xmlns:p14="http://schemas.microsoft.com/office/powerpoint/2010/main" val="2003710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371600"/>
            <a:ext cx="6096000" cy="5257799"/>
          </a:xfrm>
        </p:spPr>
        <p:txBody>
          <a:bodyPr/>
          <a:lstStyle/>
          <a:p>
            <a:pPr>
              <a:buFont typeface="Wingdings" pitchFamily="2" charset="2"/>
              <a:buChar char="Ø"/>
            </a:pPr>
            <a:r>
              <a:rPr lang="en-US" dirty="0"/>
              <a:t>T</a:t>
            </a:r>
            <a:r>
              <a:rPr lang="en-US" dirty="0" smtClean="0"/>
              <a:t>he fundamental difference between the Pharisee and Publican was:</a:t>
            </a:r>
          </a:p>
          <a:p>
            <a:pPr lvl="1">
              <a:buFont typeface="Wingdings" pitchFamily="2" charset="2"/>
              <a:buChar char="Ø"/>
            </a:pPr>
            <a:r>
              <a:rPr lang="en-US" dirty="0" smtClean="0"/>
              <a:t>Pharisees believed righteousness was earned by obedience to the law</a:t>
            </a:r>
          </a:p>
          <a:p>
            <a:pPr lvl="1">
              <a:buFont typeface="Wingdings" pitchFamily="2" charset="2"/>
              <a:buChar char="Ø"/>
            </a:pPr>
            <a:r>
              <a:rPr lang="en-US" dirty="0" smtClean="0"/>
              <a:t>The Publican knew in his heart that Christ’s righteousness must be a free gift pleads “</a:t>
            </a:r>
            <a:r>
              <a:rPr lang="en-US" sz="1800" dirty="0" smtClean="0"/>
              <a:t>God </a:t>
            </a:r>
            <a:r>
              <a:rPr lang="en-US" sz="1800" dirty="0"/>
              <a:t>be merciful to me a sinner</a:t>
            </a:r>
            <a:r>
              <a:rPr lang="en-US" dirty="0" smtClean="0"/>
              <a:t>”</a:t>
            </a:r>
          </a:p>
          <a:p>
            <a:pPr>
              <a:buFont typeface="Wingdings" pitchFamily="2" charset="2"/>
              <a:buChar char="Ø"/>
            </a:pPr>
            <a:r>
              <a:rPr lang="en-US" dirty="0" smtClean="0"/>
              <a:t>Our strength comes from Christ’s Righteousness, not our own!</a:t>
            </a:r>
          </a:p>
          <a:p>
            <a:pPr lvl="1">
              <a:buFont typeface="Wingdings" pitchFamily="2" charset="2"/>
              <a:buChar char="Ø"/>
            </a:pPr>
            <a:r>
              <a:rPr lang="en-US" dirty="0" smtClean="0"/>
              <a:t>There is no power in the law to save</a:t>
            </a:r>
          </a:p>
          <a:p>
            <a:pPr lvl="1">
              <a:buFont typeface="Wingdings" pitchFamily="2" charset="2"/>
              <a:buChar char="Ø"/>
            </a:pPr>
            <a:r>
              <a:rPr lang="en-US" dirty="0" smtClean="0"/>
              <a:t>Boasting in our own works robs us from boasting in Christ!</a:t>
            </a:r>
          </a:p>
          <a:p>
            <a:pPr>
              <a:buFont typeface="Wingdings" pitchFamily="2" charset="2"/>
              <a:buChar char="Ø"/>
            </a:pPr>
            <a:r>
              <a:rPr lang="en-US" dirty="0" smtClean="0"/>
              <a:t>Trusting in our own understandings had a crushing influence on the church in 1888 </a:t>
            </a:r>
          </a:p>
          <a:p>
            <a:pPr>
              <a:buFont typeface="Wingdings" pitchFamily="2" charset="2"/>
              <a:buChar char="Ø"/>
            </a:pPr>
            <a:endParaRPr lang="en-US" dirty="0" smtClean="0"/>
          </a:p>
          <a:p>
            <a:pPr>
              <a:buFont typeface="Wingdings" pitchFamily="2" charset="2"/>
              <a:buChar char="Ø"/>
            </a:pPr>
            <a:endParaRPr lang="en-US" dirty="0"/>
          </a:p>
        </p:txBody>
      </p:sp>
      <p:sp>
        <p:nvSpPr>
          <p:cNvPr id="3" name="Title 2"/>
          <p:cNvSpPr>
            <a:spLocks noGrp="1"/>
          </p:cNvSpPr>
          <p:nvPr>
            <p:ph type="title"/>
          </p:nvPr>
        </p:nvSpPr>
        <p:spPr>
          <a:xfrm>
            <a:off x="76200" y="228600"/>
            <a:ext cx="8915400" cy="914400"/>
          </a:xfrm>
        </p:spPr>
        <p:txBody>
          <a:bodyPr/>
          <a:lstStyle/>
          <a:p>
            <a:pPr algn="ctr"/>
            <a:r>
              <a:rPr lang="en-US" dirty="0" smtClean="0"/>
              <a:t>What is God’s Church like?</a:t>
            </a:r>
            <a:endParaRPr lang="en-US" dirty="0"/>
          </a:p>
        </p:txBody>
      </p:sp>
      <p:pic>
        <p:nvPicPr>
          <p:cNvPr id="4" name="Picture 3" descr="C:\Pastors Files\Pictures\Bible Pics\Bible Images\Jesus' Ministry\Teachings Miracles\Jesus &amp; Pharise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273153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143000"/>
            <a:ext cx="6096000" cy="5682343"/>
          </a:xfrm>
        </p:spPr>
        <p:txBody>
          <a:bodyPr>
            <a:normAutofit fontScale="85000" lnSpcReduction="10000"/>
          </a:bodyPr>
          <a:lstStyle/>
          <a:p>
            <a:pPr marL="18288" indent="0" algn="ctr">
              <a:buNone/>
            </a:pPr>
            <a:r>
              <a:rPr lang="en-US" b="1" dirty="0" smtClean="0">
                <a:effectLst/>
              </a:rPr>
              <a:t>Ellen White’s Conclusions</a:t>
            </a:r>
          </a:p>
          <a:p>
            <a:pPr marL="18288" indent="0">
              <a:buNone/>
            </a:pPr>
            <a:r>
              <a:rPr lang="en-US" dirty="0">
                <a:effectLst/>
              </a:rPr>
              <a:t>In December of 1888, after noticing the spirit of those who defended the old position on Galatians, Ellen White observed:</a:t>
            </a:r>
          </a:p>
          <a:p>
            <a:pPr>
              <a:buFont typeface="Wingdings" pitchFamily="2" charset="2"/>
              <a:buChar char="Ø"/>
            </a:pPr>
            <a:r>
              <a:rPr lang="en-US" dirty="0">
                <a:effectLst/>
              </a:rPr>
              <a:t>"For the first time I began to think it might be we did not hold correct views after all, upon the law in Galatians, </a:t>
            </a:r>
            <a:r>
              <a:rPr lang="en-US" u="sng" dirty="0">
                <a:effectLst/>
              </a:rPr>
              <a:t>for the truth required no such spirit to sustain it</a:t>
            </a:r>
            <a:r>
              <a:rPr lang="en-US" dirty="0">
                <a:effectLst/>
              </a:rPr>
              <a:t>."</a:t>
            </a:r>
          </a:p>
          <a:p>
            <a:pPr>
              <a:buFont typeface="Wingdings" pitchFamily="2" charset="2"/>
              <a:buChar char="Ø"/>
            </a:pPr>
            <a:r>
              <a:rPr lang="en-US" dirty="0" smtClean="0">
                <a:effectLst/>
              </a:rPr>
              <a:t>At </a:t>
            </a:r>
            <a:r>
              <a:rPr lang="en-US" dirty="0">
                <a:effectLst/>
              </a:rPr>
              <a:t>an 1890 Ministerial </a:t>
            </a:r>
            <a:r>
              <a:rPr lang="en-US" dirty="0" smtClean="0">
                <a:effectLst/>
              </a:rPr>
              <a:t>Institute she said:</a:t>
            </a:r>
            <a:endParaRPr lang="en-US" dirty="0">
              <a:effectLst/>
            </a:endParaRPr>
          </a:p>
          <a:p>
            <a:pPr lvl="1">
              <a:buFont typeface="Wingdings" pitchFamily="2" charset="2"/>
              <a:buChar char="Ø"/>
            </a:pPr>
            <a:r>
              <a:rPr lang="en-US" dirty="0">
                <a:effectLst/>
              </a:rPr>
              <a:t>"I am afraid of you and I am afraid of your interpretation of any scripture which has revealed itself in such an </a:t>
            </a:r>
            <a:r>
              <a:rPr lang="en-US" dirty="0" err="1">
                <a:effectLst/>
              </a:rPr>
              <a:t>unchristlike</a:t>
            </a:r>
            <a:r>
              <a:rPr lang="en-US" dirty="0">
                <a:effectLst/>
              </a:rPr>
              <a:t> spirit as you have manifested and has cost me so much </a:t>
            </a:r>
            <a:r>
              <a:rPr lang="en-US" i="1" dirty="0">
                <a:effectLst/>
              </a:rPr>
              <a:t>unnecessary </a:t>
            </a:r>
            <a:r>
              <a:rPr lang="en-US" dirty="0">
                <a:effectLst/>
              </a:rPr>
              <a:t>labor. . . . I say if your views on the law in Galatians, and the fruits, are of the character I have seen in Minneapolis and ever since up to this time, </a:t>
            </a:r>
            <a:r>
              <a:rPr lang="en-US" u="sng" dirty="0">
                <a:effectLst/>
              </a:rPr>
              <a:t>my prayer is that I may be as far from your understanding and interpretation of the Scriptures as it is possible for me to be</a:t>
            </a:r>
            <a:r>
              <a:rPr lang="en-US" dirty="0">
                <a:effectLst/>
              </a:rPr>
              <a:t>. </a:t>
            </a:r>
            <a:r>
              <a:rPr lang="en-US" b="1" dirty="0">
                <a:solidFill>
                  <a:schemeClr val="accent1"/>
                </a:solidFill>
                <a:effectLst/>
              </a:rPr>
              <a:t>I am afraid of any application of Scripture that needs such a spirit and bears such fruit as you have manifested</a:t>
            </a:r>
            <a:r>
              <a:rPr lang="en-US" dirty="0">
                <a:effectLst/>
              </a:rPr>
              <a:t>. One thing is certain, I shall never come into harmony with such a spirit as long as God gives me my reason. . </a:t>
            </a:r>
            <a:r>
              <a:rPr lang="en-US" dirty="0" smtClean="0">
                <a:effectLst/>
              </a:rPr>
              <a:t>.”  </a:t>
            </a:r>
            <a:endParaRPr lang="en-US" b="1" dirty="0" smtClean="0">
              <a:effectLst/>
            </a:endParaRPr>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r>
              <a:rPr lang="en-US" sz="1400" dirty="0" smtClean="0"/>
              <a:t> cont.</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1828800" cy="2439162"/>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00" y="2895600"/>
            <a:ext cx="1599700" cy="2133600"/>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4766536"/>
            <a:ext cx="1455166" cy="2058807"/>
          </a:xfrm>
          <a:prstGeom prst="rect">
            <a:avLst/>
          </a:prstGeom>
        </p:spPr>
      </p:pic>
    </p:spTree>
    <p:extLst>
      <p:ext uri="{BB962C8B-B14F-4D97-AF65-F5344CB8AC3E}">
        <p14:creationId xmlns:p14="http://schemas.microsoft.com/office/powerpoint/2010/main" val="26851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143000"/>
            <a:ext cx="6096000" cy="5682343"/>
          </a:xfrm>
        </p:spPr>
        <p:txBody>
          <a:bodyPr>
            <a:normAutofit/>
          </a:bodyPr>
          <a:lstStyle/>
          <a:p>
            <a:pPr marL="18288" indent="0" algn="ctr">
              <a:buNone/>
            </a:pPr>
            <a:r>
              <a:rPr lang="en-US" b="1" dirty="0" smtClean="0">
                <a:effectLst/>
              </a:rPr>
              <a:t>Ellen White’s Conclusions</a:t>
            </a:r>
          </a:p>
          <a:p>
            <a:pPr marL="18288" indent="0">
              <a:buNone/>
            </a:pPr>
            <a:r>
              <a:rPr lang="en-US" dirty="0">
                <a:effectLst/>
              </a:rPr>
              <a:t>c</a:t>
            </a:r>
            <a:r>
              <a:rPr lang="en-US" dirty="0" smtClean="0">
                <a:effectLst/>
              </a:rPr>
              <a:t>ontinuing…</a:t>
            </a:r>
          </a:p>
          <a:p>
            <a:pPr>
              <a:buFont typeface="Wingdings" pitchFamily="2" charset="2"/>
              <a:buChar char="Ø"/>
            </a:pPr>
            <a:r>
              <a:rPr lang="en-US" dirty="0" smtClean="0">
                <a:effectLst/>
              </a:rPr>
              <a:t>“</a:t>
            </a:r>
            <a:r>
              <a:rPr lang="en-US" u="sng" dirty="0" smtClean="0">
                <a:effectLst/>
              </a:rPr>
              <a:t>The </a:t>
            </a:r>
            <a:r>
              <a:rPr lang="en-US" u="sng" dirty="0">
                <a:effectLst/>
              </a:rPr>
              <a:t>most convincing testimony</a:t>
            </a:r>
            <a:r>
              <a:rPr lang="en-US" dirty="0">
                <a:effectLst/>
              </a:rPr>
              <a:t> that we can bear to others that we have the truth </a:t>
            </a:r>
            <a:r>
              <a:rPr lang="en-US" u="sng" dirty="0">
                <a:effectLst/>
              </a:rPr>
              <a:t>is the spirit which attends the advocacy of that truth</a:t>
            </a:r>
            <a:r>
              <a:rPr lang="en-US" dirty="0">
                <a:effectLst/>
              </a:rPr>
              <a:t>. If it sanctifies the heart of the receiver, if it makes him gentle, kind, forbearing, true and </a:t>
            </a:r>
            <a:r>
              <a:rPr lang="en-US" dirty="0" err="1">
                <a:effectLst/>
              </a:rPr>
              <a:t>Christlike</a:t>
            </a:r>
            <a:r>
              <a:rPr lang="en-US" dirty="0">
                <a:effectLst/>
              </a:rPr>
              <a:t>, then he will give some evidence of the fact that he has the genuine truth</a:t>
            </a:r>
            <a:r>
              <a:rPr lang="en-US" dirty="0" smtClean="0">
                <a:effectLst/>
              </a:rPr>
              <a:t>.” March 13, 1890 </a:t>
            </a:r>
          </a:p>
          <a:p>
            <a:pPr>
              <a:buFont typeface="Wingdings" pitchFamily="2" charset="2"/>
              <a:buChar char="Ø"/>
            </a:pPr>
            <a:r>
              <a:rPr lang="en-US" dirty="0" smtClean="0">
                <a:effectLst/>
              </a:rPr>
              <a:t>“men </a:t>
            </a:r>
            <a:r>
              <a:rPr lang="en-US" dirty="0">
                <a:effectLst/>
              </a:rPr>
              <a:t>to suppose they are appointed to </a:t>
            </a:r>
            <a:r>
              <a:rPr lang="en-US" dirty="0" smtClean="0">
                <a:effectLst/>
              </a:rPr>
              <a:t>criticize </a:t>
            </a:r>
            <a:r>
              <a:rPr lang="en-US" dirty="0">
                <a:effectLst/>
              </a:rPr>
              <a:t>and condemn their brethren are to be feared and shunned</a:t>
            </a:r>
            <a:r>
              <a:rPr lang="en-US" dirty="0" smtClean="0">
                <a:effectLst/>
              </a:rPr>
              <a:t>.” </a:t>
            </a:r>
            <a:r>
              <a:rPr lang="en-US" dirty="0">
                <a:effectLst/>
              </a:rPr>
              <a:t>Ellen White to A G </a:t>
            </a:r>
            <a:r>
              <a:rPr lang="en-US" dirty="0" err="1">
                <a:effectLst/>
              </a:rPr>
              <a:t>Daniells</a:t>
            </a:r>
            <a:r>
              <a:rPr lang="en-US" dirty="0">
                <a:effectLst/>
              </a:rPr>
              <a:t>, December 14, </a:t>
            </a:r>
            <a:r>
              <a:rPr lang="en-US" dirty="0" smtClean="0">
                <a:effectLst/>
              </a:rPr>
              <a:t>1903</a:t>
            </a:r>
          </a:p>
          <a:p>
            <a:pPr>
              <a:buFont typeface="Wingdings" pitchFamily="2" charset="2"/>
              <a:buChar char="Ø"/>
            </a:pPr>
            <a:r>
              <a:rPr lang="en-US" dirty="0">
                <a:effectLst/>
              </a:rPr>
              <a:t>"Those who are so eager to find fault know not what spirit they are </a:t>
            </a:r>
            <a:r>
              <a:rPr lang="en-US" dirty="0" smtClean="0">
                <a:effectLst/>
              </a:rPr>
              <a:t>of” July 23, 1889</a:t>
            </a:r>
            <a:endParaRPr lang="en-US" b="1" dirty="0" smtClean="0">
              <a:effectLst/>
            </a:endParaRPr>
          </a:p>
        </p:txBody>
      </p:sp>
      <p:sp>
        <p:nvSpPr>
          <p:cNvPr id="3" name="Title 2"/>
          <p:cNvSpPr>
            <a:spLocks noGrp="1"/>
          </p:cNvSpPr>
          <p:nvPr>
            <p:ph type="title"/>
          </p:nvPr>
        </p:nvSpPr>
        <p:spPr>
          <a:xfrm>
            <a:off x="76200" y="228600"/>
            <a:ext cx="8915400" cy="914400"/>
          </a:xfrm>
        </p:spPr>
        <p:txBody>
          <a:bodyPr/>
          <a:lstStyle/>
          <a:p>
            <a:pPr algn="ctr"/>
            <a:r>
              <a:rPr lang="en-US" dirty="0" smtClean="0"/>
              <a:t>SDA’s battle with </a:t>
            </a:r>
            <a:r>
              <a:rPr lang="en-US" dirty="0" err="1" smtClean="0"/>
              <a:t>Pharisaism</a:t>
            </a:r>
            <a:r>
              <a:rPr lang="en-US" sz="1400" dirty="0" smtClean="0"/>
              <a:t> cont.</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1828800" cy="2439162"/>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00" y="2895600"/>
            <a:ext cx="1599700" cy="2133600"/>
          </a:xfrm>
          <a:prstGeom prst="rect">
            <a:avLst/>
          </a:prstGeom>
        </p:spPr>
      </p:pic>
      <p:pic>
        <p:nvPicPr>
          <p:cNvPr id="7" name="Content Placeholder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4766536"/>
            <a:ext cx="1455166" cy="2058807"/>
          </a:xfrm>
          <a:prstGeom prst="rect">
            <a:avLst/>
          </a:prstGeom>
        </p:spPr>
      </p:pic>
    </p:spTree>
    <p:extLst>
      <p:ext uri="{BB962C8B-B14F-4D97-AF65-F5344CB8AC3E}">
        <p14:creationId xmlns:p14="http://schemas.microsoft.com/office/powerpoint/2010/main" val="248321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143000"/>
            <a:ext cx="4953000" cy="5486399"/>
          </a:xfrm>
        </p:spPr>
        <p:txBody>
          <a:bodyPr/>
          <a:lstStyle/>
          <a:p>
            <a:pPr marL="18288" indent="0">
              <a:buNone/>
            </a:pPr>
            <a:r>
              <a:rPr lang="en-US" dirty="0" smtClean="0">
                <a:effectLst/>
              </a:rPr>
              <a:t>Nov. 15, 1888 she wrote:</a:t>
            </a:r>
          </a:p>
          <a:p>
            <a:pPr>
              <a:buFont typeface="Wingdings" pitchFamily="2" charset="2"/>
              <a:buChar char="Ø"/>
            </a:pPr>
            <a:r>
              <a:rPr lang="en-US" dirty="0" smtClean="0">
                <a:effectLst/>
              </a:rPr>
              <a:t>“Man </a:t>
            </a:r>
            <a:r>
              <a:rPr lang="en-US" dirty="0">
                <a:effectLst/>
              </a:rPr>
              <a:t>begins to comprehend himself </a:t>
            </a:r>
            <a:r>
              <a:rPr lang="en-US" b="1" dirty="0">
                <a:solidFill>
                  <a:schemeClr val="accent1"/>
                </a:solidFill>
                <a:effectLst/>
              </a:rPr>
              <a:t>when he takes his place at the feet of Jesus.</a:t>
            </a:r>
            <a:r>
              <a:rPr lang="en-US" dirty="0">
                <a:effectLst/>
              </a:rPr>
              <a:t> </a:t>
            </a:r>
            <a:r>
              <a:rPr lang="en-US" b="1" dirty="0">
                <a:solidFill>
                  <a:srgbClr val="FFC000"/>
                </a:solidFill>
                <a:effectLst/>
              </a:rPr>
              <a:t>When men turn their attention away from earthly things, and look heavenward, when they obtain glimpses of the heavenly glory, they discern more clearly the depths of the human heart, and see the depravity of the soul</a:t>
            </a:r>
            <a:r>
              <a:rPr lang="en-US" b="1" dirty="0" smtClean="0">
                <a:solidFill>
                  <a:srgbClr val="FFC000"/>
                </a:solidFill>
                <a:effectLst/>
              </a:rPr>
              <a:t>.</a:t>
            </a:r>
            <a:r>
              <a:rPr lang="en-US" dirty="0" smtClean="0">
                <a:effectLst/>
              </a:rPr>
              <a:t>”</a:t>
            </a:r>
          </a:p>
          <a:p>
            <a:pPr>
              <a:buFont typeface="Wingdings" pitchFamily="2" charset="2"/>
              <a:buChar char="Ø"/>
            </a:pPr>
            <a:r>
              <a:rPr lang="en-US" dirty="0">
                <a:effectLst/>
              </a:rPr>
              <a:t>The Publican: </a:t>
            </a:r>
          </a:p>
          <a:p>
            <a:pPr lvl="1">
              <a:buFont typeface="Wingdings" pitchFamily="2" charset="2"/>
              <a:buChar char="Ø"/>
            </a:pPr>
            <a:r>
              <a:rPr lang="en-US" dirty="0" smtClean="0">
                <a:effectLst/>
              </a:rPr>
              <a:t>knowing he </a:t>
            </a:r>
            <a:r>
              <a:rPr lang="en-US" dirty="0">
                <a:effectLst/>
              </a:rPr>
              <a:t>had no merit to commend him to God, </a:t>
            </a:r>
            <a:r>
              <a:rPr lang="en-US" dirty="0" smtClean="0">
                <a:effectLst/>
              </a:rPr>
              <a:t>in </a:t>
            </a:r>
            <a:r>
              <a:rPr lang="en-US" dirty="0">
                <a:effectLst/>
              </a:rPr>
              <a:t>utter self-despair he cried, </a:t>
            </a:r>
            <a:r>
              <a:rPr lang="en-US" b="1" dirty="0">
                <a:solidFill>
                  <a:schemeClr val="accent1"/>
                </a:solidFill>
                <a:effectLst/>
              </a:rPr>
              <a:t>'God be merciful to me, a sinner</a:t>
            </a:r>
            <a:r>
              <a:rPr lang="en-US" b="1" dirty="0" smtClean="0">
                <a:solidFill>
                  <a:schemeClr val="accent1"/>
                </a:solidFill>
                <a:effectLst/>
              </a:rPr>
              <a:t>.‘</a:t>
            </a:r>
            <a:endParaRPr lang="en-US" dirty="0">
              <a:effectLst/>
            </a:endParaRPr>
          </a:p>
        </p:txBody>
      </p:sp>
      <p:sp>
        <p:nvSpPr>
          <p:cNvPr id="3" name="Title 2"/>
          <p:cNvSpPr>
            <a:spLocks noGrp="1"/>
          </p:cNvSpPr>
          <p:nvPr>
            <p:ph type="title"/>
          </p:nvPr>
        </p:nvSpPr>
        <p:spPr>
          <a:xfrm>
            <a:off x="76200" y="228600"/>
            <a:ext cx="8915400" cy="914400"/>
          </a:xfrm>
        </p:spPr>
        <p:txBody>
          <a:bodyPr/>
          <a:lstStyle/>
          <a:p>
            <a:pPr algn="ctr"/>
            <a:r>
              <a:rPr lang="en-US" dirty="0" smtClean="0"/>
              <a:t>What is God’s Church like?</a:t>
            </a:r>
            <a:endParaRPr lang="en-US" dirty="0"/>
          </a:p>
        </p:txBody>
      </p:sp>
      <p:pic>
        <p:nvPicPr>
          <p:cNvPr id="4" name="Picture 3" descr="C:\Pastors Files\Pictures\Bible Pics\Bible Images\Jesus' Ministry\Teachings Miracles\Jesus &amp; Pharise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1447800"/>
            <a:ext cx="380039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88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143000"/>
            <a:ext cx="6096000" cy="5693229"/>
          </a:xfrm>
        </p:spPr>
        <p:txBody>
          <a:bodyPr>
            <a:normAutofit fontScale="92500" lnSpcReduction="20000"/>
          </a:bodyPr>
          <a:lstStyle/>
          <a:p>
            <a:pPr>
              <a:buFont typeface="Wingdings" pitchFamily="2" charset="2"/>
              <a:buChar char="Ø"/>
            </a:pPr>
            <a:r>
              <a:rPr lang="en-US" sz="3000" dirty="0" smtClean="0">
                <a:effectLst/>
              </a:rPr>
              <a:t>God</a:t>
            </a:r>
          </a:p>
          <a:p>
            <a:pPr lvl="1">
              <a:buFont typeface="Wingdings" pitchFamily="2" charset="2"/>
              <a:buChar char="Ø"/>
            </a:pPr>
            <a:r>
              <a:rPr lang="en-US" dirty="0" smtClean="0">
                <a:effectLst/>
              </a:rPr>
              <a:t>Who </a:t>
            </a:r>
            <a:r>
              <a:rPr lang="en-US" dirty="0" smtClean="0">
                <a:effectLst/>
              </a:rPr>
              <a:t>refuses to give up on us</a:t>
            </a:r>
            <a:endParaRPr lang="en-US" dirty="0" smtClean="0">
              <a:effectLst/>
            </a:endParaRPr>
          </a:p>
          <a:p>
            <a:pPr lvl="2">
              <a:buFont typeface="Wingdings" pitchFamily="2" charset="2"/>
              <a:buChar char="Ø"/>
            </a:pPr>
            <a:r>
              <a:rPr lang="en-US" dirty="0" smtClean="0">
                <a:effectLst/>
              </a:rPr>
              <a:t>HIS GRACE IS NEVER ENDING</a:t>
            </a:r>
          </a:p>
          <a:p>
            <a:pPr lvl="2">
              <a:buFont typeface="Wingdings" pitchFamily="2" charset="2"/>
              <a:buChar char="Ø"/>
            </a:pPr>
            <a:r>
              <a:rPr lang="en-US" dirty="0" smtClean="0">
                <a:effectLst/>
              </a:rPr>
              <a:t>He is unbelievably patient and remarkably forgiving</a:t>
            </a:r>
          </a:p>
          <a:p>
            <a:pPr lvl="1">
              <a:buFont typeface="Wingdings" pitchFamily="2" charset="2"/>
              <a:buChar char="Ø"/>
            </a:pPr>
            <a:r>
              <a:rPr lang="en-US" dirty="0" smtClean="0">
                <a:effectLst/>
              </a:rPr>
              <a:t>Who believes in us</a:t>
            </a:r>
          </a:p>
          <a:p>
            <a:pPr lvl="2">
              <a:buFont typeface="Wingdings" pitchFamily="2" charset="2"/>
              <a:buChar char="Ø"/>
            </a:pPr>
            <a:r>
              <a:rPr lang="en-US" dirty="0" smtClean="0">
                <a:effectLst/>
              </a:rPr>
              <a:t>HIS </a:t>
            </a:r>
            <a:r>
              <a:rPr lang="en-US" dirty="0" smtClean="0">
                <a:effectLst/>
              </a:rPr>
              <a:t>CONFIDENCE NEVER WAINS</a:t>
            </a:r>
          </a:p>
          <a:p>
            <a:pPr lvl="2">
              <a:buFont typeface="Wingdings" pitchFamily="2" charset="2"/>
              <a:buChar char="Ø"/>
            </a:pPr>
            <a:r>
              <a:rPr lang="en-US" dirty="0" smtClean="0">
                <a:effectLst/>
              </a:rPr>
              <a:t>“My </a:t>
            </a:r>
            <a:r>
              <a:rPr lang="en-US" dirty="0">
                <a:effectLst/>
              </a:rPr>
              <a:t>grace is sufficient for thee: for my strength is made perfect in weakness</a:t>
            </a:r>
            <a:r>
              <a:rPr lang="en-US" dirty="0" smtClean="0">
                <a:effectLst/>
              </a:rPr>
              <a:t>.” 2 Cor. 12:9</a:t>
            </a:r>
          </a:p>
          <a:p>
            <a:pPr lvl="2">
              <a:buFont typeface="Wingdings" pitchFamily="2" charset="2"/>
              <a:buChar char="Ø"/>
            </a:pPr>
            <a:r>
              <a:rPr lang="en-US" dirty="0" smtClean="0">
                <a:effectLst/>
              </a:rPr>
              <a:t>His faith makes it so</a:t>
            </a:r>
          </a:p>
          <a:p>
            <a:pPr lvl="1">
              <a:buFont typeface="Wingdings" pitchFamily="2" charset="2"/>
              <a:buChar char="Ø"/>
            </a:pPr>
            <a:r>
              <a:rPr lang="en-US" dirty="0" smtClean="0">
                <a:effectLst/>
              </a:rPr>
              <a:t>Who loves us</a:t>
            </a:r>
          </a:p>
          <a:p>
            <a:pPr lvl="2">
              <a:buFont typeface="Wingdings" pitchFamily="2" charset="2"/>
              <a:buChar char="Ø"/>
            </a:pPr>
            <a:r>
              <a:rPr lang="en-US" dirty="0" smtClean="0">
                <a:effectLst/>
              </a:rPr>
              <a:t>HIS </a:t>
            </a:r>
            <a:r>
              <a:rPr lang="en-US" dirty="0" smtClean="0">
                <a:effectLst/>
              </a:rPr>
              <a:t>FOCUS is </a:t>
            </a:r>
            <a:r>
              <a:rPr lang="en-US" dirty="0" smtClean="0">
                <a:effectLst/>
              </a:rPr>
              <a:t>ALWAYS UPON </a:t>
            </a:r>
            <a:r>
              <a:rPr lang="en-US" dirty="0" smtClean="0">
                <a:effectLst/>
              </a:rPr>
              <a:t>OUR HEARTS</a:t>
            </a:r>
          </a:p>
          <a:p>
            <a:pPr lvl="2">
              <a:buFont typeface="Wingdings" pitchFamily="2" charset="2"/>
              <a:buChar char="Ø"/>
            </a:pPr>
            <a:r>
              <a:rPr lang="en-US" dirty="0" smtClean="0">
                <a:effectLst/>
              </a:rPr>
              <a:t>The key to true </a:t>
            </a:r>
            <a:r>
              <a:rPr lang="en-US" dirty="0" smtClean="0">
                <a:effectLst/>
              </a:rPr>
              <a:t>Christianity</a:t>
            </a:r>
            <a:endParaRPr lang="en-US" sz="900" dirty="0" smtClean="0">
              <a:effectLst/>
            </a:endParaRPr>
          </a:p>
          <a:p>
            <a:pPr>
              <a:buFont typeface="Wingdings" pitchFamily="2" charset="2"/>
              <a:buChar char="Ø"/>
            </a:pPr>
            <a:r>
              <a:rPr lang="en-US" dirty="0">
                <a:effectLst/>
              </a:rPr>
              <a:t>God’s </a:t>
            </a:r>
            <a:r>
              <a:rPr lang="en-US" dirty="0" smtClean="0">
                <a:effectLst/>
              </a:rPr>
              <a:t>people </a:t>
            </a:r>
            <a:r>
              <a:rPr lang="en-US" dirty="0">
                <a:effectLst/>
              </a:rPr>
              <a:t>will be:</a:t>
            </a:r>
          </a:p>
          <a:p>
            <a:pPr lvl="1">
              <a:buFont typeface="Wingdings" pitchFamily="2" charset="2"/>
              <a:buChar char="Ø"/>
            </a:pPr>
            <a:r>
              <a:rPr lang="en-US" dirty="0">
                <a:effectLst/>
              </a:rPr>
              <a:t>HUMBLE </a:t>
            </a:r>
            <a:r>
              <a:rPr lang="en-US" dirty="0" smtClean="0">
                <a:effectLst/>
              </a:rPr>
              <a:t> &amp; TEACHABLE – open, learners</a:t>
            </a:r>
            <a:endParaRPr lang="en-US" dirty="0">
              <a:effectLst/>
            </a:endParaRPr>
          </a:p>
          <a:p>
            <a:pPr lvl="1">
              <a:buFont typeface="Wingdings" pitchFamily="2" charset="2"/>
              <a:buChar char="Ø"/>
            </a:pPr>
            <a:r>
              <a:rPr lang="en-US" dirty="0" smtClean="0">
                <a:effectLst/>
              </a:rPr>
              <a:t>LOVING &amp; LOVABLE – know the heart</a:t>
            </a:r>
            <a:endParaRPr lang="en-US" dirty="0">
              <a:effectLst/>
            </a:endParaRPr>
          </a:p>
          <a:p>
            <a:pPr lvl="1">
              <a:buFont typeface="Wingdings" pitchFamily="2" charset="2"/>
              <a:buChar char="Ø"/>
            </a:pPr>
            <a:r>
              <a:rPr lang="en-US" dirty="0">
                <a:effectLst/>
              </a:rPr>
              <a:t>BEAUTIFUL FROM THE INSIDE </a:t>
            </a:r>
            <a:r>
              <a:rPr lang="en-US" dirty="0" smtClean="0">
                <a:effectLst/>
              </a:rPr>
              <a:t>OUT - </a:t>
            </a:r>
            <a:r>
              <a:rPr lang="en-US" dirty="0" smtClean="0">
                <a:effectLst/>
              </a:rPr>
              <a:t>meek</a:t>
            </a:r>
            <a:endParaRPr lang="en-US" dirty="0" smtClean="0">
              <a:effectLst/>
            </a:endParaRPr>
          </a:p>
          <a:p>
            <a:pPr>
              <a:buFont typeface="Wingdings" pitchFamily="2" charset="2"/>
              <a:buChar char="Ø"/>
            </a:pPr>
            <a:r>
              <a:rPr lang="en-US" dirty="0" smtClean="0">
                <a:effectLst/>
              </a:rPr>
              <a:t>This </a:t>
            </a:r>
            <a:r>
              <a:rPr lang="en-US" dirty="0" smtClean="0">
                <a:effectLst/>
              </a:rPr>
              <a:t>IS </a:t>
            </a:r>
            <a:r>
              <a:rPr lang="en-US" dirty="0" smtClean="0">
                <a:effectLst/>
              </a:rPr>
              <a:t>good news. </a:t>
            </a:r>
            <a:r>
              <a:rPr lang="en-US" dirty="0" smtClean="0"/>
              <a:t>He </a:t>
            </a:r>
            <a:r>
              <a:rPr lang="en-US" dirty="0"/>
              <a:t>rejoices over </a:t>
            </a:r>
            <a:r>
              <a:rPr lang="en-US" dirty="0" smtClean="0"/>
              <a:t>his Church </a:t>
            </a:r>
            <a:r>
              <a:rPr lang="en-US" dirty="0"/>
              <a:t>with singing - Zeph. 3:17 </a:t>
            </a:r>
            <a:endParaRPr lang="en-US" dirty="0" smtClean="0"/>
          </a:p>
          <a:p>
            <a:pPr>
              <a:buFont typeface="Wingdings" pitchFamily="2" charset="2"/>
              <a:buChar char="Ø"/>
            </a:pPr>
            <a:r>
              <a:rPr lang="en-US" dirty="0">
                <a:effectLst/>
              </a:rPr>
              <a:t> </a:t>
            </a:r>
            <a:r>
              <a:rPr lang="en-US" dirty="0" smtClean="0">
                <a:effectLst/>
              </a:rPr>
              <a:t>Because of this - </a:t>
            </a:r>
            <a:r>
              <a:rPr lang="en-US" dirty="0" smtClean="0">
                <a:effectLst/>
              </a:rPr>
              <a:t>the church cannot </a:t>
            </a:r>
            <a:r>
              <a:rPr lang="en-US" dirty="0" smtClean="0">
                <a:effectLst/>
              </a:rPr>
              <a:t>fail! </a:t>
            </a:r>
            <a:r>
              <a:rPr lang="en-US" dirty="0" smtClean="0">
                <a:effectLst/>
              </a:rPr>
              <a:t> </a:t>
            </a:r>
            <a:r>
              <a:rPr lang="en-US" dirty="0" smtClean="0">
                <a:effectLst/>
              </a:rPr>
              <a:t>God strength is made perfect in weakness – 2 Cor. 12:9 </a:t>
            </a:r>
            <a:endParaRPr lang="en-US" dirty="0" smtClean="0">
              <a:effectLst/>
            </a:endParaRPr>
          </a:p>
        </p:txBody>
      </p:sp>
      <p:sp>
        <p:nvSpPr>
          <p:cNvPr id="3" name="Title 2"/>
          <p:cNvSpPr>
            <a:spLocks noGrp="1"/>
          </p:cNvSpPr>
          <p:nvPr>
            <p:ph type="title"/>
          </p:nvPr>
        </p:nvSpPr>
        <p:spPr>
          <a:xfrm>
            <a:off x="76200" y="228600"/>
            <a:ext cx="8915400" cy="914400"/>
          </a:xfrm>
        </p:spPr>
        <p:txBody>
          <a:bodyPr/>
          <a:lstStyle/>
          <a:p>
            <a:pPr algn="ctr"/>
            <a:r>
              <a:rPr lang="en-US" sz="4400" dirty="0" smtClean="0"/>
              <a:t>The Good News about Church is:</a:t>
            </a:r>
            <a:endParaRPr lang="en-US" sz="4400"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7" y="1143000"/>
            <a:ext cx="2902857" cy="3871687"/>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835979"/>
            <a:ext cx="2667000" cy="2000250"/>
          </a:xfrm>
          <a:prstGeom prst="rect">
            <a:avLst/>
          </a:prstGeom>
        </p:spPr>
      </p:pic>
    </p:spTree>
    <p:extLst>
      <p:ext uri="{BB962C8B-B14F-4D97-AF65-F5344CB8AC3E}">
        <p14:creationId xmlns:p14="http://schemas.microsoft.com/office/powerpoint/2010/main" val="66597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676401"/>
            <a:ext cx="6096000" cy="3657599"/>
          </a:xfrm>
        </p:spPr>
        <p:txBody>
          <a:bodyPr/>
          <a:lstStyle/>
          <a:p>
            <a:pPr marL="18288" indent="0" algn="ctr">
              <a:buNone/>
            </a:pPr>
            <a:r>
              <a:rPr lang="en-US" smtClean="0"/>
              <a:t>AMEN</a:t>
            </a:r>
            <a:endParaRPr lang="en-US" dirty="0"/>
          </a:p>
        </p:txBody>
      </p:sp>
    </p:spTree>
    <p:extLst>
      <p:ext uri="{BB962C8B-B14F-4D97-AF65-F5344CB8AC3E}">
        <p14:creationId xmlns:p14="http://schemas.microsoft.com/office/powerpoint/2010/main" val="4072396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77497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8288" indent="0">
              <a:lnSpc>
                <a:spcPct val="110000"/>
              </a:lnSpc>
              <a:spcBef>
                <a:spcPts val="200"/>
              </a:spcBef>
              <a:buNone/>
            </a:pPr>
            <a:r>
              <a:rPr lang="en-US" dirty="0">
                <a:effectLst/>
              </a:rPr>
              <a:t>"</a:t>
            </a:r>
            <a:r>
              <a:rPr lang="en-US" i="1" dirty="0">
                <a:effectLst/>
              </a:rPr>
              <a:t>Look unto Me, and be ye saved, all the ends of the earth:  For I am God, and there is none else</a:t>
            </a:r>
            <a:r>
              <a:rPr lang="en-US" dirty="0">
                <a:effectLst/>
              </a:rPr>
              <a:t>." </a:t>
            </a:r>
          </a:p>
          <a:p>
            <a:pPr marL="18288" indent="0" algn="r">
              <a:buNone/>
            </a:pPr>
            <a:r>
              <a:rPr lang="en-US" dirty="0">
                <a:effectLst/>
              </a:rPr>
              <a:t>                       Isaiah 45:22.</a:t>
            </a:r>
            <a:endParaRPr lang="en-US" dirty="0"/>
          </a:p>
          <a:p>
            <a:pPr marL="18288"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402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6019800"/>
          </a:xfrm>
        </p:spPr>
        <p:txBody>
          <a:bodyPr>
            <a:normAutofit/>
          </a:bodyPr>
          <a:lstStyle/>
          <a:p>
            <a:pPr>
              <a:spcBef>
                <a:spcPts val="0"/>
              </a:spcBef>
              <a:buFont typeface="Wingdings" pitchFamily="2" charset="2"/>
              <a:buChar char="Ø"/>
            </a:pPr>
            <a:r>
              <a:rPr lang="en-US" sz="2000" dirty="0" smtClean="0">
                <a:effectLst/>
              </a:rPr>
              <a:t>There is no earthly comparison</a:t>
            </a:r>
          </a:p>
          <a:p>
            <a:pPr lvl="1">
              <a:spcBef>
                <a:spcPts val="0"/>
              </a:spcBef>
              <a:buFont typeface="Wingdings" pitchFamily="2" charset="2"/>
              <a:buChar char="Ø"/>
            </a:pPr>
            <a:r>
              <a:rPr lang="en-US" sz="2000" dirty="0" smtClean="0">
                <a:effectLst/>
              </a:rPr>
              <a:t>"</a:t>
            </a:r>
            <a:r>
              <a:rPr lang="en-US" sz="2000" i="1" dirty="0" smtClean="0">
                <a:effectLst/>
              </a:rPr>
              <a:t>Whereunto shall </a:t>
            </a:r>
            <a:r>
              <a:rPr lang="en-US" sz="2000" i="1" dirty="0">
                <a:effectLst/>
              </a:rPr>
              <a:t>we liken the kingdom of God? or with what comparison shall we compare it?</a:t>
            </a:r>
            <a:r>
              <a:rPr lang="en-US" sz="2000" dirty="0">
                <a:effectLst/>
              </a:rPr>
              <a:t>" Mark </a:t>
            </a:r>
            <a:r>
              <a:rPr lang="en-US" sz="2000" dirty="0" smtClean="0">
                <a:effectLst/>
              </a:rPr>
              <a:t>4:30</a:t>
            </a:r>
          </a:p>
          <a:p>
            <a:pPr lvl="1">
              <a:spcBef>
                <a:spcPts val="0"/>
              </a:spcBef>
              <a:buFont typeface="Wingdings" pitchFamily="2" charset="2"/>
              <a:buChar char="Ø"/>
            </a:pPr>
            <a:r>
              <a:rPr lang="en-US" sz="2000" dirty="0">
                <a:effectLst/>
              </a:rPr>
              <a:t>Earthly kingdoms rule by </a:t>
            </a:r>
            <a:r>
              <a:rPr lang="en-US" sz="2000" dirty="0" smtClean="0">
                <a:effectLst/>
              </a:rPr>
              <a:t>physical power  vs. Christ’s church which:</a:t>
            </a:r>
          </a:p>
          <a:p>
            <a:pPr lvl="2">
              <a:spcBef>
                <a:spcPts val="0"/>
              </a:spcBef>
              <a:buFont typeface="Wingdings" pitchFamily="2" charset="2"/>
              <a:buChar char="Ø"/>
            </a:pPr>
            <a:r>
              <a:rPr lang="en-US" sz="2000" dirty="0" smtClean="0">
                <a:effectLst/>
              </a:rPr>
              <a:t>Banishes every </a:t>
            </a:r>
            <a:r>
              <a:rPr lang="en-US" sz="2000" dirty="0">
                <a:effectLst/>
              </a:rPr>
              <a:t>carnal weapon, every instrument of </a:t>
            </a:r>
            <a:r>
              <a:rPr lang="en-US" sz="2000" dirty="0" smtClean="0">
                <a:effectLst/>
              </a:rPr>
              <a:t>coercion</a:t>
            </a:r>
          </a:p>
          <a:p>
            <a:pPr lvl="2">
              <a:spcBef>
                <a:spcPts val="0"/>
              </a:spcBef>
              <a:buFont typeface="Wingdings" pitchFamily="2" charset="2"/>
              <a:buChar char="Ø"/>
            </a:pPr>
            <a:r>
              <a:rPr lang="en-US" sz="2000" dirty="0" smtClean="0">
                <a:effectLst/>
              </a:rPr>
              <a:t>uplifts </a:t>
            </a:r>
            <a:r>
              <a:rPr lang="en-US" sz="2000" dirty="0">
                <a:effectLst/>
              </a:rPr>
              <a:t>and </a:t>
            </a:r>
            <a:r>
              <a:rPr lang="en-US" sz="2000" dirty="0" smtClean="0">
                <a:effectLst/>
              </a:rPr>
              <a:t>ennobles humanity</a:t>
            </a:r>
          </a:p>
          <a:p>
            <a:pPr lvl="2">
              <a:spcBef>
                <a:spcPts val="0"/>
              </a:spcBef>
              <a:buFont typeface="Wingdings" pitchFamily="2" charset="2"/>
              <a:buChar char="Ø"/>
            </a:pPr>
            <a:r>
              <a:rPr lang="en-US" sz="2000" dirty="0" smtClean="0">
                <a:effectLst/>
              </a:rPr>
              <a:t>promotes spirituality and holy living</a:t>
            </a:r>
          </a:p>
          <a:p>
            <a:pPr lvl="2">
              <a:spcBef>
                <a:spcPts val="0"/>
              </a:spcBef>
              <a:buFont typeface="Wingdings" pitchFamily="2" charset="2"/>
              <a:buChar char="Ø"/>
            </a:pPr>
            <a:r>
              <a:rPr lang="en-US" sz="2000" dirty="0" smtClean="0">
                <a:effectLst/>
              </a:rPr>
              <a:t>Is filled </a:t>
            </a:r>
            <a:r>
              <a:rPr lang="en-US" sz="2000" dirty="0">
                <a:effectLst/>
              </a:rPr>
              <a:t>with </a:t>
            </a:r>
            <a:r>
              <a:rPr lang="en-US" sz="2000" dirty="0" smtClean="0">
                <a:effectLst/>
              </a:rPr>
              <a:t>gifts </a:t>
            </a:r>
            <a:r>
              <a:rPr lang="en-US" sz="2000" dirty="0">
                <a:effectLst/>
              </a:rPr>
              <a:t>and endowed with the Holy </a:t>
            </a:r>
            <a:r>
              <a:rPr lang="en-US" sz="2000" dirty="0" smtClean="0">
                <a:effectLst/>
              </a:rPr>
              <a:t>Spirit </a:t>
            </a:r>
          </a:p>
          <a:p>
            <a:pPr lvl="2">
              <a:spcBef>
                <a:spcPts val="0"/>
              </a:spcBef>
              <a:buFont typeface="Wingdings" pitchFamily="2" charset="2"/>
              <a:buChar char="Ø"/>
            </a:pPr>
            <a:r>
              <a:rPr lang="en-US" sz="2000" dirty="0" smtClean="0">
                <a:effectLst/>
              </a:rPr>
              <a:t>Its </a:t>
            </a:r>
            <a:r>
              <a:rPr lang="en-US" sz="2000" dirty="0">
                <a:effectLst/>
              </a:rPr>
              <a:t>members </a:t>
            </a:r>
            <a:r>
              <a:rPr lang="en-US" sz="2000" dirty="0" smtClean="0">
                <a:effectLst/>
              </a:rPr>
              <a:t>find </a:t>
            </a:r>
            <a:r>
              <a:rPr lang="en-US" sz="2000" dirty="0">
                <a:effectLst/>
              </a:rPr>
              <a:t>their happiness in the happiness of those whom they help and </a:t>
            </a:r>
            <a:r>
              <a:rPr lang="en-US" sz="2000" dirty="0" smtClean="0">
                <a:effectLst/>
              </a:rPr>
              <a:t>bless</a:t>
            </a:r>
          </a:p>
          <a:p>
            <a:pPr lvl="1">
              <a:spcBef>
                <a:spcPts val="0"/>
              </a:spcBef>
              <a:buFont typeface="Wingdings" pitchFamily="2" charset="2"/>
              <a:buChar char="Ø"/>
            </a:pPr>
            <a:r>
              <a:rPr lang="en-US" sz="2000" dirty="0" smtClean="0">
                <a:effectLst/>
              </a:rPr>
              <a:t>Ezekiel (47:8-12)pictured it as healing waters which give birth to noble trees that sustain and heal us</a:t>
            </a:r>
          </a:p>
          <a:p>
            <a:pPr lvl="2">
              <a:spcBef>
                <a:spcPts val="0"/>
              </a:spcBef>
              <a:buFont typeface="Wingdings" pitchFamily="2" charset="2"/>
              <a:buChar char="Ø"/>
            </a:pPr>
            <a:r>
              <a:rPr lang="en-US" sz="2000" dirty="0" smtClean="0">
                <a:effectLst/>
              </a:rPr>
              <a:t>i.e. Joseph and Daniel who were well-springs of blessing to Egypt and Babylon</a:t>
            </a:r>
          </a:p>
          <a:p>
            <a:pPr lvl="3">
              <a:spcBef>
                <a:spcPts val="0"/>
              </a:spcBef>
              <a:buFont typeface="Wingdings" pitchFamily="2" charset="2"/>
              <a:buChar char="Ø"/>
            </a:pPr>
            <a:r>
              <a:rPr lang="en-US" sz="2000" dirty="0" smtClean="0">
                <a:effectLst/>
              </a:rPr>
              <a:t>What they received from God flowed unrestricted to others</a:t>
            </a:r>
          </a:p>
          <a:p>
            <a:pPr lvl="3">
              <a:spcBef>
                <a:spcPts val="0"/>
              </a:spcBef>
              <a:buFont typeface="Wingdings" pitchFamily="2" charset="2"/>
              <a:buChar char="Ø"/>
            </a:pPr>
            <a:r>
              <a:rPr lang="en-US" sz="2000" dirty="0" smtClean="0">
                <a:effectLst/>
              </a:rPr>
              <a:t>Revealing the character of God to all mankind </a:t>
            </a:r>
            <a:endParaRPr lang="en-US" sz="2000" dirty="0" smtClean="0"/>
          </a:p>
          <a:p>
            <a:pPr>
              <a:spcBef>
                <a:spcPts val="0"/>
              </a:spcBef>
              <a:buFont typeface="Wingdings" pitchFamily="2" charset="2"/>
              <a:buChar char="Ø"/>
            </a:pPr>
            <a:r>
              <a:rPr lang="en-US" sz="2000" dirty="0" smtClean="0"/>
              <a:t>Church </a:t>
            </a:r>
            <a:r>
              <a:rPr lang="en-US" sz="2000" dirty="0"/>
              <a:t>should </a:t>
            </a:r>
            <a:r>
              <a:rPr lang="en-US" sz="2000" dirty="0" smtClean="0"/>
              <a:t>be Godlike!</a:t>
            </a:r>
            <a:endParaRPr lang="en-US" sz="2000" dirty="0"/>
          </a:p>
          <a:p>
            <a:pPr lvl="1">
              <a:spcBef>
                <a:spcPts val="0"/>
              </a:spcBef>
              <a:buFont typeface="Wingdings" pitchFamily="2" charset="2"/>
              <a:buChar char="Ø"/>
            </a:pPr>
            <a:r>
              <a:rPr lang="en-US" sz="2000" dirty="0"/>
              <a:t>A </a:t>
            </a:r>
            <a:r>
              <a:rPr lang="en-US" sz="2000" dirty="0" smtClean="0"/>
              <a:t>place where God is present and realized</a:t>
            </a:r>
            <a:endParaRPr lang="en-US" sz="2000" dirty="0"/>
          </a:p>
        </p:txBody>
      </p:sp>
      <p:sp>
        <p:nvSpPr>
          <p:cNvPr id="3" name="Title 2"/>
          <p:cNvSpPr>
            <a:spLocks noGrp="1"/>
          </p:cNvSpPr>
          <p:nvPr>
            <p:ph type="title"/>
          </p:nvPr>
        </p:nvSpPr>
        <p:spPr>
          <a:xfrm>
            <a:off x="304800" y="152400"/>
            <a:ext cx="8016240" cy="914400"/>
          </a:xfrm>
        </p:spPr>
        <p:txBody>
          <a:bodyPr/>
          <a:lstStyle/>
          <a:p>
            <a:r>
              <a:rPr lang="en-US" sz="4400" dirty="0" smtClean="0"/>
              <a:t>What should Church be like?</a:t>
            </a:r>
            <a:endParaRPr lang="en-US" sz="4400" dirty="0"/>
          </a:p>
        </p:txBody>
      </p:sp>
    </p:spTree>
    <p:extLst>
      <p:ext uri="{BB962C8B-B14F-4D97-AF65-F5344CB8AC3E}">
        <p14:creationId xmlns:p14="http://schemas.microsoft.com/office/powerpoint/2010/main" val="14587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534400" cy="5257800"/>
          </a:xfrm>
        </p:spPr>
        <p:txBody>
          <a:bodyPr>
            <a:normAutofit/>
          </a:bodyPr>
          <a:lstStyle/>
          <a:p>
            <a:pPr>
              <a:buFont typeface="Wingdings" pitchFamily="2" charset="2"/>
              <a:buChar char="Ø"/>
            </a:pPr>
            <a:r>
              <a:rPr lang="en-US" sz="2400" dirty="0" smtClean="0">
                <a:effectLst/>
              </a:rPr>
              <a:t>59% of young Christians disconnect either permanently or for an extended period of time after age 15, pointing the finger of blame on the church saying </a:t>
            </a:r>
            <a:r>
              <a:rPr lang="en-US" sz="2400" i="1" dirty="0" smtClean="0">
                <a:effectLst/>
              </a:rPr>
              <a:t>You Lost Me</a:t>
            </a:r>
            <a:r>
              <a:rPr lang="en-US" sz="2400" dirty="0" smtClean="0">
                <a:effectLst/>
              </a:rPr>
              <a:t>! </a:t>
            </a:r>
          </a:p>
          <a:p>
            <a:pPr>
              <a:buFont typeface="Wingdings" pitchFamily="2" charset="2"/>
              <a:buChar char="Ø"/>
            </a:pPr>
            <a:r>
              <a:rPr lang="en-US" sz="2400" dirty="0" smtClean="0">
                <a:effectLst/>
              </a:rPr>
              <a:t>many </a:t>
            </a:r>
            <a:r>
              <a:rPr lang="en-US" sz="2400" dirty="0">
                <a:effectLst/>
              </a:rPr>
              <a:t>teens grow up concluding </a:t>
            </a:r>
            <a:r>
              <a:rPr lang="en-US" sz="2400" dirty="0" smtClean="0">
                <a:effectLst/>
              </a:rPr>
              <a:t>Christianity </a:t>
            </a:r>
            <a:r>
              <a:rPr lang="en-US" sz="2400" dirty="0">
                <a:effectLst/>
              </a:rPr>
              <a:t>is boring, old-fashioned and out of touch with </a:t>
            </a:r>
            <a:r>
              <a:rPr lang="en-US" sz="2400" dirty="0" smtClean="0">
                <a:effectLst/>
              </a:rPr>
              <a:t>reality</a:t>
            </a:r>
          </a:p>
          <a:p>
            <a:pPr lvl="1">
              <a:buFont typeface="Wingdings" pitchFamily="2" charset="2"/>
              <a:buChar char="Ø"/>
            </a:pPr>
            <a:r>
              <a:rPr lang="en-US" sz="2400" dirty="0" smtClean="0">
                <a:effectLst/>
              </a:rPr>
              <a:t>Their top desires from church is for it to assist them in</a:t>
            </a:r>
          </a:p>
          <a:p>
            <a:pPr lvl="2">
              <a:buFont typeface="Wingdings" pitchFamily="2" charset="2"/>
              <a:buChar char="Ø"/>
            </a:pPr>
            <a:r>
              <a:rPr lang="en-US" sz="2400" dirty="0" smtClean="0">
                <a:effectLst/>
              </a:rPr>
              <a:t>connecting </a:t>
            </a:r>
            <a:r>
              <a:rPr lang="en-US" sz="2400" dirty="0">
                <a:effectLst/>
              </a:rPr>
              <a:t>with </a:t>
            </a:r>
            <a:r>
              <a:rPr lang="en-US" sz="2400" dirty="0" smtClean="0">
                <a:effectLst/>
              </a:rPr>
              <a:t>God</a:t>
            </a:r>
          </a:p>
          <a:p>
            <a:pPr lvl="2">
              <a:buFont typeface="Wingdings" pitchFamily="2" charset="2"/>
              <a:buChar char="Ø"/>
            </a:pPr>
            <a:r>
              <a:rPr lang="en-US" sz="2400" dirty="0" smtClean="0">
                <a:effectLst/>
              </a:rPr>
              <a:t>learning </a:t>
            </a:r>
            <a:r>
              <a:rPr lang="en-US" sz="2400" dirty="0">
                <a:effectLst/>
              </a:rPr>
              <a:t>about their </a:t>
            </a:r>
            <a:r>
              <a:rPr lang="en-US" sz="2400" dirty="0" smtClean="0">
                <a:effectLst/>
              </a:rPr>
              <a:t>faith</a:t>
            </a:r>
          </a:p>
          <a:p>
            <a:pPr lvl="2">
              <a:buFont typeface="Wingdings" pitchFamily="2" charset="2"/>
              <a:buChar char="Ø"/>
            </a:pPr>
            <a:r>
              <a:rPr lang="en-US" sz="2400" dirty="0" smtClean="0">
                <a:effectLst/>
              </a:rPr>
              <a:t>serving others</a:t>
            </a:r>
          </a:p>
          <a:p>
            <a:pPr lvl="2">
              <a:buFont typeface="Wingdings" pitchFamily="2" charset="2"/>
              <a:buChar char="Ø"/>
            </a:pPr>
            <a:r>
              <a:rPr lang="en-US" sz="2400" dirty="0" smtClean="0">
                <a:effectLst/>
              </a:rPr>
              <a:t>developing loving </a:t>
            </a:r>
            <a:r>
              <a:rPr lang="en-US" sz="2400" dirty="0">
                <a:effectLst/>
              </a:rPr>
              <a:t>and relational </a:t>
            </a:r>
            <a:r>
              <a:rPr lang="en-US" sz="2400" dirty="0" smtClean="0">
                <a:effectLst/>
              </a:rPr>
              <a:t>environments</a:t>
            </a:r>
          </a:p>
        </p:txBody>
      </p:sp>
      <p:sp>
        <p:nvSpPr>
          <p:cNvPr id="3" name="Title 2"/>
          <p:cNvSpPr>
            <a:spLocks noGrp="1"/>
          </p:cNvSpPr>
          <p:nvPr>
            <p:ph type="title"/>
          </p:nvPr>
        </p:nvSpPr>
        <p:spPr>
          <a:xfrm>
            <a:off x="228600" y="228600"/>
            <a:ext cx="8077200" cy="990600"/>
          </a:xfrm>
        </p:spPr>
        <p:txBody>
          <a:bodyPr/>
          <a:lstStyle/>
          <a:p>
            <a:r>
              <a:rPr lang="en-US" dirty="0" smtClean="0"/>
              <a:t>Attitudes about Church:</a:t>
            </a:r>
            <a:endParaRPr lang="en-US" dirty="0"/>
          </a:p>
        </p:txBody>
      </p:sp>
    </p:spTree>
    <p:extLst>
      <p:ext uri="{BB962C8B-B14F-4D97-AF65-F5344CB8AC3E}">
        <p14:creationId xmlns:p14="http://schemas.microsoft.com/office/powerpoint/2010/main" val="42653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5943600"/>
          </a:xfrm>
        </p:spPr>
        <p:txBody>
          <a:bodyPr>
            <a:normAutofit/>
          </a:bodyPr>
          <a:lstStyle/>
          <a:p>
            <a:pPr lvl="1">
              <a:buFont typeface="Wingdings" pitchFamily="2" charset="2"/>
              <a:buChar char="Ø"/>
            </a:pPr>
            <a:r>
              <a:rPr lang="en-US" sz="1800" dirty="0" smtClean="0">
                <a:effectLst/>
              </a:rPr>
              <a:t>But they are disappointed</a:t>
            </a:r>
          </a:p>
          <a:p>
            <a:pPr lvl="2">
              <a:buFont typeface="Wingdings" pitchFamily="2" charset="2"/>
              <a:buChar char="Ø"/>
            </a:pPr>
            <a:r>
              <a:rPr lang="en-US" sz="1800" dirty="0">
                <a:effectLst/>
              </a:rPr>
              <a:t>t</a:t>
            </a:r>
            <a:r>
              <a:rPr lang="en-US" sz="1800" dirty="0" smtClean="0">
                <a:effectLst/>
              </a:rPr>
              <a:t>eens are four </a:t>
            </a:r>
            <a:r>
              <a:rPr lang="en-US" sz="1800" dirty="0">
                <a:effectLst/>
              </a:rPr>
              <a:t>times more likely to </a:t>
            </a:r>
            <a:r>
              <a:rPr lang="en-US" sz="1800" dirty="0" smtClean="0">
                <a:effectLst/>
              </a:rPr>
              <a:t>go </a:t>
            </a:r>
            <a:r>
              <a:rPr lang="en-US" sz="1800" dirty="0">
                <a:effectLst/>
              </a:rPr>
              <a:t>online than </a:t>
            </a:r>
            <a:r>
              <a:rPr lang="en-US" sz="1800" dirty="0" smtClean="0">
                <a:effectLst/>
              </a:rPr>
              <a:t>to seek </a:t>
            </a:r>
            <a:r>
              <a:rPr lang="en-US" sz="1800" dirty="0">
                <a:effectLst/>
              </a:rPr>
              <a:t>helpful </a:t>
            </a:r>
            <a:r>
              <a:rPr lang="en-US" sz="1800" dirty="0" smtClean="0">
                <a:effectLst/>
              </a:rPr>
              <a:t>spiritual perspectives </a:t>
            </a:r>
            <a:r>
              <a:rPr lang="en-US" sz="1800" dirty="0">
                <a:effectLst/>
              </a:rPr>
              <a:t>and insight </a:t>
            </a:r>
            <a:r>
              <a:rPr lang="en-US" sz="1800" dirty="0" smtClean="0">
                <a:effectLst/>
              </a:rPr>
              <a:t>at church</a:t>
            </a:r>
          </a:p>
          <a:p>
            <a:pPr lvl="2">
              <a:buFont typeface="Wingdings" pitchFamily="2" charset="2"/>
              <a:buChar char="Ø"/>
            </a:pPr>
            <a:r>
              <a:rPr lang="en-US" sz="1800" dirty="0" smtClean="0">
                <a:effectLst/>
              </a:rPr>
              <a:t>they want their church to help them become meaningfully engaged with the world they live in, if the church fails in doing that they might reject God entirely</a:t>
            </a:r>
          </a:p>
          <a:p>
            <a:pPr lvl="2">
              <a:buFont typeface="Wingdings" pitchFamily="2" charset="2"/>
              <a:buChar char="Ø"/>
            </a:pPr>
            <a:r>
              <a:rPr lang="en-US" sz="1800" dirty="0">
                <a:effectLst/>
              </a:rPr>
              <a:t>t</a:t>
            </a:r>
            <a:r>
              <a:rPr lang="en-US" sz="1800" dirty="0" smtClean="0">
                <a:effectLst/>
              </a:rPr>
              <a:t>oo often the church either demonizes or ignores the world they must live in, asking them to be </a:t>
            </a:r>
          </a:p>
          <a:p>
            <a:pPr lvl="3">
              <a:buFont typeface="Wingdings" pitchFamily="2" charset="2"/>
              <a:buChar char="Ø"/>
            </a:pPr>
            <a:r>
              <a:rPr lang="en-US" sz="1800" dirty="0" smtClean="0">
                <a:effectLst/>
              </a:rPr>
              <a:t>at war with science</a:t>
            </a:r>
          </a:p>
          <a:p>
            <a:pPr lvl="3">
              <a:buFont typeface="Wingdings" pitchFamily="2" charset="2"/>
              <a:buChar char="Ø"/>
            </a:pPr>
            <a:r>
              <a:rPr lang="en-US" sz="1800" dirty="0" smtClean="0">
                <a:effectLst/>
              </a:rPr>
              <a:t>judgmental</a:t>
            </a:r>
          </a:p>
          <a:p>
            <a:pPr lvl="3">
              <a:buFont typeface="Wingdings" pitchFamily="2" charset="2"/>
              <a:buChar char="Ø"/>
            </a:pPr>
            <a:r>
              <a:rPr lang="en-US" sz="1800" dirty="0">
                <a:effectLst/>
              </a:rPr>
              <a:t>i</a:t>
            </a:r>
            <a:r>
              <a:rPr lang="en-US" sz="1800" dirty="0" smtClean="0">
                <a:effectLst/>
              </a:rPr>
              <a:t>solated, closed and exclusive  </a:t>
            </a:r>
          </a:p>
          <a:p>
            <a:pPr lvl="1">
              <a:buFont typeface="Wingdings" pitchFamily="2" charset="2"/>
              <a:buChar char="Ø"/>
            </a:pPr>
            <a:r>
              <a:rPr lang="en-US" sz="1800" dirty="0" smtClean="0">
                <a:effectLst/>
              </a:rPr>
              <a:t>Leaving them  feeling unaccepted or ill equipped, and abandoned by church</a:t>
            </a:r>
          </a:p>
          <a:p>
            <a:pPr lvl="2">
              <a:buFont typeface="Wingdings" pitchFamily="2" charset="2"/>
              <a:buChar char="Ø"/>
            </a:pPr>
            <a:r>
              <a:rPr lang="en-US" sz="1800" dirty="0">
                <a:effectLst/>
              </a:rPr>
              <a:t>w</a:t>
            </a:r>
            <a:r>
              <a:rPr lang="en-US" sz="1800" dirty="0" smtClean="0">
                <a:effectLst/>
              </a:rPr>
              <a:t>ith hostile feeling: irreverent, blunt, frustrated, and pain  </a:t>
            </a:r>
          </a:p>
          <a:p>
            <a:pPr lvl="2">
              <a:buFont typeface="Wingdings" pitchFamily="2" charset="2"/>
              <a:buChar char="Ø"/>
            </a:pPr>
            <a:r>
              <a:rPr lang="en-US" sz="1800" dirty="0" smtClean="0">
                <a:effectLst/>
              </a:rPr>
              <a:t>believing churches are not safe places (not listening or understanding, but judgmental)</a:t>
            </a:r>
          </a:p>
          <a:p>
            <a:pPr marL="749808" lvl="2" indent="0" algn="r">
              <a:buNone/>
            </a:pPr>
            <a:r>
              <a:rPr lang="en-US" dirty="0" smtClean="0">
                <a:effectLst/>
              </a:rPr>
              <a:t>- </a:t>
            </a:r>
            <a:r>
              <a:rPr lang="en-US" dirty="0" err="1" smtClean="0">
                <a:effectLst/>
              </a:rPr>
              <a:t>Barna</a:t>
            </a:r>
            <a:r>
              <a:rPr lang="en-US" dirty="0" smtClean="0">
                <a:effectLst/>
              </a:rPr>
              <a:t> Research Center</a:t>
            </a:r>
            <a:endParaRPr lang="en-US" dirty="0">
              <a:effectLst/>
            </a:endParaRPr>
          </a:p>
        </p:txBody>
      </p:sp>
      <p:sp>
        <p:nvSpPr>
          <p:cNvPr id="3" name="Title 2"/>
          <p:cNvSpPr>
            <a:spLocks noGrp="1"/>
          </p:cNvSpPr>
          <p:nvPr>
            <p:ph type="title"/>
          </p:nvPr>
        </p:nvSpPr>
        <p:spPr>
          <a:xfrm>
            <a:off x="228600" y="228600"/>
            <a:ext cx="8077200" cy="838200"/>
          </a:xfrm>
        </p:spPr>
        <p:txBody>
          <a:bodyPr/>
          <a:lstStyle/>
          <a:p>
            <a:r>
              <a:rPr lang="en-US" dirty="0" smtClean="0"/>
              <a:t>Attitudes about Church</a:t>
            </a:r>
            <a:r>
              <a:rPr lang="en-US" sz="1400" dirty="0" smtClean="0"/>
              <a:t> cont.</a:t>
            </a:r>
            <a:r>
              <a:rPr lang="en-US" dirty="0" smtClean="0"/>
              <a:t>:</a:t>
            </a:r>
            <a:endParaRPr lang="en-US" dirty="0"/>
          </a:p>
        </p:txBody>
      </p:sp>
    </p:spTree>
    <p:extLst>
      <p:ext uri="{BB962C8B-B14F-4D97-AF65-F5344CB8AC3E}">
        <p14:creationId xmlns:p14="http://schemas.microsoft.com/office/powerpoint/2010/main" val="21339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570" y="1219200"/>
            <a:ext cx="5788030" cy="5410200"/>
          </a:xfrm>
        </p:spPr>
        <p:txBody>
          <a:bodyPr>
            <a:normAutofit/>
          </a:bodyPr>
          <a:lstStyle/>
          <a:p>
            <a:pPr>
              <a:buFont typeface="Wingdings" pitchFamily="2" charset="2"/>
              <a:buChar char="Ø"/>
            </a:pPr>
            <a:r>
              <a:rPr lang="en-US" dirty="0" smtClean="0">
                <a:effectLst/>
              </a:rPr>
              <a:t>700 years before Christ, God showed Isaiah the importance of Church:</a:t>
            </a:r>
          </a:p>
          <a:p>
            <a:pPr lvl="1">
              <a:buFont typeface="Wingdings" pitchFamily="2" charset="2"/>
              <a:buChar char="Ø"/>
            </a:pPr>
            <a:r>
              <a:rPr lang="en-US" sz="2100" dirty="0" smtClean="0">
                <a:effectLst/>
              </a:rPr>
              <a:t>darkness everywhere (false teachers, </a:t>
            </a:r>
            <a:r>
              <a:rPr lang="en-US" sz="2100" dirty="0" err="1" smtClean="0">
                <a:effectLst/>
              </a:rPr>
              <a:t>spiritism</a:t>
            </a:r>
            <a:r>
              <a:rPr lang="en-US" sz="2100" dirty="0" smtClean="0">
                <a:effectLst/>
              </a:rPr>
              <a:t>, human philosophy) - hopelessness 8:22; 25:7</a:t>
            </a:r>
          </a:p>
          <a:p>
            <a:pPr lvl="1">
              <a:buFont typeface="Wingdings" pitchFamily="2" charset="2"/>
              <a:buChar char="Ø"/>
            </a:pPr>
            <a:r>
              <a:rPr lang="en-US" sz="2100" dirty="0" smtClean="0">
                <a:effectLst/>
              </a:rPr>
              <a:t>The Apostle Paul describes what the darkness is…. </a:t>
            </a:r>
          </a:p>
          <a:p>
            <a:pPr lvl="1">
              <a:buFont typeface="Wingdings" pitchFamily="2" charset="2"/>
              <a:buChar char="Ø"/>
            </a:pPr>
            <a:endParaRPr lang="en-US" sz="2100" dirty="0">
              <a:effectLst/>
            </a:endParaRPr>
          </a:p>
          <a:p>
            <a:pPr lvl="1">
              <a:buFont typeface="Wingdings" pitchFamily="2" charset="2"/>
              <a:buChar char="Ø"/>
            </a:pPr>
            <a:endParaRPr lang="en-US" sz="2100" dirty="0" smtClean="0">
              <a:effectLst/>
            </a:endParaRPr>
          </a:p>
          <a:p>
            <a:pPr lvl="1">
              <a:buFont typeface="Wingdings" pitchFamily="2" charset="2"/>
              <a:buChar char="Ø"/>
            </a:pPr>
            <a:endParaRPr lang="en-US" sz="2100" dirty="0">
              <a:effectLst/>
            </a:endParaRPr>
          </a:p>
          <a:p>
            <a:pPr lvl="1">
              <a:buFont typeface="Wingdings" pitchFamily="2" charset="2"/>
              <a:buChar char="Ø"/>
            </a:pPr>
            <a:endParaRPr lang="en-US" sz="2100" dirty="0" smtClean="0">
              <a:effectLst/>
            </a:endParaRPr>
          </a:p>
          <a:p>
            <a:pPr lvl="1">
              <a:buFont typeface="Wingdings" pitchFamily="2" charset="2"/>
              <a:buChar char="Ø"/>
            </a:pPr>
            <a:endParaRPr lang="en-US" sz="2100" dirty="0">
              <a:effectLst/>
            </a:endParaRPr>
          </a:p>
          <a:p>
            <a:pPr lvl="1">
              <a:buFont typeface="Wingdings" pitchFamily="2" charset="2"/>
              <a:buChar char="Ø"/>
            </a:pPr>
            <a:endParaRPr lang="en-US" sz="2100" dirty="0" smtClean="0">
              <a:effectLst/>
            </a:endParaRPr>
          </a:p>
          <a:p>
            <a:pPr lvl="1">
              <a:buFont typeface="Wingdings" pitchFamily="2" charset="2"/>
              <a:buChar char="Ø"/>
            </a:pPr>
            <a:endParaRPr lang="en-US" sz="2100" dirty="0">
              <a:effectLst/>
            </a:endParaRPr>
          </a:p>
          <a:p>
            <a:pPr lvl="1">
              <a:buFont typeface="Wingdings" pitchFamily="2" charset="2"/>
              <a:buChar char="Ø"/>
            </a:pPr>
            <a:endParaRPr lang="en-US" sz="2100" dirty="0" smtClean="0">
              <a:effectLst/>
            </a:endParaRPr>
          </a:p>
          <a:p>
            <a:pPr marL="384048" lvl="1" indent="0">
              <a:buNone/>
            </a:pPr>
            <a:endParaRPr lang="en-US" sz="2100" dirty="0" smtClean="0">
              <a:effectLst/>
            </a:endParaRPr>
          </a:p>
        </p:txBody>
      </p:sp>
      <p:sp>
        <p:nvSpPr>
          <p:cNvPr id="3" name="Title 2"/>
          <p:cNvSpPr>
            <a:spLocks noGrp="1"/>
          </p:cNvSpPr>
          <p:nvPr>
            <p:ph type="title"/>
          </p:nvPr>
        </p:nvSpPr>
        <p:spPr>
          <a:xfrm>
            <a:off x="381000" y="152400"/>
            <a:ext cx="8458200" cy="914400"/>
          </a:xfrm>
        </p:spPr>
        <p:txBody>
          <a:bodyPr/>
          <a:lstStyle/>
          <a:p>
            <a:r>
              <a:rPr lang="en-US" dirty="0" smtClean="0"/>
              <a:t>Isaiah’s vision of the church: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0" y="1295401"/>
            <a:ext cx="3143390" cy="4343400"/>
          </a:xfrm>
          <a:prstGeom prst="rect">
            <a:avLst/>
          </a:prstGeom>
        </p:spPr>
      </p:pic>
    </p:spTree>
    <p:extLst>
      <p:ext uri="{BB962C8B-B14F-4D97-AF65-F5344CB8AC3E}">
        <p14:creationId xmlns:p14="http://schemas.microsoft.com/office/powerpoint/2010/main" val="33293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7924800" cy="5410201"/>
          </a:xfrm>
        </p:spPr>
        <p:txBody>
          <a:bodyPr>
            <a:normAutofit lnSpcReduction="10000"/>
          </a:bodyPr>
          <a:lstStyle/>
          <a:p>
            <a:pPr>
              <a:spcBef>
                <a:spcPts val="0"/>
              </a:spcBef>
              <a:buFont typeface="Wingdings" pitchFamily="2" charset="2"/>
              <a:buChar char="Ø"/>
            </a:pPr>
            <a:r>
              <a:rPr lang="en-US" sz="2000" dirty="0" smtClean="0">
                <a:effectLst/>
              </a:rPr>
              <a:t>Failure to teach/demonstrate Godliness produces the most horrible consequences (example – Romans 1:21-31):</a:t>
            </a:r>
          </a:p>
          <a:p>
            <a:pPr lvl="1">
              <a:spcBef>
                <a:spcPts val="0"/>
              </a:spcBef>
              <a:buFont typeface="Wingdings" pitchFamily="2" charset="2"/>
              <a:buChar char="Ø"/>
            </a:pPr>
            <a:r>
              <a:rPr lang="en-US" sz="2200" dirty="0" smtClean="0">
                <a:effectLst/>
              </a:rPr>
              <a:t>Their imaginations become vain, </a:t>
            </a:r>
            <a:r>
              <a:rPr lang="en-US" sz="2200" dirty="0">
                <a:effectLst/>
              </a:rPr>
              <a:t>their foolish </a:t>
            </a:r>
            <a:r>
              <a:rPr lang="en-US" sz="2200" dirty="0" smtClean="0">
                <a:effectLst/>
              </a:rPr>
              <a:t>hearts darkened </a:t>
            </a:r>
          </a:p>
          <a:p>
            <a:pPr lvl="1">
              <a:spcBef>
                <a:spcPts val="0"/>
              </a:spcBef>
              <a:buFont typeface="Wingdings" pitchFamily="2" charset="2"/>
              <a:buChar char="Ø"/>
            </a:pPr>
            <a:r>
              <a:rPr lang="en-US" sz="2200" dirty="0">
                <a:effectLst/>
              </a:rPr>
              <a:t>P</a:t>
            </a:r>
            <a:r>
              <a:rPr lang="en-US" sz="2200" dirty="0" smtClean="0">
                <a:effectLst/>
              </a:rPr>
              <a:t>rofessing </a:t>
            </a:r>
            <a:r>
              <a:rPr lang="en-US" sz="2200" dirty="0">
                <a:effectLst/>
              </a:rPr>
              <a:t>themselves </a:t>
            </a:r>
            <a:r>
              <a:rPr lang="en-US" sz="2200" dirty="0" smtClean="0">
                <a:effectLst/>
              </a:rPr>
              <a:t>wise</a:t>
            </a:r>
            <a:r>
              <a:rPr lang="en-US" sz="2200" dirty="0">
                <a:effectLst/>
              </a:rPr>
              <a:t>, they </a:t>
            </a:r>
            <a:r>
              <a:rPr lang="en-US" sz="2200" dirty="0" smtClean="0">
                <a:effectLst/>
              </a:rPr>
              <a:t>become fools</a:t>
            </a:r>
            <a:endParaRPr lang="en-US" sz="2200" dirty="0">
              <a:effectLst/>
            </a:endParaRPr>
          </a:p>
          <a:p>
            <a:pPr lvl="1">
              <a:spcBef>
                <a:spcPts val="0"/>
              </a:spcBef>
              <a:buFont typeface="Wingdings" pitchFamily="2" charset="2"/>
              <a:buChar char="Ø"/>
            </a:pPr>
            <a:r>
              <a:rPr lang="en-US" sz="2200" dirty="0" smtClean="0">
                <a:effectLst/>
              </a:rPr>
              <a:t>The </a:t>
            </a:r>
            <a:r>
              <a:rPr lang="en-US" sz="2200" dirty="0">
                <a:effectLst/>
              </a:rPr>
              <a:t>glory </a:t>
            </a:r>
            <a:r>
              <a:rPr lang="en-US" sz="2200" dirty="0" smtClean="0">
                <a:effectLst/>
              </a:rPr>
              <a:t>of God become corrupted  </a:t>
            </a:r>
            <a:endParaRPr lang="en-US" sz="2200" dirty="0">
              <a:effectLst/>
            </a:endParaRPr>
          </a:p>
          <a:p>
            <a:pPr lvl="1">
              <a:spcBef>
                <a:spcPts val="0"/>
              </a:spcBef>
              <a:buFont typeface="Wingdings" pitchFamily="2" charset="2"/>
              <a:buChar char="Ø"/>
            </a:pPr>
            <a:r>
              <a:rPr lang="en-US" sz="2200" dirty="0" smtClean="0">
                <a:effectLst/>
              </a:rPr>
              <a:t>Controlled by lust, truth becomes a lie, natural affections become vile</a:t>
            </a:r>
          </a:p>
          <a:p>
            <a:pPr lvl="2">
              <a:spcBef>
                <a:spcPts val="0"/>
              </a:spcBef>
              <a:buFont typeface="Wingdings" pitchFamily="2" charset="2"/>
              <a:buChar char="Ø"/>
            </a:pPr>
            <a:r>
              <a:rPr lang="en-US" sz="2000" dirty="0" smtClean="0">
                <a:effectLst/>
              </a:rPr>
              <a:t>Minds degrade to the </a:t>
            </a:r>
            <a:r>
              <a:rPr lang="en-US" sz="2000" dirty="0">
                <a:effectLst/>
              </a:rPr>
              <a:t>lowest level </a:t>
            </a:r>
            <a:r>
              <a:rPr lang="en-US" sz="2000" dirty="0" smtClean="0">
                <a:effectLst/>
              </a:rPr>
              <a:t>(without God): </a:t>
            </a:r>
          </a:p>
          <a:p>
            <a:pPr lvl="3">
              <a:spcBef>
                <a:spcPts val="0"/>
              </a:spcBef>
              <a:buFont typeface="Wingdings" pitchFamily="2" charset="2"/>
              <a:buChar char="Ø"/>
            </a:pPr>
            <a:r>
              <a:rPr lang="en-US" sz="1900" dirty="0" smtClean="0">
                <a:effectLst/>
              </a:rPr>
              <a:t>filled </a:t>
            </a:r>
            <a:r>
              <a:rPr lang="en-US" sz="1900" dirty="0">
                <a:effectLst/>
              </a:rPr>
              <a:t>with </a:t>
            </a:r>
            <a:r>
              <a:rPr lang="en-US" sz="1900" dirty="0" smtClean="0">
                <a:effectLst/>
              </a:rPr>
              <a:t>unrighteousness</a:t>
            </a:r>
            <a:r>
              <a:rPr lang="en-US" sz="1900" dirty="0">
                <a:effectLst/>
              </a:rPr>
              <a:t>, </a:t>
            </a:r>
            <a:endParaRPr lang="en-US" sz="1900" dirty="0" smtClean="0">
              <a:effectLst/>
            </a:endParaRPr>
          </a:p>
          <a:p>
            <a:pPr lvl="3">
              <a:spcBef>
                <a:spcPts val="0"/>
              </a:spcBef>
              <a:buFont typeface="Wingdings" pitchFamily="2" charset="2"/>
              <a:buChar char="Ø"/>
            </a:pPr>
            <a:r>
              <a:rPr lang="en-US" sz="1900" dirty="0" smtClean="0">
                <a:effectLst/>
              </a:rPr>
              <a:t>fornication</a:t>
            </a:r>
            <a:r>
              <a:rPr lang="en-US" sz="1900" dirty="0">
                <a:effectLst/>
              </a:rPr>
              <a:t>, wickedness, </a:t>
            </a:r>
            <a:endParaRPr lang="en-US" sz="1900" dirty="0" smtClean="0">
              <a:effectLst/>
            </a:endParaRPr>
          </a:p>
          <a:p>
            <a:pPr lvl="3">
              <a:spcBef>
                <a:spcPts val="0"/>
              </a:spcBef>
              <a:buFont typeface="Wingdings" pitchFamily="2" charset="2"/>
              <a:buChar char="Ø"/>
            </a:pPr>
            <a:r>
              <a:rPr lang="en-US" sz="1900" dirty="0" smtClean="0">
                <a:effectLst/>
              </a:rPr>
              <a:t>covetousness</a:t>
            </a:r>
            <a:r>
              <a:rPr lang="en-US" sz="1900" dirty="0">
                <a:effectLst/>
              </a:rPr>
              <a:t>, </a:t>
            </a:r>
            <a:r>
              <a:rPr lang="en-US" sz="1900" dirty="0" smtClean="0">
                <a:effectLst/>
              </a:rPr>
              <a:t>maliciousness </a:t>
            </a:r>
          </a:p>
          <a:p>
            <a:pPr lvl="3">
              <a:spcBef>
                <a:spcPts val="0"/>
              </a:spcBef>
              <a:buFont typeface="Wingdings" pitchFamily="2" charset="2"/>
              <a:buChar char="Ø"/>
            </a:pPr>
            <a:r>
              <a:rPr lang="en-US" sz="1900" dirty="0" smtClean="0">
                <a:effectLst/>
              </a:rPr>
              <a:t>full </a:t>
            </a:r>
            <a:r>
              <a:rPr lang="en-US" sz="1900" dirty="0">
                <a:effectLst/>
              </a:rPr>
              <a:t>of envy, murder, debate, deceit, </a:t>
            </a:r>
            <a:r>
              <a:rPr lang="en-US" sz="1900" dirty="0" smtClean="0">
                <a:effectLst/>
              </a:rPr>
              <a:t>malignity </a:t>
            </a:r>
          </a:p>
          <a:p>
            <a:pPr lvl="3">
              <a:spcBef>
                <a:spcPts val="0"/>
              </a:spcBef>
              <a:buFont typeface="Wingdings" pitchFamily="2" charset="2"/>
              <a:buChar char="Ø"/>
            </a:pPr>
            <a:r>
              <a:rPr lang="en-US" sz="1900" dirty="0" smtClean="0">
                <a:effectLst/>
              </a:rPr>
              <a:t>whisperers, backbiters</a:t>
            </a:r>
            <a:r>
              <a:rPr lang="en-US" sz="1900" dirty="0">
                <a:effectLst/>
              </a:rPr>
              <a:t>, haters of </a:t>
            </a:r>
            <a:r>
              <a:rPr lang="en-US" sz="1900" dirty="0" smtClean="0">
                <a:effectLst/>
              </a:rPr>
              <a:t>God </a:t>
            </a:r>
          </a:p>
          <a:p>
            <a:pPr lvl="3">
              <a:spcBef>
                <a:spcPts val="0"/>
              </a:spcBef>
              <a:buFont typeface="Wingdings" pitchFamily="2" charset="2"/>
              <a:buChar char="Ø"/>
            </a:pPr>
            <a:r>
              <a:rPr lang="en-US" sz="1900" dirty="0" smtClean="0">
                <a:effectLst/>
              </a:rPr>
              <a:t>despiteful</a:t>
            </a:r>
            <a:r>
              <a:rPr lang="en-US" sz="1900" dirty="0">
                <a:effectLst/>
              </a:rPr>
              <a:t>, proud, boasters, inventors of evil </a:t>
            </a:r>
            <a:r>
              <a:rPr lang="en-US" sz="1900" dirty="0" smtClean="0">
                <a:effectLst/>
              </a:rPr>
              <a:t>things</a:t>
            </a:r>
          </a:p>
          <a:p>
            <a:pPr lvl="3">
              <a:spcBef>
                <a:spcPts val="0"/>
              </a:spcBef>
              <a:buFont typeface="Wingdings" pitchFamily="2" charset="2"/>
              <a:buChar char="Ø"/>
            </a:pPr>
            <a:r>
              <a:rPr lang="en-US" sz="1900" dirty="0" smtClean="0">
                <a:effectLst/>
              </a:rPr>
              <a:t>disobedient </a:t>
            </a:r>
            <a:r>
              <a:rPr lang="en-US" sz="1900" dirty="0">
                <a:effectLst/>
              </a:rPr>
              <a:t>to parents, </a:t>
            </a:r>
            <a:r>
              <a:rPr lang="en-US" sz="1900" dirty="0" smtClean="0">
                <a:effectLst/>
              </a:rPr>
              <a:t>without understanding</a:t>
            </a:r>
          </a:p>
          <a:p>
            <a:pPr lvl="3">
              <a:spcBef>
                <a:spcPts val="0"/>
              </a:spcBef>
              <a:buFont typeface="Wingdings" pitchFamily="2" charset="2"/>
              <a:buChar char="Ø"/>
            </a:pPr>
            <a:r>
              <a:rPr lang="en-US" sz="1900" dirty="0" smtClean="0">
                <a:effectLst/>
              </a:rPr>
              <a:t>covenant breakers</a:t>
            </a:r>
            <a:r>
              <a:rPr lang="en-US" sz="1900" dirty="0">
                <a:effectLst/>
              </a:rPr>
              <a:t>, without natural </a:t>
            </a:r>
            <a:r>
              <a:rPr lang="en-US" sz="1900" dirty="0" smtClean="0">
                <a:effectLst/>
              </a:rPr>
              <a:t>affection</a:t>
            </a:r>
          </a:p>
          <a:p>
            <a:pPr lvl="3">
              <a:spcBef>
                <a:spcPts val="0"/>
              </a:spcBef>
              <a:buFont typeface="Wingdings" pitchFamily="2" charset="2"/>
              <a:buChar char="Ø"/>
            </a:pPr>
            <a:r>
              <a:rPr lang="en-US" sz="1900" dirty="0" smtClean="0">
                <a:effectLst/>
              </a:rPr>
              <a:t>implacable</a:t>
            </a:r>
            <a:r>
              <a:rPr lang="en-US" sz="1900" dirty="0">
                <a:effectLst/>
              </a:rPr>
              <a:t>, </a:t>
            </a:r>
            <a:r>
              <a:rPr lang="en-US" sz="1900" dirty="0" smtClean="0">
                <a:effectLst/>
              </a:rPr>
              <a:t>unmerciful</a:t>
            </a:r>
            <a:endParaRPr lang="en-US" dirty="0"/>
          </a:p>
        </p:txBody>
      </p:sp>
      <p:sp>
        <p:nvSpPr>
          <p:cNvPr id="3" name="Title 2"/>
          <p:cNvSpPr>
            <a:spLocks noGrp="1"/>
          </p:cNvSpPr>
          <p:nvPr>
            <p:ph type="title"/>
          </p:nvPr>
        </p:nvSpPr>
        <p:spPr>
          <a:xfrm>
            <a:off x="304800" y="152400"/>
            <a:ext cx="8534400" cy="838200"/>
          </a:xfrm>
        </p:spPr>
        <p:txBody>
          <a:bodyPr/>
          <a:lstStyle/>
          <a:p>
            <a:r>
              <a:rPr lang="en-US" sz="3200" dirty="0" smtClean="0"/>
              <a:t>Results of Godlessness…</a:t>
            </a:r>
            <a:endParaRPr lang="en-US" sz="3200" dirty="0"/>
          </a:p>
        </p:txBody>
      </p:sp>
    </p:spTree>
    <p:extLst>
      <p:ext uri="{BB962C8B-B14F-4D97-AF65-F5344CB8AC3E}">
        <p14:creationId xmlns:p14="http://schemas.microsoft.com/office/powerpoint/2010/main" val="28367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570" y="838200"/>
            <a:ext cx="5788030" cy="6019800"/>
          </a:xfrm>
        </p:spPr>
        <p:txBody>
          <a:bodyPr>
            <a:normAutofit fontScale="92500" lnSpcReduction="10000"/>
          </a:bodyPr>
          <a:lstStyle/>
          <a:p>
            <a:pPr>
              <a:buFont typeface="Wingdings" pitchFamily="2" charset="2"/>
              <a:buChar char="Ø"/>
            </a:pPr>
            <a:r>
              <a:rPr lang="en-US" dirty="0" smtClean="0">
                <a:effectLst/>
              </a:rPr>
              <a:t>700 years before Christ, God showed Isaiah the </a:t>
            </a:r>
            <a:r>
              <a:rPr lang="en-US" dirty="0" err="1" smtClean="0">
                <a:effectLst/>
              </a:rPr>
              <a:t>the</a:t>
            </a:r>
            <a:r>
              <a:rPr lang="en-US" dirty="0" smtClean="0">
                <a:effectLst/>
              </a:rPr>
              <a:t> way He sees His Church:</a:t>
            </a:r>
          </a:p>
          <a:p>
            <a:pPr lvl="1">
              <a:buFont typeface="Wingdings" pitchFamily="2" charset="2"/>
              <a:buChar char="Ø"/>
            </a:pPr>
            <a:r>
              <a:rPr lang="en-US" dirty="0" smtClean="0">
                <a:effectLst/>
              </a:rPr>
              <a:t>Before the Lord:</a:t>
            </a:r>
          </a:p>
          <a:p>
            <a:pPr lvl="2">
              <a:buFont typeface="Wingdings" pitchFamily="2" charset="2"/>
              <a:buChar char="Ø"/>
            </a:pPr>
            <a:r>
              <a:rPr lang="en-US" dirty="0" smtClean="0">
                <a:effectLst/>
              </a:rPr>
              <a:t>darkness everywhere (false teachers, </a:t>
            </a:r>
            <a:r>
              <a:rPr lang="en-US" dirty="0" err="1" smtClean="0">
                <a:effectLst/>
              </a:rPr>
              <a:t>spiritism</a:t>
            </a:r>
            <a:r>
              <a:rPr lang="en-US" dirty="0" smtClean="0">
                <a:effectLst/>
              </a:rPr>
              <a:t>, human philosophy) - hopelessness 8:22; 25:7 </a:t>
            </a:r>
          </a:p>
          <a:p>
            <a:pPr lvl="1">
              <a:buFont typeface="Wingdings" pitchFamily="2" charset="2"/>
              <a:buChar char="Ø"/>
            </a:pPr>
            <a:r>
              <a:rPr lang="en-US" sz="2100" dirty="0" smtClean="0">
                <a:effectLst/>
              </a:rPr>
              <a:t>When God arrives the whole earth became full of God’s glory </a:t>
            </a:r>
          </a:p>
          <a:p>
            <a:pPr lvl="2">
              <a:buFont typeface="Wingdings" pitchFamily="2" charset="2"/>
              <a:buChar char="Ø"/>
            </a:pPr>
            <a:r>
              <a:rPr lang="en-US" sz="2000" dirty="0" smtClean="0">
                <a:effectLst/>
              </a:rPr>
              <a:t>“Holy</a:t>
            </a:r>
            <a:r>
              <a:rPr lang="en-US" sz="2000" dirty="0">
                <a:effectLst/>
              </a:rPr>
              <a:t>, holy, holy, [is] the LORD of hosts: the whole earth [is] full of his glory</a:t>
            </a:r>
            <a:r>
              <a:rPr lang="en-US" sz="2000" dirty="0" smtClean="0">
                <a:effectLst/>
              </a:rPr>
              <a:t>.” Isa. 6:3 </a:t>
            </a:r>
          </a:p>
          <a:p>
            <a:pPr lvl="2">
              <a:buFont typeface="Wingdings" pitchFamily="2" charset="2"/>
              <a:buChar char="Ø"/>
            </a:pPr>
            <a:r>
              <a:rPr lang="en-US" sz="2000" dirty="0">
                <a:effectLst/>
              </a:rPr>
              <a:t>The people that walked in darkness have seen a great light: they that dwell in the land of the shadow of death, upon them hath the light shined." Isaiah </a:t>
            </a:r>
            <a:r>
              <a:rPr lang="en-US" sz="2000" dirty="0" smtClean="0">
                <a:effectLst/>
              </a:rPr>
              <a:t>9: 2</a:t>
            </a:r>
          </a:p>
          <a:p>
            <a:pPr lvl="1">
              <a:buFont typeface="Wingdings" pitchFamily="2" charset="2"/>
              <a:buChar char="Ø"/>
            </a:pPr>
            <a:r>
              <a:rPr lang="en-US" sz="2100" dirty="0" smtClean="0">
                <a:effectLst/>
              </a:rPr>
              <a:t>In the chapters that followed: </a:t>
            </a:r>
          </a:p>
          <a:p>
            <a:pPr lvl="2">
              <a:buFont typeface="Wingdings" pitchFamily="2" charset="2"/>
              <a:buChar char="Ø"/>
            </a:pPr>
            <a:r>
              <a:rPr lang="en-US" dirty="0" smtClean="0">
                <a:effectLst/>
              </a:rPr>
              <a:t>he saw victory everywhere. </a:t>
            </a:r>
          </a:p>
          <a:p>
            <a:pPr lvl="2">
              <a:buFont typeface="Wingdings" pitchFamily="2" charset="2"/>
              <a:buChar char="Ø"/>
            </a:pPr>
            <a:r>
              <a:rPr lang="en-US" dirty="0" smtClean="0">
                <a:effectLst/>
              </a:rPr>
              <a:t>The spirit was poured upon all flesh. </a:t>
            </a:r>
          </a:p>
          <a:p>
            <a:pPr lvl="2">
              <a:buFont typeface="Wingdings" pitchFamily="2" charset="2"/>
              <a:buChar char="Ø"/>
            </a:pPr>
            <a:r>
              <a:rPr lang="en-US" dirty="0" smtClean="0">
                <a:effectLst/>
              </a:rPr>
              <a:t>God’s people coming home from everywhere - including non-Israelites &amp; pagans – Isa. 44:4,5; 49:8, 9, 12; 52:6, 10; 56:3, 6-8</a:t>
            </a:r>
            <a:endParaRPr lang="en-US" dirty="0">
              <a:effectLst/>
            </a:endParaRPr>
          </a:p>
        </p:txBody>
      </p:sp>
      <p:sp>
        <p:nvSpPr>
          <p:cNvPr id="3" name="Title 2"/>
          <p:cNvSpPr>
            <a:spLocks noGrp="1"/>
          </p:cNvSpPr>
          <p:nvPr>
            <p:ph type="title"/>
          </p:nvPr>
        </p:nvSpPr>
        <p:spPr>
          <a:xfrm>
            <a:off x="381000" y="0"/>
            <a:ext cx="8458200" cy="914400"/>
          </a:xfrm>
        </p:spPr>
        <p:txBody>
          <a:bodyPr/>
          <a:lstStyle/>
          <a:p>
            <a:r>
              <a:rPr lang="en-US" dirty="0" smtClean="0"/>
              <a:t>Isaiah’s vision of the church: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0" y="1295401"/>
            <a:ext cx="3143390" cy="4343400"/>
          </a:xfrm>
          <a:prstGeom prst="rect">
            <a:avLst/>
          </a:prstGeom>
        </p:spPr>
      </p:pic>
    </p:spTree>
    <p:extLst>
      <p:ext uri="{BB962C8B-B14F-4D97-AF65-F5344CB8AC3E}">
        <p14:creationId xmlns:p14="http://schemas.microsoft.com/office/powerpoint/2010/main" val="32738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8991600" cy="5867399"/>
          </a:xfrm>
        </p:spPr>
        <p:txBody>
          <a:bodyPr>
            <a:normAutofit fontScale="92500" lnSpcReduction="20000"/>
          </a:bodyPr>
          <a:lstStyle/>
          <a:p>
            <a:pPr marL="18288" indent="0">
              <a:lnSpc>
                <a:spcPct val="110000"/>
              </a:lnSpc>
              <a:spcBef>
                <a:spcPts val="200"/>
              </a:spcBef>
              <a:buNone/>
            </a:pPr>
            <a:r>
              <a:rPr lang="en-US" u="sng" dirty="0" smtClean="0">
                <a:effectLst/>
              </a:rPr>
              <a:t>Condition of the world:</a:t>
            </a:r>
          </a:p>
          <a:p>
            <a:pPr marL="231775" indent="0">
              <a:lnSpc>
                <a:spcPct val="110000"/>
              </a:lnSpc>
              <a:spcBef>
                <a:spcPts val="200"/>
              </a:spcBef>
              <a:buNone/>
            </a:pPr>
            <a:r>
              <a:rPr lang="en-US" dirty="0">
                <a:effectLst/>
              </a:rPr>
              <a:t>"For, behold, the darkness shall cover the earth, And gross darkness the people</a:t>
            </a:r>
            <a:r>
              <a:rPr lang="en-US" dirty="0" smtClean="0">
                <a:effectLst/>
              </a:rPr>
              <a:t>: vs. 2</a:t>
            </a:r>
            <a:endParaRPr lang="en-US" u="sng" dirty="0" smtClean="0">
              <a:effectLst/>
            </a:endParaRPr>
          </a:p>
          <a:p>
            <a:pPr marL="18288" indent="0">
              <a:lnSpc>
                <a:spcPct val="110000"/>
              </a:lnSpc>
              <a:spcBef>
                <a:spcPts val="600"/>
              </a:spcBef>
              <a:buNone/>
            </a:pPr>
            <a:r>
              <a:rPr lang="en-US" u="sng" dirty="0" smtClean="0">
                <a:effectLst/>
              </a:rPr>
              <a:t>Then the Light Comes</a:t>
            </a:r>
          </a:p>
          <a:p>
            <a:pPr marL="347663" indent="-115888">
              <a:lnSpc>
                <a:spcPct val="110000"/>
              </a:lnSpc>
              <a:spcBef>
                <a:spcPts val="200"/>
              </a:spcBef>
              <a:buNone/>
            </a:pPr>
            <a:r>
              <a:rPr lang="en-US" dirty="0" smtClean="0">
                <a:effectLst/>
              </a:rPr>
              <a:t>"</a:t>
            </a:r>
            <a:r>
              <a:rPr lang="en-US" dirty="0">
                <a:effectLst/>
              </a:rPr>
              <a:t>Arise, shine; for thy light is come, </a:t>
            </a:r>
            <a:r>
              <a:rPr lang="en-US" dirty="0" smtClean="0">
                <a:effectLst/>
              </a:rPr>
              <a:t> And </a:t>
            </a:r>
            <a:r>
              <a:rPr lang="en-US" dirty="0">
                <a:effectLst/>
              </a:rPr>
              <a:t>the glory of the Lord is risen upon thee. </a:t>
            </a:r>
            <a:r>
              <a:rPr lang="en-US" dirty="0" err="1">
                <a:effectLst/>
              </a:rPr>
              <a:t>v</a:t>
            </a:r>
            <a:r>
              <a:rPr lang="en-US" dirty="0" err="1" smtClean="0">
                <a:effectLst/>
              </a:rPr>
              <a:t>s</a:t>
            </a:r>
            <a:r>
              <a:rPr lang="en-US" dirty="0" smtClean="0">
                <a:effectLst/>
              </a:rPr>
              <a:t> 1</a:t>
            </a:r>
          </a:p>
          <a:p>
            <a:pPr marL="18288" indent="0">
              <a:lnSpc>
                <a:spcPct val="110000"/>
              </a:lnSpc>
              <a:spcBef>
                <a:spcPts val="200"/>
              </a:spcBef>
              <a:buNone/>
            </a:pPr>
            <a:endParaRPr lang="en-US" sz="700" dirty="0">
              <a:effectLst/>
            </a:endParaRPr>
          </a:p>
          <a:p>
            <a:pPr marL="347663" indent="-115888">
              <a:lnSpc>
                <a:spcPct val="110000"/>
              </a:lnSpc>
              <a:spcBef>
                <a:spcPts val="200"/>
              </a:spcBef>
              <a:buNone/>
            </a:pPr>
            <a:r>
              <a:rPr lang="en-US" dirty="0" smtClean="0">
                <a:effectLst/>
              </a:rPr>
              <a:t>But </a:t>
            </a:r>
            <a:r>
              <a:rPr lang="en-US" i="1" dirty="0">
                <a:effectLst/>
              </a:rPr>
              <a:t>the Lord shall arise upon thee</a:t>
            </a:r>
            <a:r>
              <a:rPr lang="en-US" dirty="0">
                <a:effectLst/>
              </a:rPr>
              <a:t>, </a:t>
            </a:r>
            <a:r>
              <a:rPr lang="en-US" dirty="0" smtClean="0">
                <a:effectLst/>
              </a:rPr>
              <a:t> And </a:t>
            </a:r>
            <a:r>
              <a:rPr lang="en-US" dirty="0">
                <a:effectLst/>
              </a:rPr>
              <a:t>His glory shall be seen upon </a:t>
            </a:r>
            <a:r>
              <a:rPr lang="en-US" dirty="0" err="1" smtClean="0">
                <a:effectLst/>
              </a:rPr>
              <a:t>thee.And</a:t>
            </a:r>
            <a:r>
              <a:rPr lang="en-US" dirty="0" smtClean="0">
                <a:effectLst/>
              </a:rPr>
              <a:t> </a:t>
            </a:r>
            <a:r>
              <a:rPr lang="en-US" dirty="0">
                <a:effectLst/>
              </a:rPr>
              <a:t>the Gentiles shall come to thy light</a:t>
            </a:r>
            <a:r>
              <a:rPr lang="en-US" dirty="0" smtClean="0">
                <a:effectLst/>
              </a:rPr>
              <a:t>, And </a:t>
            </a:r>
            <a:r>
              <a:rPr lang="en-US" dirty="0">
                <a:effectLst/>
              </a:rPr>
              <a:t>kings to the brightness of thy rising. </a:t>
            </a:r>
            <a:r>
              <a:rPr lang="en-US" dirty="0" smtClean="0">
                <a:effectLst/>
              </a:rPr>
              <a:t>vss</a:t>
            </a:r>
            <a:r>
              <a:rPr lang="en-US" dirty="0">
                <a:effectLst/>
              </a:rPr>
              <a:t>. , 2b, 3</a:t>
            </a:r>
          </a:p>
          <a:p>
            <a:pPr marL="18288" indent="0">
              <a:lnSpc>
                <a:spcPct val="110000"/>
              </a:lnSpc>
              <a:spcBef>
                <a:spcPts val="200"/>
              </a:spcBef>
              <a:buNone/>
            </a:pPr>
            <a:r>
              <a:rPr lang="en-US" u="sng" dirty="0" smtClean="0">
                <a:effectLst/>
              </a:rPr>
              <a:t>The Results:</a:t>
            </a:r>
            <a:endParaRPr lang="en-US" u="sng" dirty="0">
              <a:effectLst/>
            </a:endParaRPr>
          </a:p>
          <a:p>
            <a:pPr marL="465138" indent="-233363">
              <a:lnSpc>
                <a:spcPct val="110000"/>
              </a:lnSpc>
              <a:spcBef>
                <a:spcPts val="200"/>
              </a:spcBef>
              <a:buNone/>
            </a:pPr>
            <a:r>
              <a:rPr lang="en-US" dirty="0" smtClean="0">
                <a:effectLst/>
              </a:rPr>
              <a:t>"</a:t>
            </a:r>
            <a:r>
              <a:rPr lang="en-US" dirty="0">
                <a:effectLst/>
              </a:rPr>
              <a:t>Lift up </a:t>
            </a:r>
            <a:r>
              <a:rPr lang="en-US" dirty="0" err="1">
                <a:effectLst/>
              </a:rPr>
              <a:t>thine</a:t>
            </a:r>
            <a:r>
              <a:rPr lang="en-US" dirty="0">
                <a:effectLst/>
              </a:rPr>
              <a:t> eyes round about, and see: </a:t>
            </a:r>
            <a:r>
              <a:rPr lang="en-US" dirty="0" smtClean="0">
                <a:effectLst/>
              </a:rPr>
              <a:t> All </a:t>
            </a:r>
            <a:r>
              <a:rPr lang="en-US" dirty="0">
                <a:effectLst/>
              </a:rPr>
              <a:t>they gather themselves together, they come to thee: </a:t>
            </a:r>
            <a:r>
              <a:rPr lang="en-US" dirty="0" smtClean="0">
                <a:effectLst/>
              </a:rPr>
              <a:t>thy </a:t>
            </a:r>
            <a:r>
              <a:rPr lang="en-US" dirty="0">
                <a:effectLst/>
              </a:rPr>
              <a:t>sons shall come from far, </a:t>
            </a:r>
            <a:r>
              <a:rPr lang="en-US" dirty="0" smtClean="0">
                <a:effectLst/>
              </a:rPr>
              <a:t>And </a:t>
            </a:r>
            <a:r>
              <a:rPr lang="en-US" dirty="0">
                <a:effectLst/>
              </a:rPr>
              <a:t>thy daughters shall be nursed at thy side." </a:t>
            </a:r>
            <a:r>
              <a:rPr lang="en-US" dirty="0" smtClean="0">
                <a:effectLst/>
              </a:rPr>
              <a:t>vs. 4</a:t>
            </a:r>
            <a:endParaRPr lang="en-US" dirty="0">
              <a:effectLst/>
            </a:endParaRPr>
          </a:p>
          <a:p>
            <a:pPr marL="18288" indent="0">
              <a:lnSpc>
                <a:spcPct val="110000"/>
              </a:lnSpc>
              <a:spcBef>
                <a:spcPts val="200"/>
              </a:spcBef>
              <a:buNone/>
            </a:pPr>
            <a:endParaRPr lang="en-US" sz="700" dirty="0" smtClean="0">
              <a:effectLst/>
            </a:endParaRPr>
          </a:p>
          <a:p>
            <a:pPr marL="465138" indent="-233363">
              <a:lnSpc>
                <a:spcPct val="110000"/>
              </a:lnSpc>
              <a:spcBef>
                <a:spcPts val="200"/>
              </a:spcBef>
              <a:buNone/>
            </a:pPr>
            <a:r>
              <a:rPr lang="en-US" dirty="0" smtClean="0">
                <a:effectLst/>
              </a:rPr>
              <a:t>"</a:t>
            </a:r>
            <a:r>
              <a:rPr lang="en-US" dirty="0">
                <a:effectLst/>
              </a:rPr>
              <a:t>And the sons of strangers shall build up thy walls</a:t>
            </a:r>
            <a:r>
              <a:rPr lang="en-US" dirty="0" smtClean="0">
                <a:effectLst/>
              </a:rPr>
              <a:t>, And </a:t>
            </a:r>
            <a:r>
              <a:rPr lang="en-US" dirty="0">
                <a:effectLst/>
              </a:rPr>
              <a:t>their kings shall minister unto thee: </a:t>
            </a:r>
            <a:r>
              <a:rPr lang="en-US" dirty="0" smtClean="0">
                <a:effectLst/>
              </a:rPr>
              <a:t>vs. 10 </a:t>
            </a:r>
          </a:p>
          <a:p>
            <a:pPr marL="234950" indent="0">
              <a:lnSpc>
                <a:spcPct val="110000"/>
              </a:lnSpc>
              <a:spcBef>
                <a:spcPts val="200"/>
              </a:spcBef>
              <a:buNone/>
            </a:pPr>
            <a:endParaRPr lang="en-US" sz="700" dirty="0">
              <a:effectLst/>
            </a:endParaRPr>
          </a:p>
          <a:p>
            <a:pPr marL="465138" indent="-233363">
              <a:lnSpc>
                <a:spcPct val="110000"/>
              </a:lnSpc>
              <a:spcBef>
                <a:spcPts val="200"/>
              </a:spcBef>
              <a:buNone/>
            </a:pPr>
            <a:r>
              <a:rPr lang="en-US" dirty="0" smtClean="0">
                <a:effectLst/>
              </a:rPr>
              <a:t>“Therefore </a:t>
            </a:r>
            <a:r>
              <a:rPr lang="en-US" dirty="0">
                <a:effectLst/>
              </a:rPr>
              <a:t>thy gates shall be open continually</a:t>
            </a:r>
            <a:r>
              <a:rPr lang="en-US" dirty="0" smtClean="0">
                <a:effectLst/>
              </a:rPr>
              <a:t>; They </a:t>
            </a:r>
            <a:r>
              <a:rPr lang="en-US" dirty="0">
                <a:effectLst/>
              </a:rPr>
              <a:t>shall not be shut day nor night</a:t>
            </a:r>
            <a:r>
              <a:rPr lang="en-US" dirty="0" smtClean="0">
                <a:effectLst/>
              </a:rPr>
              <a:t>; That </a:t>
            </a:r>
            <a:r>
              <a:rPr lang="en-US" dirty="0">
                <a:effectLst/>
              </a:rPr>
              <a:t>men may bring unto thee the forces of the Gentiles</a:t>
            </a:r>
            <a:r>
              <a:rPr lang="en-US" dirty="0" smtClean="0">
                <a:effectLst/>
              </a:rPr>
              <a:t>, And </a:t>
            </a:r>
            <a:r>
              <a:rPr lang="en-US" dirty="0">
                <a:effectLst/>
              </a:rPr>
              <a:t>that their kings may be brought." </a:t>
            </a:r>
            <a:r>
              <a:rPr lang="en-US" dirty="0" smtClean="0">
                <a:effectLst/>
              </a:rPr>
              <a:t>vs. 11</a:t>
            </a:r>
            <a:endParaRPr lang="en-US" dirty="0">
              <a:effectLst/>
            </a:endParaRPr>
          </a:p>
          <a:p>
            <a:pPr marL="18288" indent="0">
              <a:lnSpc>
                <a:spcPct val="110000"/>
              </a:lnSpc>
              <a:spcBef>
                <a:spcPts val="200"/>
              </a:spcBef>
              <a:buNone/>
            </a:pPr>
            <a:endParaRPr lang="en-US" sz="1300" dirty="0">
              <a:effectLst/>
            </a:endParaRPr>
          </a:p>
        </p:txBody>
      </p:sp>
      <p:sp>
        <p:nvSpPr>
          <p:cNvPr id="3" name="Title 2"/>
          <p:cNvSpPr>
            <a:spLocks noGrp="1"/>
          </p:cNvSpPr>
          <p:nvPr>
            <p:ph type="title"/>
          </p:nvPr>
        </p:nvSpPr>
        <p:spPr>
          <a:xfrm>
            <a:off x="19050" y="9524"/>
            <a:ext cx="9048750" cy="828676"/>
          </a:xfrm>
        </p:spPr>
        <p:txBody>
          <a:bodyPr/>
          <a:lstStyle/>
          <a:p>
            <a:pPr algn="ctr"/>
            <a:r>
              <a:rPr lang="en-US" sz="5400" u="sng" dirty="0" smtClean="0"/>
              <a:t>Isaiah’s view of Church</a:t>
            </a:r>
            <a:endParaRPr lang="en-US" sz="5400" u="sng" dirty="0"/>
          </a:p>
        </p:txBody>
      </p:sp>
    </p:spTree>
    <p:extLst>
      <p:ext uri="{BB962C8B-B14F-4D97-AF65-F5344CB8AC3E}">
        <p14:creationId xmlns:p14="http://schemas.microsoft.com/office/powerpoint/2010/main" val="24642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5820</TotalTime>
  <Words>4060</Words>
  <Application>Microsoft Office PowerPoint</Application>
  <PresentationFormat>On-screen Show (4:3)</PresentationFormat>
  <Paragraphs>281</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Elemental</vt:lpstr>
      <vt:lpstr>Willits  August 4, 2012 Fort Bragg August 11, 2012</vt:lpstr>
      <vt:lpstr>Is Church a success?</vt:lpstr>
      <vt:lpstr>PowerPoint Presentation</vt:lpstr>
      <vt:lpstr>Attitudes about Church:</vt:lpstr>
      <vt:lpstr>Attitudes about Church cont.:</vt:lpstr>
      <vt:lpstr>Isaiah’s vision of the church:</vt:lpstr>
      <vt:lpstr>Results of Godlessness…</vt:lpstr>
      <vt:lpstr>Isaiah’s vision of the church:</vt:lpstr>
      <vt:lpstr>Isaiah’s view of Church</vt:lpstr>
      <vt:lpstr>Church should be…  (Isa. 61)</vt:lpstr>
      <vt:lpstr>Church should be… (Isa. 61)</vt:lpstr>
      <vt:lpstr>How God sees his Church</vt:lpstr>
      <vt:lpstr>He is inseparably connected to it</vt:lpstr>
      <vt:lpstr>He’s especially connected with it</vt:lpstr>
      <vt:lpstr>PowerPoint Presentation</vt:lpstr>
      <vt:lpstr>PowerPoint Presentation</vt:lpstr>
      <vt:lpstr>PowerPoint Presentation</vt:lpstr>
      <vt:lpstr>PowerPoint Presentation</vt:lpstr>
      <vt:lpstr>PowerPoint Presentation</vt:lpstr>
      <vt:lpstr>PowerPoint Presentation</vt:lpstr>
      <vt:lpstr>Is the problem God or man?</vt:lpstr>
      <vt:lpstr>Who were the Pharisees?</vt:lpstr>
      <vt:lpstr>Jesus rejected Pharisaism</vt:lpstr>
      <vt:lpstr>Can Pharisees change?</vt:lpstr>
      <vt:lpstr>Can Pharisees change?</vt:lpstr>
      <vt:lpstr>SDA’s battle with Pharisaism</vt:lpstr>
      <vt:lpstr>SDA’s battle with Pharisaism cont.</vt:lpstr>
      <vt:lpstr>SDA’s battle with Pharisaism cont.</vt:lpstr>
      <vt:lpstr>SDA’s battle with Pharisaism cont.</vt:lpstr>
      <vt:lpstr>What is God’s Church like?</vt:lpstr>
      <vt:lpstr>SDA’s battle with Pharisaism cont.</vt:lpstr>
      <vt:lpstr>SDA’s battle with Pharisaism cont.</vt:lpstr>
      <vt:lpstr>What is God’s Church like?</vt:lpstr>
      <vt:lpstr>The Good News about Church is:</vt:lpstr>
      <vt:lpstr>PowerPoint Presentation</vt:lpstr>
      <vt:lpstr>PowerPoint Presentation</vt:lpstr>
      <vt:lpstr>PowerPoint Presentation</vt:lpstr>
      <vt:lpstr>What should Church be like?</vt:lpstr>
    </vt:vector>
  </TitlesOfParts>
  <Company>Pacific 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News………            about Church</dc:title>
  <dc:creator>Stan</dc:creator>
  <cp:lastModifiedBy>Stan</cp:lastModifiedBy>
  <cp:revision>157</cp:revision>
  <dcterms:created xsi:type="dcterms:W3CDTF">2012-07-21T15:25:59Z</dcterms:created>
  <dcterms:modified xsi:type="dcterms:W3CDTF">2012-08-11T14:17:35Z</dcterms:modified>
</cp:coreProperties>
</file>