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256" r:id="rId2"/>
    <p:sldId id="300" r:id="rId3"/>
    <p:sldId id="326" r:id="rId4"/>
    <p:sldId id="327" r:id="rId5"/>
    <p:sldId id="328" r:id="rId6"/>
    <p:sldId id="329" r:id="rId7"/>
    <p:sldId id="333" r:id="rId8"/>
    <p:sldId id="330" r:id="rId9"/>
    <p:sldId id="334" r:id="rId10"/>
    <p:sldId id="332" r:id="rId11"/>
    <p:sldId id="302" r:id="rId12"/>
    <p:sldId id="303" r:id="rId13"/>
    <p:sldId id="325" r:id="rId14"/>
    <p:sldId id="304" r:id="rId15"/>
    <p:sldId id="305" r:id="rId16"/>
    <p:sldId id="306" r:id="rId17"/>
    <p:sldId id="258" r:id="rId18"/>
    <p:sldId id="259" r:id="rId19"/>
    <p:sldId id="262" r:id="rId20"/>
    <p:sldId id="308" r:id="rId21"/>
    <p:sldId id="268" r:id="rId22"/>
    <p:sldId id="297" r:id="rId23"/>
    <p:sldId id="337" r:id="rId24"/>
    <p:sldId id="336" r:id="rId25"/>
    <p:sldId id="338"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864" y="-108"/>
      </p:cViewPr>
      <p:guideLst>
        <p:guide orient="horz" pos="2160"/>
        <p:guide pos="2880"/>
      </p:guideLst>
    </p:cSldViewPr>
  </p:slideViewPr>
  <p:notesTextViewPr>
    <p:cViewPr>
      <p:scale>
        <a:sx n="125" d="100"/>
        <a:sy n="125" d="100"/>
      </p:scale>
      <p:origin x="0" y="0"/>
    </p:cViewPr>
  </p:notesTextViewPr>
  <p:sorterViewPr>
    <p:cViewPr>
      <p:scale>
        <a:sx n="100" d="100"/>
        <a:sy n="100" d="100"/>
      </p:scale>
      <p:origin x="0" y="90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E183DC-74D9-436F-AC93-72505990DEC1}" type="datetimeFigureOut">
              <a:rPr lang="en-US" smtClean="0"/>
              <a:t>6/7/2012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D3B3FF-7B35-4E47-9415-7866662D1DB0}" type="slidenum">
              <a:rPr lang="en-US" smtClean="0"/>
              <a:t>‹#›</a:t>
            </a:fld>
            <a:endParaRPr lang="en-US"/>
          </a:p>
        </p:txBody>
      </p:sp>
    </p:spTree>
    <p:extLst>
      <p:ext uri="{BB962C8B-B14F-4D97-AF65-F5344CB8AC3E}">
        <p14:creationId xmlns:p14="http://schemas.microsoft.com/office/powerpoint/2010/main" val="3912516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 separation of heaven and earth is a familiar theme in ancient cosmologies, but the control of the waters appears to be peculiar to </a:t>
            </a:r>
            <a:r>
              <a:rPr lang="en-US" sz="1200" i="1" kern="1200" dirty="0" err="1" smtClean="0">
                <a:solidFill>
                  <a:schemeClr val="tx1"/>
                </a:solidFill>
                <a:effectLst/>
                <a:latin typeface="+mn-lt"/>
                <a:ea typeface="+mn-ea"/>
                <a:cs typeface="+mn-cs"/>
              </a:rPr>
              <a:t>Enuma</a:t>
            </a:r>
            <a:r>
              <a:rPr lang="en-US" sz="1200" i="1" kern="1200" dirty="0" smtClean="0">
                <a:solidFill>
                  <a:schemeClr val="tx1"/>
                </a:solidFill>
                <a:effectLst/>
                <a:latin typeface="+mn-lt"/>
                <a:ea typeface="+mn-ea"/>
                <a:cs typeface="+mn-cs"/>
              </a:rPr>
              <a:t> </a:t>
            </a:r>
            <a:r>
              <a:rPr lang="en-US" sz="1200" i="1" kern="1200" dirty="0" err="1" smtClean="0">
                <a:solidFill>
                  <a:schemeClr val="tx1"/>
                </a:solidFill>
                <a:effectLst/>
                <a:latin typeface="+mn-lt"/>
                <a:ea typeface="+mn-ea"/>
                <a:cs typeface="+mn-cs"/>
              </a:rPr>
              <a:t>elish</a:t>
            </a:r>
            <a:r>
              <a:rPr lang="en-US" sz="1200" kern="1200" dirty="0" smtClean="0">
                <a:solidFill>
                  <a:schemeClr val="tx1"/>
                </a:solidFill>
                <a:effectLst/>
                <a:latin typeface="+mn-lt"/>
                <a:ea typeface="+mn-ea"/>
                <a:cs typeface="+mn-cs"/>
              </a:rPr>
              <a:t> and Genesis.</a:t>
            </a:r>
            <a:endParaRPr lang="en-US" dirty="0"/>
          </a:p>
        </p:txBody>
      </p:sp>
      <p:sp>
        <p:nvSpPr>
          <p:cNvPr id="4" name="Slide Number Placeholder 3"/>
          <p:cNvSpPr>
            <a:spLocks noGrp="1"/>
          </p:cNvSpPr>
          <p:nvPr>
            <p:ph type="sldNum" sz="quarter" idx="10"/>
          </p:nvPr>
        </p:nvSpPr>
        <p:spPr/>
        <p:txBody>
          <a:bodyPr/>
          <a:lstStyle/>
          <a:p>
            <a:fld id="{02713909-7E81-4340-A7CC-DF1DD73D7274}" type="slidenum">
              <a:rPr lang="en-US" smtClean="0"/>
              <a:t>4</a:t>
            </a:fld>
            <a:endParaRPr lang="en-US" dirty="0"/>
          </a:p>
        </p:txBody>
      </p:sp>
    </p:spTree>
    <p:extLst>
      <p:ext uri="{BB962C8B-B14F-4D97-AF65-F5344CB8AC3E}">
        <p14:creationId xmlns:p14="http://schemas.microsoft.com/office/powerpoint/2010/main" val="29146510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r>
              <a:rPr lang="en-US" dirty="0" smtClean="0">
                <a:latin typeface="Times New Roman" pitchFamily="18" charset="0"/>
                <a:cs typeface="Times New Roman" pitchFamily="18" charset="0"/>
              </a:rPr>
              <a:t>How does his legacy of churches portray God?</a:t>
            </a:r>
          </a:p>
          <a:p>
            <a:pPr lvl="2"/>
            <a:r>
              <a:rPr lang="en-US" dirty="0" smtClean="0">
                <a:latin typeface="Times New Roman" pitchFamily="18" charset="0"/>
                <a:cs typeface="Times New Roman" pitchFamily="18" charset="0"/>
              </a:rPr>
              <a:t>unable to get along – they split into endless hostile fragments </a:t>
            </a:r>
          </a:p>
          <a:p>
            <a:pPr lvl="2"/>
            <a:r>
              <a:rPr lang="en-US" dirty="0" smtClean="0">
                <a:latin typeface="Times New Roman" pitchFamily="18" charset="0"/>
                <a:cs typeface="Times New Roman" pitchFamily="18" charset="0"/>
              </a:rPr>
              <a:t>made Christianity a copy of Judaism (legalism, hierarchy, communes) </a:t>
            </a:r>
          </a:p>
          <a:p>
            <a:endParaRPr lang="en-US" dirty="0"/>
          </a:p>
        </p:txBody>
      </p:sp>
      <p:sp>
        <p:nvSpPr>
          <p:cNvPr id="4" name="Slide Number Placeholder 3"/>
          <p:cNvSpPr>
            <a:spLocks noGrp="1"/>
          </p:cNvSpPr>
          <p:nvPr>
            <p:ph type="sldNum" sz="quarter" idx="10"/>
          </p:nvPr>
        </p:nvSpPr>
        <p:spPr/>
        <p:txBody>
          <a:bodyPr/>
          <a:lstStyle/>
          <a:p>
            <a:fld id="{6DD3B3FF-7B35-4E47-9415-7866662D1DB0}" type="slidenum">
              <a:rPr lang="en-US" smtClean="0"/>
              <a:t>8</a:t>
            </a:fld>
            <a:endParaRPr lang="en-US"/>
          </a:p>
        </p:txBody>
      </p:sp>
    </p:spTree>
    <p:extLst>
      <p:ext uri="{BB962C8B-B14F-4D97-AF65-F5344CB8AC3E}">
        <p14:creationId xmlns:p14="http://schemas.microsoft.com/office/powerpoint/2010/main" val="1036723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6DD3B3FF-7B35-4E47-9415-7866662D1DB0}" type="slidenum">
              <a:rPr lang="en-US" smtClean="0"/>
              <a:t>17</a:t>
            </a:fld>
            <a:endParaRPr lang="en-US"/>
          </a:p>
        </p:txBody>
      </p:sp>
    </p:spTree>
    <p:extLst>
      <p:ext uri="{BB962C8B-B14F-4D97-AF65-F5344CB8AC3E}">
        <p14:creationId xmlns:p14="http://schemas.microsoft.com/office/powerpoint/2010/main" val="39850133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About ½ of the references</a:t>
            </a:r>
            <a:r>
              <a:rPr lang="en-US" baseline="0" dirty="0" smtClean="0"/>
              <a:t> about the Heavenly Father in the Gospels appear in John  </a:t>
            </a:r>
            <a:endParaRPr lang="en-US" dirty="0"/>
          </a:p>
        </p:txBody>
      </p:sp>
      <p:sp>
        <p:nvSpPr>
          <p:cNvPr id="4" name="Slide Number Placeholder 3"/>
          <p:cNvSpPr>
            <a:spLocks noGrp="1"/>
          </p:cNvSpPr>
          <p:nvPr>
            <p:ph type="sldNum" sz="quarter" idx="10"/>
          </p:nvPr>
        </p:nvSpPr>
        <p:spPr/>
        <p:txBody>
          <a:bodyPr/>
          <a:lstStyle/>
          <a:p>
            <a:fld id="{6DD3B3FF-7B35-4E47-9415-7866662D1DB0}" type="slidenum">
              <a:rPr lang="en-US" smtClean="0"/>
              <a:t>22</a:t>
            </a:fld>
            <a:endParaRPr lang="en-US"/>
          </a:p>
        </p:txBody>
      </p:sp>
    </p:spTree>
    <p:extLst>
      <p:ext uri="{BB962C8B-B14F-4D97-AF65-F5344CB8AC3E}">
        <p14:creationId xmlns:p14="http://schemas.microsoft.com/office/powerpoint/2010/main" val="257881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54F57E1-E033-48E5-A77B-BB054D8D2CBD}" type="datetimeFigureOut">
              <a:rPr lang="en-US" smtClean="0"/>
              <a:t>6/7/2012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FDAB48A-A96E-406C-931C-4F058B28A5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4F57E1-E033-48E5-A77B-BB054D8D2CBD}" type="datetimeFigureOut">
              <a:rPr lang="en-US" smtClean="0"/>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AB48A-A96E-406C-931C-4F058B28A5D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4F57E1-E033-48E5-A77B-BB054D8D2CBD}" type="datetimeFigureOut">
              <a:rPr lang="en-US" smtClean="0"/>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AB48A-A96E-406C-931C-4F058B28A5D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54F57E1-E033-48E5-A77B-BB054D8D2CBD}" type="datetimeFigureOut">
              <a:rPr lang="en-US" smtClean="0"/>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AB48A-A96E-406C-931C-4F058B28A5D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54F57E1-E033-48E5-A77B-BB054D8D2CBD}" type="datetimeFigureOut">
              <a:rPr lang="en-US" smtClean="0"/>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DAB48A-A96E-406C-931C-4F058B28A5D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4F57E1-E033-48E5-A77B-BB054D8D2CBD}" type="datetimeFigureOut">
              <a:rPr lang="en-US" smtClean="0"/>
              <a:t>6/7/2012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AB48A-A96E-406C-931C-4F058B28A5D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C54F57E1-E033-48E5-A77B-BB054D8D2CBD}" type="datetimeFigureOut">
              <a:rPr lang="en-US" smtClean="0"/>
              <a:t>6/7/2012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DAB48A-A96E-406C-931C-4F058B28A5D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54F57E1-E033-48E5-A77B-BB054D8D2CBD}" type="datetimeFigureOut">
              <a:rPr lang="en-US" smtClean="0"/>
              <a:t>6/7/2012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DAB48A-A96E-406C-931C-4F058B28A5D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4F57E1-E033-48E5-A77B-BB054D8D2CBD}" type="datetimeFigureOut">
              <a:rPr lang="en-US" smtClean="0"/>
              <a:t>6/7/2012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DAB48A-A96E-406C-931C-4F058B28A5D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C54F57E1-E033-48E5-A77B-BB054D8D2CBD}" type="datetimeFigureOut">
              <a:rPr lang="en-US" smtClean="0"/>
              <a:t>6/7/2012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DAB48A-A96E-406C-931C-4F058B28A5D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4F57E1-E033-48E5-A77B-BB054D8D2CBD}" type="datetimeFigureOut">
              <a:rPr lang="en-US" smtClean="0"/>
              <a:t>6/7/2012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FDAB48A-A96E-406C-931C-4F058B28A5D8}"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54F57E1-E033-48E5-A77B-BB054D8D2CBD}" type="datetimeFigureOut">
              <a:rPr lang="en-US" smtClean="0"/>
              <a:t>6/7/2012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FDAB48A-A96E-406C-931C-4F058B28A5D8}"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57200" y="1295400"/>
            <a:ext cx="8061960" cy="4038600"/>
          </a:xfrm>
          <a:prstGeom prst="rect">
            <a:avLst/>
          </a:prstGeom>
        </p:spPr>
        <p:txBody>
          <a:bodyPr vert="horz" lIns="91440" tIns="45720" rIns="91440" bIns="45720" rtlCol="0" anchor="b">
            <a:noAutofit/>
          </a:bodyPr>
          <a:lst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dirty="0" smtClean="0">
                <a:effectLst/>
                <a:latin typeface="Times New Roman" pitchFamily="18" charset="0"/>
                <a:cs typeface="Times New Roman" pitchFamily="18" charset="0"/>
              </a:rPr>
              <a:t>The </a:t>
            </a:r>
            <a:r>
              <a:rPr lang="en-US" b="1" i="1" dirty="0" smtClean="0">
                <a:effectLst/>
                <a:latin typeface="Times New Roman" pitchFamily="18" charset="0"/>
                <a:cs typeface="Times New Roman" pitchFamily="18" charset="0"/>
              </a:rPr>
              <a:t>Good News </a:t>
            </a:r>
            <a:r>
              <a:rPr lang="en-US" dirty="0" smtClean="0">
                <a:effectLst/>
                <a:latin typeface="Times New Roman" pitchFamily="18" charset="0"/>
                <a:cs typeface="Times New Roman" pitchFamily="18" charset="0"/>
              </a:rPr>
              <a:t>about:</a:t>
            </a:r>
          </a:p>
          <a:p>
            <a:pPr algn="ctr"/>
            <a:endParaRPr lang="en-US" sz="800" dirty="0" smtClean="0">
              <a:effectLst/>
              <a:latin typeface="Times New Roman" pitchFamily="18" charset="0"/>
              <a:cs typeface="Times New Roman" pitchFamily="18" charset="0"/>
            </a:endParaRPr>
          </a:p>
          <a:p>
            <a:pPr algn="ctr"/>
            <a:endParaRPr lang="en-US" sz="800" dirty="0">
              <a:effectLst/>
              <a:latin typeface="Times New Roman" pitchFamily="18" charset="0"/>
              <a:cs typeface="Times New Roman" pitchFamily="18" charset="0"/>
            </a:endParaRPr>
          </a:p>
          <a:p>
            <a:pPr algn="ctr"/>
            <a:endParaRPr lang="en-US" sz="800" dirty="0" smtClean="0">
              <a:effectLst/>
              <a:latin typeface="Times New Roman" pitchFamily="18" charset="0"/>
              <a:cs typeface="Times New Roman" pitchFamily="18" charset="0"/>
            </a:endParaRPr>
          </a:p>
          <a:p>
            <a:pPr algn="ctr"/>
            <a:r>
              <a:rPr lang="en-US" sz="8000" b="1" dirty="0" smtClean="0">
                <a:effectLst/>
                <a:latin typeface="Papyrus" pitchFamily="66" charset="0"/>
                <a:cs typeface="Times New Roman" pitchFamily="18" charset="0"/>
              </a:rPr>
              <a:t>GOD</a:t>
            </a:r>
          </a:p>
          <a:p>
            <a:pPr algn="ctr"/>
            <a:r>
              <a:rPr lang="en-US" sz="4400" dirty="0" smtClean="0">
                <a:effectLst/>
                <a:latin typeface="Times New Roman" pitchFamily="18" charset="0"/>
                <a:cs typeface="Times New Roman" pitchFamily="18" charset="0"/>
              </a:rPr>
              <a:t>  </a:t>
            </a:r>
            <a:r>
              <a:rPr lang="en-US" sz="4400" dirty="0" err="1" smtClean="0">
                <a:effectLst/>
                <a:latin typeface="Times New Roman" pitchFamily="18" charset="0"/>
                <a:cs typeface="Times New Roman" pitchFamily="18" charset="0"/>
              </a:rPr>
              <a:t>ie</a:t>
            </a:r>
            <a:r>
              <a:rPr lang="en-US" sz="4400" dirty="0" smtClean="0">
                <a:effectLst/>
                <a:latin typeface="Times New Roman" pitchFamily="18" charset="0"/>
                <a:cs typeface="Times New Roman" pitchFamily="18" charset="0"/>
              </a:rPr>
              <a:t>.</a:t>
            </a:r>
          </a:p>
          <a:p>
            <a:pPr algn="r"/>
            <a:r>
              <a:rPr lang="en-US" sz="4400" dirty="0" smtClean="0">
                <a:effectLst/>
                <a:latin typeface="Times New Roman" pitchFamily="18" charset="0"/>
                <a:cs typeface="Times New Roman" pitchFamily="18" charset="0"/>
              </a:rPr>
              <a:t>               </a:t>
            </a:r>
            <a:r>
              <a:rPr lang="en-US" sz="8000" b="1" dirty="0" smtClean="0">
                <a:effectLst/>
                <a:latin typeface="Lynda Wide" pitchFamily="34" charset="0"/>
                <a:cs typeface="Times New Roman" pitchFamily="18" charset="0"/>
              </a:rPr>
              <a:t>TRINITY</a:t>
            </a:r>
            <a:r>
              <a:rPr lang="en-US" sz="1600" dirty="0" smtClean="0">
                <a:effectLst/>
                <a:latin typeface="Lynda Wide" pitchFamily="34" charset="0"/>
                <a:cs typeface="Times New Roman" pitchFamily="18" charset="0"/>
              </a:rPr>
              <a:t>(cont.)</a:t>
            </a:r>
            <a:endParaRPr lang="en-US" sz="8000" dirty="0">
              <a:effectLst/>
              <a:latin typeface="Lynda Wide" pitchFamily="34" charset="0"/>
              <a:cs typeface="Times New Roman" pitchFamily="18" charset="0"/>
            </a:endParaRPr>
          </a:p>
        </p:txBody>
      </p:sp>
      <p:sp>
        <p:nvSpPr>
          <p:cNvPr id="5" name="Subtitle 2"/>
          <p:cNvSpPr txBox="1">
            <a:spLocks/>
          </p:cNvSpPr>
          <p:nvPr/>
        </p:nvSpPr>
        <p:spPr>
          <a:xfrm>
            <a:off x="2667000" y="5791200"/>
            <a:ext cx="6172200" cy="6858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lgn="r">
              <a:buNone/>
            </a:pPr>
            <a:r>
              <a:rPr lang="en-US" sz="1600" dirty="0" smtClean="0"/>
              <a:t>Willits: May 19; June 2, 2012</a:t>
            </a:r>
          </a:p>
          <a:p>
            <a:pPr marL="18288" indent="0" algn="r">
              <a:buNone/>
            </a:pPr>
            <a:r>
              <a:rPr lang="en-US" sz="1600" dirty="0" smtClean="0"/>
              <a:t>Fort Bragg: May 26, June 9, 2012</a:t>
            </a:r>
            <a:endParaRPr lang="en-US" sz="1600" dirty="0"/>
          </a:p>
        </p:txBody>
      </p:sp>
    </p:spTree>
    <p:extLst>
      <p:ext uri="{BB962C8B-B14F-4D97-AF65-F5344CB8AC3E}">
        <p14:creationId xmlns:p14="http://schemas.microsoft.com/office/powerpoint/2010/main" val="3002858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534400" cy="762000"/>
          </a:xfrm>
        </p:spPr>
        <p:txBody>
          <a:bodyPr>
            <a:normAutofit/>
          </a:bodyPr>
          <a:lstStyle/>
          <a:p>
            <a:r>
              <a:rPr lang="en-US" sz="4400" b="1" dirty="0">
                <a:latin typeface="Times New Roman" pitchFamily="18" charset="0"/>
                <a:cs typeface="Times New Roman" pitchFamily="18" charset="0"/>
              </a:rPr>
              <a:t>T</a:t>
            </a:r>
            <a:r>
              <a:rPr lang="en-US" sz="4400" b="1" dirty="0" smtClean="0">
                <a:latin typeface="Times New Roman" pitchFamily="18" charset="0"/>
                <a:cs typeface="Times New Roman" pitchFamily="18" charset="0"/>
              </a:rPr>
              <a:t>he </a:t>
            </a:r>
            <a:r>
              <a:rPr lang="en-US" sz="4400" b="1" dirty="0">
                <a:latin typeface="Times New Roman" pitchFamily="18" charset="0"/>
                <a:cs typeface="Times New Roman" pitchFamily="18" charset="0"/>
              </a:rPr>
              <a:t>Trinity:</a:t>
            </a:r>
            <a:endParaRPr lang="en-US" sz="4400" dirty="0"/>
          </a:p>
        </p:txBody>
      </p:sp>
      <p:sp>
        <p:nvSpPr>
          <p:cNvPr id="3" name="Content Placeholder 2"/>
          <p:cNvSpPr>
            <a:spLocks noGrp="1"/>
          </p:cNvSpPr>
          <p:nvPr>
            <p:ph idx="1"/>
          </p:nvPr>
        </p:nvSpPr>
        <p:spPr>
          <a:xfrm>
            <a:off x="457200" y="1295400"/>
            <a:ext cx="8229600" cy="5410200"/>
          </a:xfrm>
        </p:spPr>
        <p:txBody>
          <a:bodyPr>
            <a:normAutofit fontScale="85000" lnSpcReduction="10000"/>
          </a:bodyPr>
          <a:lstStyle/>
          <a:p>
            <a:r>
              <a:rPr lang="en-US" dirty="0" smtClean="0">
                <a:latin typeface="Times New Roman" pitchFamily="18" charset="0"/>
                <a:cs typeface="Times New Roman" pitchFamily="18" charset="0"/>
              </a:rPr>
              <a:t>What do we know about the Trinity?</a:t>
            </a:r>
          </a:p>
          <a:p>
            <a:pPr lvl="1"/>
            <a:r>
              <a:rPr lang="en-US" dirty="0" smtClean="0">
                <a:latin typeface="Times New Roman" pitchFamily="18" charset="0"/>
                <a:cs typeface="Times New Roman" pitchFamily="18" charset="0"/>
              </a:rPr>
              <a:t>Father: </a:t>
            </a:r>
          </a:p>
          <a:p>
            <a:pPr lvl="2"/>
            <a:r>
              <a:rPr lang="en-US" dirty="0" smtClean="0">
                <a:latin typeface="Times New Roman" pitchFamily="18" charset="0"/>
                <a:cs typeface="Times New Roman" pitchFamily="18" charset="0"/>
              </a:rPr>
              <a:t>Separated from </a:t>
            </a:r>
            <a:r>
              <a:rPr lang="en-US" dirty="0">
                <a:latin typeface="Times New Roman" pitchFamily="18" charset="0"/>
                <a:cs typeface="Times New Roman" pitchFamily="18" charset="0"/>
              </a:rPr>
              <a:t>us (Isa. 59:2)</a:t>
            </a:r>
          </a:p>
          <a:p>
            <a:pPr lvl="2"/>
            <a:r>
              <a:rPr lang="en-US" dirty="0" smtClean="0">
                <a:latin typeface="Times New Roman" pitchFamily="18" charset="0"/>
                <a:cs typeface="Times New Roman" pitchFamily="18" charset="0"/>
              </a:rPr>
              <a:t>Prodigal’s father never detaches (Luke 15) – it’s a story about the FATHER</a:t>
            </a:r>
          </a:p>
          <a:p>
            <a:pPr lvl="1"/>
            <a:r>
              <a:rPr lang="en-US" dirty="0" smtClean="0">
                <a:latin typeface="Times New Roman" pitchFamily="18" charset="0"/>
                <a:cs typeface="Times New Roman" pitchFamily="18" charset="0"/>
              </a:rPr>
              <a:t>Son:</a:t>
            </a:r>
          </a:p>
          <a:p>
            <a:pPr lvl="2"/>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omfortable with being submissive to the Father (compare to </a:t>
            </a:r>
            <a:r>
              <a:rPr lang="en-US" dirty="0" err="1" smtClean="0">
                <a:latin typeface="Times New Roman" pitchFamily="18" charset="0"/>
                <a:cs typeface="Times New Roman" pitchFamily="18" charset="0"/>
              </a:rPr>
              <a:t>Lk</a:t>
            </a:r>
            <a:r>
              <a:rPr lang="en-US" dirty="0" smtClean="0">
                <a:latin typeface="Times New Roman" pitchFamily="18" charset="0"/>
                <a:cs typeface="Times New Roman" pitchFamily="18" charset="0"/>
              </a:rPr>
              <a:t>. 15 sons)</a:t>
            </a:r>
          </a:p>
          <a:p>
            <a:pPr lvl="2"/>
            <a:r>
              <a:rPr lang="en-US" dirty="0" smtClean="0">
                <a:latin typeface="Times New Roman" pitchFamily="18" charset="0"/>
                <a:cs typeface="Times New Roman" pitchFamily="18" charset="0"/>
              </a:rPr>
              <a:t>Knew Father would never leave/forsake him</a:t>
            </a:r>
          </a:p>
          <a:p>
            <a:pPr lvl="2"/>
            <a:r>
              <a:rPr lang="en-US" dirty="0" smtClean="0">
                <a:latin typeface="Times New Roman" pitchFamily="18" charset="0"/>
                <a:cs typeface="Times New Roman" pitchFamily="18" charset="0"/>
              </a:rPr>
              <a:t>His claimed connection to the father the Jewish leaders hated (</a:t>
            </a:r>
            <a:r>
              <a:rPr lang="en-US" dirty="0">
                <a:latin typeface="Times New Roman" pitchFamily="18" charset="0"/>
                <a:cs typeface="Times New Roman" pitchFamily="18" charset="0"/>
              </a:rPr>
              <a:t>J</a:t>
            </a:r>
            <a:r>
              <a:rPr lang="en-US" dirty="0" smtClean="0">
                <a:latin typeface="Times New Roman" pitchFamily="18" charset="0"/>
                <a:cs typeface="Times New Roman" pitchFamily="18" charset="0"/>
              </a:rPr>
              <a:t>n. 8:59):</a:t>
            </a:r>
          </a:p>
          <a:p>
            <a:pPr lvl="3"/>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onstantly claiming everything he did was of the Father (John 6:57; 8:19,28,29,42;14:20)</a:t>
            </a:r>
          </a:p>
          <a:p>
            <a:pPr lvl="3"/>
            <a:r>
              <a:rPr lang="en-US" dirty="0" smtClean="0">
                <a:latin typeface="Times New Roman" pitchFamily="18" charset="0"/>
                <a:cs typeface="Times New Roman" pitchFamily="18" charset="0"/>
              </a:rPr>
              <a:t>“I and my Father are One” (Jn. 10:30) </a:t>
            </a:r>
          </a:p>
          <a:p>
            <a:pPr lvl="3"/>
            <a:r>
              <a:rPr lang="en-US" dirty="0" smtClean="0">
                <a:latin typeface="Times New Roman" pitchFamily="18" charset="0"/>
                <a:cs typeface="Times New Roman" pitchFamily="18" charset="0"/>
              </a:rPr>
              <a:t>“I </a:t>
            </a:r>
            <a:r>
              <a:rPr lang="en-US" dirty="0">
                <a:latin typeface="Times New Roman" pitchFamily="18" charset="0"/>
                <a:cs typeface="Times New Roman" pitchFamily="18" charset="0"/>
              </a:rPr>
              <a:t>[am] in my Father, and ye in me, and I in you.  He that </a:t>
            </a:r>
            <a:r>
              <a:rPr lang="en-US" dirty="0" err="1">
                <a:latin typeface="Times New Roman" pitchFamily="18" charset="0"/>
                <a:cs typeface="Times New Roman" pitchFamily="18" charset="0"/>
              </a:rPr>
              <a:t>hateth</a:t>
            </a:r>
            <a:r>
              <a:rPr lang="en-US" dirty="0">
                <a:latin typeface="Times New Roman" pitchFamily="18" charset="0"/>
                <a:cs typeface="Times New Roman" pitchFamily="18" charset="0"/>
              </a:rPr>
              <a:t> me </a:t>
            </a:r>
            <a:r>
              <a:rPr lang="en-US" dirty="0" err="1">
                <a:latin typeface="Times New Roman" pitchFamily="18" charset="0"/>
                <a:cs typeface="Times New Roman" pitchFamily="18" charset="0"/>
              </a:rPr>
              <a:t>hateth</a:t>
            </a:r>
            <a:r>
              <a:rPr lang="en-US" dirty="0">
                <a:latin typeface="Times New Roman" pitchFamily="18" charset="0"/>
                <a:cs typeface="Times New Roman" pitchFamily="18" charset="0"/>
              </a:rPr>
              <a:t> my Father also</a:t>
            </a:r>
            <a:r>
              <a:rPr lang="en-US" dirty="0" smtClean="0">
                <a:latin typeface="Times New Roman" pitchFamily="18" charset="0"/>
                <a:cs typeface="Times New Roman" pitchFamily="18" charset="0"/>
              </a:rPr>
              <a:t>.” John </a:t>
            </a:r>
            <a:r>
              <a:rPr lang="en-US" dirty="0">
                <a:latin typeface="Times New Roman" pitchFamily="18" charset="0"/>
                <a:cs typeface="Times New Roman" pitchFamily="18" charset="0"/>
              </a:rPr>
              <a:t>14:19, </a:t>
            </a:r>
            <a:r>
              <a:rPr lang="en-US" dirty="0" smtClean="0">
                <a:latin typeface="Times New Roman" pitchFamily="18" charset="0"/>
                <a:cs typeface="Times New Roman" pitchFamily="18" charset="0"/>
              </a:rPr>
              <a:t>20</a:t>
            </a:r>
          </a:p>
          <a:p>
            <a:pPr lvl="3"/>
            <a:r>
              <a:rPr lang="en-US" dirty="0" smtClean="0">
                <a:latin typeface="Times New Roman" pitchFamily="18" charset="0"/>
                <a:cs typeface="Times New Roman" pitchFamily="18" charset="0"/>
              </a:rPr>
              <a:t>In John, the Father was the main message of Jesus (more than ½ total mentions of “Father” in the Gospels).</a:t>
            </a:r>
          </a:p>
          <a:p>
            <a:pPr lvl="1"/>
            <a:r>
              <a:rPr lang="en-US" dirty="0" smtClean="0">
                <a:latin typeface="Times New Roman" pitchFamily="18" charset="0"/>
                <a:cs typeface="Times New Roman" pitchFamily="18" charset="0"/>
              </a:rPr>
              <a:t>Holy Spirit – sent to build oneness (John reveals more about him than any other writer)</a:t>
            </a:r>
          </a:p>
          <a:p>
            <a:pPr lvl="1"/>
            <a:r>
              <a:rPr lang="en-US" dirty="0" smtClean="0">
                <a:latin typeface="Times New Roman" pitchFamily="18" charset="0"/>
                <a:cs typeface="Times New Roman" pitchFamily="18" charset="0"/>
              </a:rPr>
              <a:t>We are Baptized in the Name of All Three (Matt. 28:19)</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179424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838200"/>
          </a:xfrm>
        </p:spPr>
        <p:txBody>
          <a:bodyPr>
            <a:noAutofit/>
          </a:bodyPr>
          <a:lstStyle/>
          <a:p>
            <a:r>
              <a:rPr lang="en-US" sz="4000" b="1" dirty="0" smtClean="0">
                <a:latin typeface="Times New Roman" pitchFamily="18" charset="0"/>
                <a:cs typeface="Times New Roman" pitchFamily="18" charset="0"/>
              </a:rPr>
              <a:t>Revelations of the Trinity</a:t>
            </a:r>
            <a:r>
              <a:rPr lang="en-US" sz="4000" b="1" dirty="0">
                <a:latin typeface="Times New Roman" pitchFamily="18" charset="0"/>
                <a:cs typeface="Times New Roman" pitchFamily="18" charset="0"/>
              </a:rPr>
              <a:t>:</a:t>
            </a:r>
            <a:endParaRPr lang="en-US" sz="4000" dirty="0"/>
          </a:p>
        </p:txBody>
      </p:sp>
      <p:sp>
        <p:nvSpPr>
          <p:cNvPr id="3" name="Content Placeholder 2"/>
          <p:cNvSpPr>
            <a:spLocks noGrp="1"/>
          </p:cNvSpPr>
          <p:nvPr>
            <p:ph idx="1"/>
          </p:nvPr>
        </p:nvSpPr>
        <p:spPr>
          <a:xfrm>
            <a:off x="228600" y="1600200"/>
            <a:ext cx="8686800" cy="5257800"/>
          </a:xfrm>
        </p:spPr>
        <p:txBody>
          <a:bodyPr>
            <a:normAutofit lnSpcReduction="10000"/>
          </a:bodyPr>
          <a:lstStyle/>
          <a:p>
            <a:pPr marL="0" indent="0">
              <a:buNone/>
            </a:pPr>
            <a:r>
              <a:rPr lang="en-US" sz="2800" dirty="0" smtClean="0">
                <a:latin typeface="Times New Roman" pitchFamily="18" charset="0"/>
                <a:cs typeface="Times New Roman" pitchFamily="18" charset="0"/>
              </a:rPr>
              <a:t>“So</a:t>
            </a:r>
            <a:r>
              <a:rPr lang="en-US" sz="2800" dirty="0">
                <a:latin typeface="Times New Roman" pitchFamily="18" charset="0"/>
                <a:cs typeface="Times New Roman" pitchFamily="18" charset="0"/>
              </a:rPr>
              <a:t>, what do you think? With God on our side like this, how can we lose? </a:t>
            </a:r>
            <a:endParaRPr lang="en-US" sz="2800" dirty="0" smtClean="0">
              <a:latin typeface="Times New Roman" pitchFamily="18" charset="0"/>
              <a:cs typeface="Times New Roman" pitchFamily="18" charset="0"/>
            </a:endParaRPr>
          </a:p>
          <a:p>
            <a:r>
              <a:rPr lang="en-US" sz="2800" dirty="0" smtClean="0">
                <a:latin typeface="Times New Roman" pitchFamily="18" charset="0"/>
                <a:cs typeface="Times New Roman" pitchFamily="18" charset="0"/>
              </a:rPr>
              <a:t>If </a:t>
            </a:r>
            <a:r>
              <a:rPr lang="en-US" sz="2800" dirty="0">
                <a:latin typeface="Times New Roman" pitchFamily="18" charset="0"/>
                <a:cs typeface="Times New Roman" pitchFamily="18" charset="0"/>
              </a:rPr>
              <a:t>God didn’t hesitate to put everything on the line for us</a:t>
            </a:r>
            <a:r>
              <a:rPr lang="en-US" sz="2800"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embracing </a:t>
            </a:r>
            <a:r>
              <a:rPr lang="en-US" dirty="0">
                <a:latin typeface="Times New Roman" pitchFamily="18" charset="0"/>
                <a:cs typeface="Times New Roman" pitchFamily="18" charset="0"/>
              </a:rPr>
              <a:t>our condition and exposing himself to the worst by sending his own Son, is there anything else he wouldn’t gladly and freely do for us?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who would dare tangle with God by messing with one of God’s chosen? Who would dare even to point a finger? The One who died for us—who was raised to life for us!—is in the presence of God at this very moment sticking up for us.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Do </a:t>
            </a:r>
            <a:r>
              <a:rPr lang="en-US" dirty="0">
                <a:latin typeface="Times New Roman" pitchFamily="18" charset="0"/>
                <a:cs typeface="Times New Roman" pitchFamily="18" charset="0"/>
              </a:rPr>
              <a:t>you think anyone is going to be able to drive a wedge between us and Christ’s love for us? </a:t>
            </a:r>
            <a:r>
              <a:rPr lang="en-US" dirty="0" smtClean="0">
                <a:latin typeface="Times New Roman" pitchFamily="18" charset="0"/>
                <a:cs typeface="Times New Roman" pitchFamily="18" charset="0"/>
              </a:rPr>
              <a:t> Romans 8:31-39 (Message)</a:t>
            </a:r>
            <a:r>
              <a:rPr lang="en-US" sz="2200" dirty="0" smtClean="0">
                <a:latin typeface="Times New Roman" pitchFamily="18" charset="0"/>
                <a:cs typeface="Times New Roman" pitchFamily="18" charset="0"/>
              </a:rPr>
              <a:t>	</a:t>
            </a:r>
            <a:endParaRPr lang="en-US" dirty="0"/>
          </a:p>
        </p:txBody>
      </p:sp>
    </p:spTree>
    <p:extLst>
      <p:ext uri="{BB962C8B-B14F-4D97-AF65-F5344CB8AC3E}">
        <p14:creationId xmlns:p14="http://schemas.microsoft.com/office/powerpoint/2010/main" val="31640228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762000"/>
          </a:xfrm>
        </p:spPr>
        <p:txBody>
          <a:bodyPr>
            <a:noAutofit/>
          </a:bodyPr>
          <a:lstStyle/>
          <a:p>
            <a:r>
              <a:rPr lang="en-US" sz="4000" b="1" dirty="0" smtClean="0">
                <a:latin typeface="Times New Roman" pitchFamily="18" charset="0"/>
                <a:cs typeface="Times New Roman" pitchFamily="18" charset="0"/>
              </a:rPr>
              <a:t>Revelations of the Trinity: </a:t>
            </a:r>
            <a:endParaRPr lang="en-US" sz="4000" dirty="0"/>
          </a:p>
        </p:txBody>
      </p:sp>
      <p:sp>
        <p:nvSpPr>
          <p:cNvPr id="3" name="Content Placeholder 2"/>
          <p:cNvSpPr>
            <a:spLocks noGrp="1"/>
          </p:cNvSpPr>
          <p:nvPr>
            <p:ph idx="1"/>
          </p:nvPr>
        </p:nvSpPr>
        <p:spPr>
          <a:xfrm>
            <a:off x="457200" y="1447800"/>
            <a:ext cx="8229600" cy="5410200"/>
          </a:xfrm>
        </p:spPr>
        <p:txBody>
          <a:bodyPr>
            <a:normAutofit/>
          </a:bodyPr>
          <a:lstStyle/>
          <a:p>
            <a:r>
              <a:rPr lang="en-US" dirty="0">
                <a:latin typeface="Times New Roman" pitchFamily="18" charset="0"/>
                <a:cs typeface="Times New Roman" pitchFamily="18" charset="0"/>
              </a:rPr>
              <a:t>There is no way!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Not </a:t>
            </a:r>
            <a:r>
              <a:rPr lang="en-US" dirty="0">
                <a:latin typeface="Times New Roman" pitchFamily="18" charset="0"/>
                <a:cs typeface="Times New Roman" pitchFamily="18" charset="0"/>
              </a:rPr>
              <a:t>trouble, not hard times, not hatred, not hunger, not homelessness, not bullying threats, not backstabbing, not even the worst sins listed in Scripture:</a:t>
            </a:r>
          </a:p>
          <a:p>
            <a:pPr lvl="1"/>
            <a:r>
              <a:rPr lang="en-US" dirty="0" smtClean="0">
                <a:latin typeface="Times New Roman" pitchFamily="18" charset="0"/>
                <a:cs typeface="Times New Roman" pitchFamily="18" charset="0"/>
              </a:rPr>
              <a:t>They </a:t>
            </a:r>
            <a:r>
              <a:rPr lang="en-US" dirty="0">
                <a:latin typeface="Times New Roman" pitchFamily="18" charset="0"/>
                <a:cs typeface="Times New Roman" pitchFamily="18" charset="0"/>
              </a:rPr>
              <a:t>kill us in cold blood because they hate you.</a:t>
            </a:r>
          </a:p>
          <a:p>
            <a:pPr lvl="1"/>
            <a:r>
              <a:rPr lang="en-US" dirty="0" smtClean="0">
                <a:latin typeface="Times New Roman" pitchFamily="18" charset="0"/>
                <a:cs typeface="Times New Roman" pitchFamily="18" charset="0"/>
              </a:rPr>
              <a:t>We’re </a:t>
            </a:r>
            <a:r>
              <a:rPr lang="en-US" dirty="0">
                <a:latin typeface="Times New Roman" pitchFamily="18" charset="0"/>
                <a:cs typeface="Times New Roman" pitchFamily="18" charset="0"/>
              </a:rPr>
              <a:t>sitting ducks; they pick us off one by one.</a:t>
            </a:r>
          </a:p>
          <a:p>
            <a:r>
              <a:rPr lang="en-US" dirty="0" smtClean="0">
                <a:latin typeface="Times New Roman" pitchFamily="18" charset="0"/>
                <a:cs typeface="Times New Roman" pitchFamily="18" charset="0"/>
              </a:rPr>
              <a:t>None </a:t>
            </a:r>
            <a:r>
              <a:rPr lang="en-US" dirty="0">
                <a:latin typeface="Times New Roman" pitchFamily="18" charset="0"/>
                <a:cs typeface="Times New Roman" pitchFamily="18" charset="0"/>
              </a:rPr>
              <a:t>of this fazes us because Jesus loves us.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I’m </a:t>
            </a:r>
            <a:r>
              <a:rPr lang="en-US" dirty="0">
                <a:latin typeface="Times New Roman" pitchFamily="18" charset="0"/>
                <a:cs typeface="Times New Roman" pitchFamily="18" charset="0"/>
              </a:rPr>
              <a:t>absolutely convinced that nothing—nothing living or dead, angelic or demonic, today or tomorrow, high or low, thinkable or unthinkable—absolutely </a:t>
            </a:r>
            <a:r>
              <a:rPr lang="en-US" i="1" dirty="0">
                <a:latin typeface="Times New Roman" pitchFamily="18" charset="0"/>
                <a:cs typeface="Times New Roman" pitchFamily="18" charset="0"/>
              </a:rPr>
              <a:t>nothing can get between us and God’s love because of the way that Jesus our Master has embraced us</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Romans 8:31-39 (Message)</a:t>
            </a:r>
            <a:endParaRPr lang="en-US" dirty="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How could we not be drawn toward a God like this?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838884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819912"/>
          </a:xfrm>
        </p:spPr>
        <p:txBody>
          <a:bodyPr>
            <a:noAutofit/>
          </a:bodyPr>
          <a:lstStyle/>
          <a:p>
            <a:r>
              <a:rPr lang="en-US" sz="4000" b="1" dirty="0" smtClean="0">
                <a:latin typeface="Times New Roman" pitchFamily="18" charset="0"/>
                <a:cs typeface="Times New Roman" pitchFamily="18" charset="0"/>
              </a:rPr>
              <a:t>Revelations of </a:t>
            </a:r>
            <a:r>
              <a:rPr lang="en-US" sz="4000" b="1" dirty="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Trinity:</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334000"/>
          </a:xfrm>
        </p:spPr>
        <p:txBody>
          <a:bodyPr/>
          <a:lstStyle/>
          <a:p>
            <a:r>
              <a:rPr lang="en-US" dirty="0" smtClean="0">
                <a:latin typeface="Times New Roman" pitchFamily="18" charset="0"/>
                <a:cs typeface="Times New Roman" pitchFamily="18" charset="0"/>
              </a:rPr>
              <a:t>The Trinity (inclusive) aspect of His nature:</a:t>
            </a:r>
          </a:p>
          <a:p>
            <a:pPr lvl="1"/>
            <a:r>
              <a:rPr lang="en-US" dirty="0" smtClean="0">
                <a:latin typeface="Times New Roman" pitchFamily="18" charset="0"/>
                <a:cs typeface="Times New Roman" pitchFamily="18" charset="0"/>
              </a:rPr>
              <a:t>Reaching out, putting everything on the line for us:</a:t>
            </a:r>
          </a:p>
          <a:p>
            <a:pPr lvl="2"/>
            <a:r>
              <a:rPr lang="en-US" dirty="0" smtClean="0">
                <a:latin typeface="Times New Roman" pitchFamily="18" charset="0"/>
                <a:cs typeface="Times New Roman" pitchFamily="18" charset="0"/>
              </a:rPr>
              <a:t>linking themselves to us at great personal risk</a:t>
            </a:r>
          </a:p>
          <a:p>
            <a:pPr lvl="2"/>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oing it joyfully &amp; endlessly</a:t>
            </a:r>
          </a:p>
          <a:p>
            <a:r>
              <a:rPr lang="en-US" dirty="0" smtClean="0">
                <a:latin typeface="Times New Roman" pitchFamily="18" charset="0"/>
                <a:cs typeface="Times New Roman" pitchFamily="18" charset="0"/>
              </a:rPr>
              <a:t>The Oneness (unifying) aspect of His nature:</a:t>
            </a:r>
          </a:p>
          <a:p>
            <a:pPr lvl="1"/>
            <a:r>
              <a:rPr lang="en-US" dirty="0" smtClean="0">
                <a:latin typeface="Times New Roman" pitchFamily="18" charset="0"/>
                <a:cs typeface="Times New Roman" pitchFamily="18" charset="0"/>
              </a:rPr>
              <a:t>Jealously protecting us</a:t>
            </a:r>
          </a:p>
          <a:p>
            <a:pPr lvl="2"/>
            <a:r>
              <a:rPr lang="en-US" dirty="0" smtClean="0">
                <a:latin typeface="Times New Roman" pitchFamily="18" charset="0"/>
                <a:cs typeface="Times New Roman" pitchFamily="18" charset="0"/>
              </a:rPr>
              <a:t>“nothing </a:t>
            </a:r>
            <a:r>
              <a:rPr lang="en-US" dirty="0">
                <a:latin typeface="Times New Roman" pitchFamily="18" charset="0"/>
                <a:cs typeface="Times New Roman" pitchFamily="18" charset="0"/>
              </a:rPr>
              <a:t>living or dead, angelic or demonic, today or tomorrow, high or low, thinkable or unthinkable—absolutely </a:t>
            </a:r>
            <a:r>
              <a:rPr lang="en-US" i="1" dirty="0">
                <a:latin typeface="Times New Roman" pitchFamily="18" charset="0"/>
                <a:cs typeface="Times New Roman" pitchFamily="18" charset="0"/>
              </a:rPr>
              <a:t>nothing can get between us and God’s love because of the way that Jesus our </a:t>
            </a:r>
            <a:r>
              <a:rPr lang="en-US" i="1" dirty="0" smtClean="0">
                <a:latin typeface="Times New Roman" pitchFamily="18" charset="0"/>
                <a:cs typeface="Times New Roman" pitchFamily="18" charset="0"/>
              </a:rPr>
              <a:t>Master </a:t>
            </a:r>
            <a:r>
              <a:rPr lang="en-US" i="1" dirty="0">
                <a:latin typeface="Times New Roman" pitchFamily="18" charset="0"/>
                <a:cs typeface="Times New Roman" pitchFamily="18" charset="0"/>
              </a:rPr>
              <a:t>has embraced us</a:t>
            </a:r>
            <a:r>
              <a:rPr lang="en-US" i="1"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a:t>
            </a:r>
          </a:p>
          <a:p>
            <a:r>
              <a:rPr lang="en-US" dirty="0" smtClean="0">
                <a:latin typeface="Times New Roman" pitchFamily="18" charset="0"/>
                <a:cs typeface="Times New Roman" pitchFamily="18" charset="0"/>
              </a:rPr>
              <a:t>This is the core of what belief in the Trinity means!</a:t>
            </a:r>
          </a:p>
          <a:p>
            <a:pPr lvl="1"/>
            <a:r>
              <a:rPr lang="en-US" dirty="0" smtClean="0">
                <a:latin typeface="Times New Roman" pitchFamily="18" charset="0"/>
                <a:cs typeface="Times New Roman" pitchFamily="18" charset="0"/>
              </a:rPr>
              <a:t>Why don’t we say it that way in our Doctrinal Belief’s?</a:t>
            </a:r>
          </a:p>
          <a:p>
            <a:pPr lvl="1"/>
            <a:r>
              <a:rPr lang="en-US" dirty="0" smtClean="0">
                <a:latin typeface="Times New Roman" pitchFamily="18" charset="0"/>
                <a:cs typeface="Times New Roman" pitchFamily="18" charset="0"/>
              </a:rPr>
              <a:t>How could anyone object to this teaching?</a:t>
            </a:r>
          </a:p>
          <a:p>
            <a:pPr lvl="1"/>
            <a:endParaRPr lang="en-US" dirty="0"/>
          </a:p>
        </p:txBody>
      </p:sp>
    </p:spTree>
    <p:extLst>
      <p:ext uri="{BB962C8B-B14F-4D97-AF65-F5344CB8AC3E}">
        <p14:creationId xmlns:p14="http://schemas.microsoft.com/office/powerpoint/2010/main" val="510862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457200"/>
            <a:ext cx="8534400" cy="838200"/>
          </a:xfrm>
        </p:spPr>
        <p:txBody>
          <a:bodyPr>
            <a:normAutofit/>
          </a:bodyPr>
          <a:lstStyle/>
          <a:p>
            <a:r>
              <a:rPr lang="en-US" sz="4000" b="1" dirty="0" smtClean="0">
                <a:latin typeface="Times New Roman" pitchFamily="18" charset="0"/>
                <a:cs typeface="Times New Roman" pitchFamily="18" charset="0"/>
              </a:rPr>
              <a:t>Revelations of </a:t>
            </a:r>
            <a:r>
              <a:rPr lang="en-US" sz="4000" b="1" dirty="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Trinity</a:t>
            </a:r>
            <a:r>
              <a:rPr lang="en-US" sz="4000" b="1" dirty="0">
                <a:latin typeface="Times New Roman" pitchFamily="18" charset="0"/>
                <a:cs typeface="Times New Roman" pitchFamily="18" charset="0"/>
              </a:rPr>
              <a:t>:</a:t>
            </a:r>
          </a:p>
        </p:txBody>
      </p:sp>
      <p:sp>
        <p:nvSpPr>
          <p:cNvPr id="3" name="Content Placeholder 2"/>
          <p:cNvSpPr>
            <a:spLocks noGrp="1"/>
          </p:cNvSpPr>
          <p:nvPr>
            <p:ph idx="1"/>
          </p:nvPr>
        </p:nvSpPr>
        <p:spPr>
          <a:xfrm>
            <a:off x="457200" y="1371600"/>
            <a:ext cx="8229600" cy="5486400"/>
          </a:xfrm>
        </p:spPr>
        <p:txBody>
          <a:bodyPr>
            <a:normAutofit fontScale="92500" lnSpcReduction="20000"/>
          </a:bodyPr>
          <a:lstStyle/>
          <a:p>
            <a:pPr marL="0" indent="0">
              <a:buNone/>
            </a:pPr>
            <a:r>
              <a:rPr lang="en-US" dirty="0" smtClean="0">
                <a:latin typeface="Times New Roman" pitchFamily="18" charset="0"/>
                <a:cs typeface="Times New Roman" pitchFamily="18" charset="0"/>
              </a:rPr>
              <a:t>God’s </a:t>
            </a:r>
            <a:r>
              <a:rPr lang="en-US" dirty="0">
                <a:latin typeface="Times New Roman" pitchFamily="18" charset="0"/>
                <a:cs typeface="Times New Roman" pitchFamily="18" charset="0"/>
              </a:rPr>
              <a:t>e</a:t>
            </a:r>
            <a:r>
              <a:rPr lang="en-US" dirty="0" smtClean="0">
                <a:latin typeface="Times New Roman" pitchFamily="18" charset="0"/>
                <a:cs typeface="Times New Roman" pitchFamily="18" charset="0"/>
              </a:rPr>
              <a:t>motional connection with us:</a:t>
            </a:r>
          </a:p>
          <a:p>
            <a:r>
              <a:rPr lang="en-US" dirty="0" smtClean="0">
                <a:latin typeface="Times New Roman" pitchFamily="18" charset="0"/>
                <a:cs typeface="Times New Roman" pitchFamily="18" charset="0"/>
              </a:rPr>
              <a:t>“</a:t>
            </a:r>
            <a:r>
              <a:rPr lang="en-US" dirty="0">
                <a:latin typeface="Times New Roman" pitchFamily="18" charset="0"/>
                <a:cs typeface="Times New Roman" pitchFamily="18" charset="0"/>
              </a:rPr>
              <a:t>I will heal their waywardness</a:t>
            </a:r>
            <a:r>
              <a:rPr lang="en-US" dirty="0" smtClean="0">
                <a:latin typeface="Times New Roman" pitchFamily="18" charset="0"/>
                <a:cs typeface="Times New Roman" pitchFamily="18" charset="0"/>
              </a:rPr>
              <a:t>. I </a:t>
            </a:r>
            <a:r>
              <a:rPr lang="en-US" dirty="0">
                <a:latin typeface="Times New Roman" pitchFamily="18" charset="0"/>
                <a:cs typeface="Times New Roman" pitchFamily="18" charset="0"/>
              </a:rPr>
              <a:t>will love them lavishly. My anger is played out</a:t>
            </a:r>
            <a:r>
              <a:rPr lang="en-US" dirty="0" smtClean="0">
                <a:latin typeface="Times New Roman" pitchFamily="18" charset="0"/>
                <a:cs typeface="Times New Roman" pitchFamily="18" charset="0"/>
              </a:rPr>
              <a:t>.  I </a:t>
            </a:r>
            <a:r>
              <a:rPr lang="en-US" dirty="0">
                <a:latin typeface="Times New Roman" pitchFamily="18" charset="0"/>
                <a:cs typeface="Times New Roman" pitchFamily="18" charset="0"/>
              </a:rPr>
              <a:t>will make a fresh start with Israel.</a:t>
            </a:r>
          </a:p>
          <a:p>
            <a:pPr lvl="1"/>
            <a:r>
              <a:rPr lang="en-US" dirty="0" smtClean="0">
                <a:latin typeface="Times New Roman" pitchFamily="18" charset="0"/>
                <a:cs typeface="Times New Roman" pitchFamily="18" charset="0"/>
              </a:rPr>
              <a:t>He’ll </a:t>
            </a:r>
            <a:r>
              <a:rPr lang="en-US" dirty="0">
                <a:latin typeface="Times New Roman" pitchFamily="18" charset="0"/>
                <a:cs typeface="Times New Roman" pitchFamily="18" charset="0"/>
              </a:rPr>
              <a:t>burst into bloom like a crocus in the spring.</a:t>
            </a:r>
          </a:p>
          <a:p>
            <a:pPr lvl="1"/>
            <a:r>
              <a:rPr lang="en-US" dirty="0" smtClean="0">
                <a:latin typeface="Times New Roman" pitchFamily="18" charset="0"/>
                <a:cs typeface="Times New Roman" pitchFamily="18" charset="0"/>
              </a:rPr>
              <a:t>He’ll </a:t>
            </a:r>
            <a:r>
              <a:rPr lang="en-US" dirty="0">
                <a:latin typeface="Times New Roman" pitchFamily="18" charset="0"/>
                <a:cs typeface="Times New Roman" pitchFamily="18" charset="0"/>
              </a:rPr>
              <a:t>put down deep oak tree roots</a:t>
            </a:r>
            <a:r>
              <a:rPr lang="en-US" dirty="0" smtClean="0">
                <a:latin typeface="Times New Roman" pitchFamily="18" charset="0"/>
                <a:cs typeface="Times New Roman" pitchFamily="18" charset="0"/>
              </a:rPr>
              <a:t>,  he’ll </a:t>
            </a:r>
            <a:r>
              <a:rPr lang="en-US" dirty="0">
                <a:latin typeface="Times New Roman" pitchFamily="18" charset="0"/>
                <a:cs typeface="Times New Roman" pitchFamily="18" charset="0"/>
              </a:rPr>
              <a:t>become a forest of oaks!</a:t>
            </a:r>
          </a:p>
          <a:p>
            <a:pPr lvl="1"/>
            <a:r>
              <a:rPr lang="en-US" dirty="0" smtClean="0">
                <a:latin typeface="Times New Roman" pitchFamily="18" charset="0"/>
                <a:cs typeface="Times New Roman" pitchFamily="18" charset="0"/>
              </a:rPr>
              <a:t>He’ll </a:t>
            </a:r>
            <a:r>
              <a:rPr lang="en-US" dirty="0">
                <a:latin typeface="Times New Roman" pitchFamily="18" charset="0"/>
                <a:cs typeface="Times New Roman" pitchFamily="18" charset="0"/>
              </a:rPr>
              <a:t>become splendid—like a giant sequoia</a:t>
            </a:r>
            <a:r>
              <a:rPr lang="en-US" dirty="0" smtClean="0">
                <a:latin typeface="Times New Roman" pitchFamily="18" charset="0"/>
                <a:cs typeface="Times New Roman" pitchFamily="18" charset="0"/>
              </a:rPr>
              <a:t>,  his </a:t>
            </a:r>
            <a:r>
              <a:rPr lang="en-US" dirty="0">
                <a:latin typeface="Times New Roman" pitchFamily="18" charset="0"/>
                <a:cs typeface="Times New Roman" pitchFamily="18" charset="0"/>
              </a:rPr>
              <a:t>fragrance like a grove of cedars!</a:t>
            </a:r>
          </a:p>
          <a:p>
            <a:pPr lvl="1"/>
            <a:r>
              <a:rPr lang="en-US" dirty="0" smtClean="0">
                <a:latin typeface="Times New Roman" pitchFamily="18" charset="0"/>
                <a:cs typeface="Times New Roman" pitchFamily="18" charset="0"/>
              </a:rPr>
              <a:t>Those </a:t>
            </a:r>
            <a:r>
              <a:rPr lang="en-US" dirty="0">
                <a:latin typeface="Times New Roman" pitchFamily="18" charset="0"/>
                <a:cs typeface="Times New Roman" pitchFamily="18" charset="0"/>
              </a:rPr>
              <a:t>who live near him will be blessed by him</a:t>
            </a:r>
            <a:r>
              <a:rPr lang="en-US" dirty="0" smtClean="0">
                <a:latin typeface="Times New Roman" pitchFamily="18" charset="0"/>
                <a:cs typeface="Times New Roman" pitchFamily="18" charset="0"/>
              </a:rPr>
              <a:t>, be </a:t>
            </a:r>
            <a:r>
              <a:rPr lang="en-US" dirty="0">
                <a:latin typeface="Times New Roman" pitchFamily="18" charset="0"/>
                <a:cs typeface="Times New Roman" pitchFamily="18" charset="0"/>
              </a:rPr>
              <a:t>blessed and prosper like golden grain.</a:t>
            </a:r>
          </a:p>
          <a:p>
            <a:pPr lvl="1"/>
            <a:r>
              <a:rPr lang="en-US" dirty="0" smtClean="0">
                <a:latin typeface="Times New Roman" pitchFamily="18" charset="0"/>
                <a:cs typeface="Times New Roman" pitchFamily="18" charset="0"/>
              </a:rPr>
              <a:t>Everyone </a:t>
            </a:r>
            <a:r>
              <a:rPr lang="en-US" dirty="0">
                <a:latin typeface="Times New Roman" pitchFamily="18" charset="0"/>
                <a:cs typeface="Times New Roman" pitchFamily="18" charset="0"/>
              </a:rPr>
              <a:t>will be talking about them</a:t>
            </a:r>
            <a:r>
              <a:rPr lang="en-US" dirty="0" smtClean="0">
                <a:latin typeface="Times New Roman" pitchFamily="18" charset="0"/>
                <a:cs typeface="Times New Roman" pitchFamily="18" charset="0"/>
              </a:rPr>
              <a:t>,  spreading </a:t>
            </a:r>
            <a:r>
              <a:rPr lang="en-US" dirty="0">
                <a:latin typeface="Times New Roman" pitchFamily="18" charset="0"/>
                <a:cs typeface="Times New Roman" pitchFamily="18" charset="0"/>
              </a:rPr>
              <a:t>their fame as the vintage children of God.</a:t>
            </a:r>
          </a:p>
          <a:p>
            <a:pPr lvl="1"/>
            <a:r>
              <a:rPr lang="en-US" dirty="0" smtClean="0">
                <a:latin typeface="Times New Roman" pitchFamily="18" charset="0"/>
                <a:cs typeface="Times New Roman" pitchFamily="18" charset="0"/>
              </a:rPr>
              <a:t>Ephraim </a:t>
            </a:r>
            <a:r>
              <a:rPr lang="en-US" dirty="0">
                <a:latin typeface="Times New Roman" pitchFamily="18" charset="0"/>
                <a:cs typeface="Times New Roman" pitchFamily="18" charset="0"/>
              </a:rPr>
              <a:t>is finished with gods that are no-gods</a:t>
            </a:r>
            <a:r>
              <a:rPr lang="en-US" dirty="0" smtClean="0">
                <a:latin typeface="Times New Roman" pitchFamily="18" charset="0"/>
                <a:cs typeface="Times New Roman" pitchFamily="18" charset="0"/>
              </a:rPr>
              <a:t>. </a:t>
            </a:r>
          </a:p>
          <a:p>
            <a:r>
              <a:rPr lang="en-US" dirty="0" smtClean="0">
                <a:latin typeface="Times New Roman" pitchFamily="18" charset="0"/>
                <a:cs typeface="Times New Roman" pitchFamily="18" charset="0"/>
              </a:rPr>
              <a:t>From </a:t>
            </a:r>
            <a:r>
              <a:rPr lang="en-US" dirty="0">
                <a:latin typeface="Times New Roman" pitchFamily="18" charset="0"/>
                <a:cs typeface="Times New Roman" pitchFamily="18" charset="0"/>
              </a:rPr>
              <a:t>now on I’m the one who answers and satisfies him</a:t>
            </a:r>
            <a:r>
              <a:rPr lang="en-US" dirty="0" smtClean="0">
                <a:latin typeface="Times New Roman" pitchFamily="18" charset="0"/>
                <a:cs typeface="Times New Roman" pitchFamily="18" charset="0"/>
              </a:rPr>
              <a:t>. I </a:t>
            </a:r>
            <a:r>
              <a:rPr lang="en-US" dirty="0">
                <a:latin typeface="Times New Roman" pitchFamily="18" charset="0"/>
                <a:cs typeface="Times New Roman" pitchFamily="18" charset="0"/>
              </a:rPr>
              <a:t>am like a luxuriant fruit tree</a:t>
            </a:r>
            <a:r>
              <a:rPr lang="en-US" dirty="0" smtClean="0">
                <a:latin typeface="Times New Roman" pitchFamily="18" charset="0"/>
                <a:cs typeface="Times New Roman" pitchFamily="18" charset="0"/>
              </a:rPr>
              <a:t>. Everything </a:t>
            </a:r>
            <a:r>
              <a:rPr lang="en-US" dirty="0">
                <a:latin typeface="Times New Roman" pitchFamily="18" charset="0"/>
                <a:cs typeface="Times New Roman" pitchFamily="18" charset="0"/>
              </a:rPr>
              <a:t>you need is to be found in me</a:t>
            </a:r>
            <a:r>
              <a:rPr lang="en-US" dirty="0" smtClean="0">
                <a:latin typeface="Times New Roman" pitchFamily="18" charset="0"/>
                <a:cs typeface="Times New Roman" pitchFamily="18" charset="0"/>
              </a:rPr>
              <a:t>.”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Hosea 14:4-8 (Message)</a:t>
            </a:r>
          </a:p>
          <a:p>
            <a:pPr marL="0" indent="0">
              <a:buNone/>
            </a:pPr>
            <a:endParaRPr lang="en-US" sz="9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4625053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819912"/>
          </a:xfrm>
        </p:spPr>
        <p:txBody>
          <a:bodyPr>
            <a:noAutofit/>
          </a:bodyPr>
          <a:lstStyle/>
          <a:p>
            <a:r>
              <a:rPr lang="en-US" sz="4000" b="1" dirty="0" smtClean="0">
                <a:latin typeface="Times New Roman" pitchFamily="18" charset="0"/>
                <a:cs typeface="Times New Roman" pitchFamily="18" charset="0"/>
              </a:rPr>
              <a:t>Revelations of </a:t>
            </a:r>
            <a:r>
              <a:rPr lang="en-US" sz="4000" b="1" dirty="0">
                <a:latin typeface="Times New Roman" pitchFamily="18" charset="0"/>
                <a:cs typeface="Times New Roman" pitchFamily="18" charset="0"/>
              </a:rPr>
              <a:t>the </a:t>
            </a:r>
            <a:r>
              <a:rPr lang="en-US" sz="4000" b="1" dirty="0" smtClean="0">
                <a:latin typeface="Times New Roman" pitchFamily="18" charset="0"/>
                <a:cs typeface="Times New Roman" pitchFamily="18" charset="0"/>
              </a:rPr>
              <a:t>Trinity:</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447800"/>
            <a:ext cx="8229600" cy="5257800"/>
          </a:xfrm>
        </p:spPr>
        <p:txBody>
          <a:bodyPr>
            <a:normAutofit/>
          </a:bodyPr>
          <a:lstStyle/>
          <a:p>
            <a:pPr marL="0" indent="0">
              <a:buNone/>
            </a:pPr>
            <a:r>
              <a:rPr lang="en-US" dirty="0" smtClean="0"/>
              <a:t>God’s emotional attachment with us:</a:t>
            </a:r>
          </a:p>
          <a:p>
            <a:r>
              <a:rPr lang="en-US" dirty="0" smtClean="0"/>
              <a:t>“</a:t>
            </a:r>
            <a:r>
              <a:rPr lang="en-US" dirty="0" smtClean="0">
                <a:latin typeface="Times New Roman" pitchFamily="18" charset="0"/>
                <a:cs typeface="Times New Roman" pitchFamily="18" charset="0"/>
              </a:rPr>
              <a:t>In </a:t>
            </a:r>
            <a:r>
              <a:rPr lang="en-US" dirty="0">
                <a:latin typeface="Times New Roman" pitchFamily="18" charset="0"/>
                <a:cs typeface="Times New Roman" pitchFamily="18" charset="0"/>
              </a:rPr>
              <a:t>all their troubles,</a:t>
            </a:r>
          </a:p>
          <a:p>
            <a:pPr lvl="1"/>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was troubled, too.</a:t>
            </a:r>
          </a:p>
          <a:p>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didn’t send someone else to help them.</a:t>
            </a:r>
          </a:p>
          <a:p>
            <a:pPr lvl="1"/>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did it himself, in person.</a:t>
            </a:r>
          </a:p>
          <a:p>
            <a:r>
              <a:rPr lang="en-US" dirty="0" smtClean="0">
                <a:latin typeface="Times New Roman" pitchFamily="18" charset="0"/>
                <a:cs typeface="Times New Roman" pitchFamily="18" charset="0"/>
              </a:rPr>
              <a:t>Out </a:t>
            </a:r>
            <a:r>
              <a:rPr lang="en-US" dirty="0">
                <a:latin typeface="Times New Roman" pitchFamily="18" charset="0"/>
                <a:cs typeface="Times New Roman" pitchFamily="18" charset="0"/>
              </a:rPr>
              <a:t>of his own love and pity</a:t>
            </a:r>
          </a:p>
          <a:p>
            <a:pPr lvl="1"/>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redeemed them.</a:t>
            </a:r>
          </a:p>
          <a:p>
            <a:pPr lvl="1"/>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rescued them and carried them </a:t>
            </a:r>
            <a:r>
              <a:rPr lang="en-US" dirty="0" smtClean="0">
                <a:latin typeface="Times New Roman" pitchFamily="18" charset="0"/>
                <a:cs typeface="Times New Roman" pitchFamily="18" charset="0"/>
              </a:rPr>
              <a:t>along for </a:t>
            </a:r>
            <a:r>
              <a:rPr lang="en-US" dirty="0">
                <a:latin typeface="Times New Roman" pitchFamily="18" charset="0"/>
                <a:cs typeface="Times New Roman" pitchFamily="18" charset="0"/>
              </a:rPr>
              <a:t>a long, long time</a:t>
            </a:r>
            <a:r>
              <a:rPr lang="en-US" dirty="0" smtClean="0">
                <a:latin typeface="Times New Roman" pitchFamily="18" charset="0"/>
                <a:cs typeface="Times New Roman" pitchFamily="18" charset="0"/>
              </a:rPr>
              <a:t>.”</a:t>
            </a:r>
            <a:endParaRPr lang="en-US" dirty="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Isaiah 63:89 (Message)</a:t>
            </a:r>
          </a:p>
          <a:p>
            <a:pPr marL="0" indent="0">
              <a:buNone/>
            </a:pP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117465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04088"/>
            <a:ext cx="8534400" cy="896112"/>
          </a:xfrm>
        </p:spPr>
        <p:txBody>
          <a:bodyPr>
            <a:normAutofit/>
          </a:bodyPr>
          <a:lstStyle/>
          <a:p>
            <a:r>
              <a:rPr lang="en-US" sz="4000" b="1" dirty="0" smtClean="0">
                <a:latin typeface="Times New Roman" pitchFamily="18" charset="0"/>
                <a:cs typeface="Times New Roman" pitchFamily="18" charset="0"/>
              </a:rPr>
              <a:t>Revelations of the </a:t>
            </a:r>
            <a:r>
              <a:rPr lang="en-US" sz="4000" b="1" dirty="0" smtClean="0">
                <a:latin typeface="Times New Roman" pitchFamily="18" charset="0"/>
                <a:cs typeface="Times New Roman" pitchFamily="18" charset="0"/>
              </a:rPr>
              <a:t>Trinity:</a:t>
            </a:r>
            <a:endParaRPr lang="en-US"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752600"/>
            <a:ext cx="8229600" cy="4572000"/>
          </a:xfrm>
        </p:spPr>
        <p:txBody>
          <a:bodyPr>
            <a:normAutofit/>
          </a:bodyPr>
          <a:lstStyle/>
          <a:p>
            <a:pPr marL="0" indent="0">
              <a:buNone/>
            </a:pPr>
            <a:r>
              <a:rPr lang="en-US" dirty="0" smtClean="0">
                <a:latin typeface="Times New Roman" pitchFamily="18" charset="0"/>
                <a:cs typeface="Times New Roman" pitchFamily="18" charset="0"/>
              </a:rPr>
              <a:t>After all he has done for us, over all the centuries, always followed by our withholding our love from him, He asks:</a:t>
            </a:r>
          </a:p>
          <a:p>
            <a:r>
              <a:rPr lang="en-US" dirty="0" smtClean="0">
                <a:latin typeface="Times New Roman" pitchFamily="18" charset="0"/>
                <a:cs typeface="Times New Roman" pitchFamily="18" charset="0"/>
              </a:rPr>
              <a:t>“Can you think of anything I could have done to my vineyard (his people) that I didn’t do?  When I expected good grapes, why did I get bitter grapes?” Isaiah 5:3-4 </a:t>
            </a:r>
            <a:r>
              <a:rPr lang="en-US" sz="2000" dirty="0" smtClean="0">
                <a:latin typeface="Times New Roman" pitchFamily="18" charset="0"/>
                <a:cs typeface="Times New Roman" pitchFamily="18" charset="0"/>
              </a:rPr>
              <a:t>(Message)</a:t>
            </a:r>
          </a:p>
          <a:p>
            <a:pPr marL="0" indent="0">
              <a:buNone/>
            </a:pPr>
            <a:r>
              <a:rPr lang="en-US" dirty="0" smtClean="0">
                <a:latin typeface="Times New Roman" pitchFamily="18" charset="0"/>
                <a:cs typeface="Times New Roman" pitchFamily="18" charset="0"/>
              </a:rPr>
              <a:t>God is our Life:</a:t>
            </a:r>
          </a:p>
          <a:p>
            <a:r>
              <a:rPr lang="en-US" dirty="0" smtClean="0">
                <a:latin typeface="Times New Roman" pitchFamily="18" charset="0"/>
                <a:cs typeface="Times New Roman" pitchFamily="18" charset="0"/>
              </a:rPr>
              <a:t>“this </a:t>
            </a:r>
            <a:r>
              <a:rPr lang="en-US" dirty="0">
                <a:latin typeface="Times New Roman" pitchFamily="18" charset="0"/>
                <a:cs typeface="Times New Roman" pitchFamily="18" charset="0"/>
              </a:rPr>
              <a:t>is life eternal, that they might know thee the only true God, and Jesus Christ, whom thou hast sent.” Jn. 17:3</a:t>
            </a:r>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4006039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33400"/>
            <a:ext cx="8229600" cy="896112"/>
          </a:xfrm>
        </p:spPr>
        <p:txBody>
          <a:bodyPr>
            <a:normAutofit/>
          </a:bodyPr>
          <a:lstStyle/>
          <a:p>
            <a:r>
              <a:rPr lang="en-US" b="1" dirty="0" smtClean="0">
                <a:latin typeface="Times New Roman" pitchFamily="18" charset="0"/>
                <a:cs typeface="Times New Roman" pitchFamily="18" charset="0"/>
              </a:rPr>
              <a:t>Revelations about the Trinity: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5334000"/>
          </a:xfrm>
        </p:spPr>
        <p:txBody>
          <a:bodyPr>
            <a:normAutofit fontScale="85000" lnSpcReduction="10000"/>
          </a:bodyPr>
          <a:lstStyle/>
          <a:p>
            <a:r>
              <a:rPr lang="en-US" dirty="0" smtClean="0">
                <a:latin typeface="Times New Roman" pitchFamily="18" charset="0"/>
                <a:cs typeface="Times New Roman" pitchFamily="18" charset="0"/>
              </a:rPr>
              <a:t>“Ye </a:t>
            </a:r>
            <a:r>
              <a:rPr lang="en-US" dirty="0">
                <a:latin typeface="Times New Roman" pitchFamily="18" charset="0"/>
                <a:cs typeface="Times New Roman" pitchFamily="18" charset="0"/>
              </a:rPr>
              <a:t>have heard that it hath been said, An eye </a:t>
            </a: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an eye, and a tooth for a tooth: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But </a:t>
            </a:r>
            <a:r>
              <a:rPr lang="en-US" dirty="0">
                <a:latin typeface="Times New Roman" pitchFamily="18" charset="0"/>
                <a:cs typeface="Times New Roman" pitchFamily="18" charset="0"/>
              </a:rPr>
              <a:t>I say unto you, </a:t>
            </a:r>
            <a:r>
              <a:rPr lang="en-US" dirty="0" smtClean="0">
                <a:latin typeface="Times New Roman" pitchFamily="18" charset="0"/>
                <a:cs typeface="Times New Roman" pitchFamily="18" charset="0"/>
              </a:rPr>
              <a:t>That </a:t>
            </a:r>
            <a:r>
              <a:rPr lang="en-US" dirty="0">
                <a:latin typeface="Times New Roman" pitchFamily="18" charset="0"/>
                <a:cs typeface="Times New Roman" pitchFamily="18" charset="0"/>
              </a:rPr>
              <a:t>ye resist not evil: </a:t>
            </a:r>
            <a:r>
              <a:rPr lang="en-US" dirty="0" smtClean="0">
                <a:latin typeface="Times New Roman" pitchFamily="18" charset="0"/>
                <a:cs typeface="Times New Roman" pitchFamily="18" charset="0"/>
              </a:rPr>
              <a:t>	</a:t>
            </a:r>
          </a:p>
          <a:p>
            <a:pPr lvl="1"/>
            <a:r>
              <a:rPr lang="en-US" dirty="0" smtClean="0">
                <a:latin typeface="Times New Roman" pitchFamily="18" charset="0"/>
                <a:cs typeface="Times New Roman" pitchFamily="18" charset="0"/>
              </a:rPr>
              <a:t>but </a:t>
            </a:r>
            <a:r>
              <a:rPr lang="en-US" dirty="0">
                <a:latin typeface="Times New Roman" pitchFamily="18" charset="0"/>
                <a:cs typeface="Times New Roman" pitchFamily="18" charset="0"/>
              </a:rPr>
              <a:t>whosoever shall smite thee on thy right cheek, turn to him the other also.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if any man will sue thee at the law, and take away thy coat, let him have [thy] cloak also.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whosoever shall compel thee to go a mile, go with him twain.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Give </a:t>
            </a:r>
            <a:r>
              <a:rPr lang="en-US" dirty="0">
                <a:latin typeface="Times New Roman" pitchFamily="18" charset="0"/>
                <a:cs typeface="Times New Roman" pitchFamily="18" charset="0"/>
              </a:rPr>
              <a:t>to him that </a:t>
            </a:r>
            <a:r>
              <a:rPr lang="en-US" dirty="0" err="1">
                <a:latin typeface="Times New Roman" pitchFamily="18" charset="0"/>
                <a:cs typeface="Times New Roman" pitchFamily="18" charset="0"/>
              </a:rPr>
              <a:t>asketh</a:t>
            </a:r>
            <a:r>
              <a:rPr lang="en-US" dirty="0">
                <a:latin typeface="Times New Roman" pitchFamily="18" charset="0"/>
                <a:cs typeface="Times New Roman" pitchFamily="18" charset="0"/>
              </a:rPr>
              <a:t> thee, and from him that would borrow of thee turn not thou away. </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Ye </a:t>
            </a:r>
            <a:r>
              <a:rPr lang="en-US" dirty="0">
                <a:latin typeface="Times New Roman" pitchFamily="18" charset="0"/>
                <a:cs typeface="Times New Roman" pitchFamily="18" charset="0"/>
              </a:rPr>
              <a:t>have heard that it hath been said, Thou shalt love thy </a:t>
            </a:r>
            <a:r>
              <a:rPr lang="en-US" dirty="0" err="1">
                <a:latin typeface="Times New Roman" pitchFamily="18" charset="0"/>
                <a:cs typeface="Times New Roman" pitchFamily="18" charset="0"/>
              </a:rPr>
              <a:t>neighbour</a:t>
            </a:r>
            <a:r>
              <a:rPr lang="en-US" dirty="0">
                <a:latin typeface="Times New Roman" pitchFamily="18" charset="0"/>
                <a:cs typeface="Times New Roman" pitchFamily="18" charset="0"/>
              </a:rPr>
              <a:t>, and hate </a:t>
            </a:r>
            <a:r>
              <a:rPr lang="en-US" dirty="0" err="1">
                <a:latin typeface="Times New Roman" pitchFamily="18" charset="0"/>
                <a:cs typeface="Times New Roman" pitchFamily="18" charset="0"/>
              </a:rPr>
              <a:t>thine</a:t>
            </a:r>
            <a:r>
              <a:rPr lang="en-US" dirty="0">
                <a:latin typeface="Times New Roman" pitchFamily="18" charset="0"/>
                <a:cs typeface="Times New Roman" pitchFamily="18" charset="0"/>
              </a:rPr>
              <a:t> enemy.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But </a:t>
            </a:r>
            <a:r>
              <a:rPr lang="en-US" dirty="0">
                <a:latin typeface="Times New Roman" pitchFamily="18" charset="0"/>
                <a:cs typeface="Times New Roman" pitchFamily="18" charset="0"/>
              </a:rPr>
              <a:t>I say unto you, Love your enemies, bless them that curse you, do good to them that hate you, and pray for them which despitefully use you, and persecute </a:t>
            </a:r>
            <a:r>
              <a:rPr lang="en-US" dirty="0" smtClean="0">
                <a:latin typeface="Times New Roman" pitchFamily="18" charset="0"/>
                <a:cs typeface="Times New Roman" pitchFamily="18" charset="0"/>
              </a:rPr>
              <a:t>you” </a:t>
            </a:r>
            <a:r>
              <a:rPr lang="en-US" dirty="0">
                <a:latin typeface="Times New Roman" pitchFamily="18" charset="0"/>
                <a:cs typeface="Times New Roman" pitchFamily="18" charset="0"/>
              </a:rPr>
              <a:t>Matt. </a:t>
            </a:r>
            <a:r>
              <a:rPr lang="en-US" dirty="0" smtClean="0">
                <a:latin typeface="Times New Roman" pitchFamily="18" charset="0"/>
                <a:cs typeface="Times New Roman" pitchFamily="18" charset="0"/>
              </a:rPr>
              <a:t>5:38-44</a:t>
            </a:r>
          </a:p>
          <a:p>
            <a:pPr marL="0" indent="0">
              <a:buNone/>
            </a:pPr>
            <a:endParaRPr lang="en-US" sz="800" dirty="0" smtClean="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What does this say about Trinity?  (Oneness)</a:t>
            </a:r>
            <a:endParaRPr lang="en-US" b="1" dirty="0">
              <a:latin typeface="Times New Roman" pitchFamily="18" charset="0"/>
              <a:cs typeface="Times New Roman" pitchFamily="18" charset="0"/>
            </a:endParaRPr>
          </a:p>
        </p:txBody>
      </p:sp>
    </p:spTree>
    <p:extLst>
      <p:ext uri="{BB962C8B-B14F-4D97-AF65-F5344CB8AC3E}">
        <p14:creationId xmlns:p14="http://schemas.microsoft.com/office/powerpoint/2010/main" val="3477729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96112"/>
          </a:xfrm>
        </p:spPr>
        <p:txBody>
          <a:bodyPr>
            <a:normAutofit/>
          </a:bodyPr>
          <a:lstStyle/>
          <a:p>
            <a:r>
              <a:rPr lang="en-US" b="1" dirty="0" smtClean="0">
                <a:latin typeface="Times New Roman" pitchFamily="18" charset="0"/>
                <a:cs typeface="Times New Roman" pitchFamily="18" charset="0"/>
              </a:rPr>
              <a:t>Revelations about the Trinity: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76400"/>
            <a:ext cx="8229600" cy="4648200"/>
          </a:xfrm>
        </p:spPr>
        <p:txBody>
          <a:bodyPr>
            <a:normAutofit/>
          </a:bodyPr>
          <a:lstStyle/>
          <a:p>
            <a:r>
              <a:rPr lang="en-US" dirty="0" smtClean="0">
                <a:latin typeface="Times New Roman" pitchFamily="18" charset="0"/>
                <a:cs typeface="Times New Roman" pitchFamily="18" charset="0"/>
              </a:rPr>
              <a:t>"if </a:t>
            </a:r>
            <a:r>
              <a:rPr lang="en-US" dirty="0">
                <a:latin typeface="Times New Roman" pitchFamily="18" charset="0"/>
                <a:cs typeface="Times New Roman" pitchFamily="18" charset="0"/>
              </a:rPr>
              <a:t>thou bring thy gift to the altar, and there </a:t>
            </a:r>
            <a:r>
              <a:rPr lang="en-US" dirty="0" err="1">
                <a:latin typeface="Times New Roman" pitchFamily="18" charset="0"/>
                <a:cs typeface="Times New Roman" pitchFamily="18" charset="0"/>
              </a:rPr>
              <a:t>rememberest</a:t>
            </a:r>
            <a:r>
              <a:rPr lang="en-US" dirty="0">
                <a:latin typeface="Times New Roman" pitchFamily="18" charset="0"/>
                <a:cs typeface="Times New Roman" pitchFamily="18" charset="0"/>
              </a:rPr>
              <a:t> that thy brother hath ought against thee; </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Leave </a:t>
            </a:r>
            <a:r>
              <a:rPr lang="en-US" dirty="0">
                <a:latin typeface="Times New Roman" pitchFamily="18" charset="0"/>
                <a:cs typeface="Times New Roman" pitchFamily="18" charset="0"/>
              </a:rPr>
              <a:t>there thy gift before the altar, and go thy way; first be reconciled to thy brother, and then come and offer thy gift</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Agree </a:t>
            </a:r>
            <a:r>
              <a:rPr lang="en-US" dirty="0">
                <a:latin typeface="Times New Roman" pitchFamily="18" charset="0"/>
                <a:cs typeface="Times New Roman" pitchFamily="18" charset="0"/>
              </a:rPr>
              <a:t>with </a:t>
            </a:r>
            <a:r>
              <a:rPr lang="en-US" dirty="0" err="1">
                <a:latin typeface="Times New Roman" pitchFamily="18" charset="0"/>
                <a:cs typeface="Times New Roman" pitchFamily="18" charset="0"/>
              </a:rPr>
              <a:t>thine</a:t>
            </a:r>
            <a:r>
              <a:rPr lang="en-US" dirty="0">
                <a:latin typeface="Times New Roman" pitchFamily="18" charset="0"/>
                <a:cs typeface="Times New Roman" pitchFamily="18" charset="0"/>
              </a:rPr>
              <a:t> adversary quickly, whiles thou art in the way with him; lest at any time the adversary deliver thee to the judge, and the judge deliver thee to the officer, and thou be cast into prison. Verily I say unto thee, Thou shalt by no means come out thence, till thou hast paid the uttermost farthing." Matt. </a:t>
            </a:r>
            <a:r>
              <a:rPr lang="en-US" dirty="0" smtClean="0">
                <a:latin typeface="Times New Roman" pitchFamily="18" charset="0"/>
                <a:cs typeface="Times New Roman" pitchFamily="18" charset="0"/>
              </a:rPr>
              <a:t>5:23-26</a:t>
            </a:r>
          </a:p>
          <a:p>
            <a:pPr marL="0" indent="0">
              <a:buNone/>
            </a:pPr>
            <a:endParaRPr lang="en-US" sz="800" dirty="0">
              <a:latin typeface="Times New Roman" pitchFamily="18" charset="0"/>
              <a:cs typeface="Times New Roman" pitchFamily="18" charset="0"/>
            </a:endParaRPr>
          </a:p>
          <a:p>
            <a:pPr marL="0" indent="0">
              <a:buNone/>
            </a:pPr>
            <a:r>
              <a:rPr lang="en-US" sz="2800" dirty="0" smtClean="0">
                <a:latin typeface="Times New Roman" pitchFamily="18" charset="0"/>
                <a:cs typeface="Times New Roman" pitchFamily="18" charset="0"/>
              </a:rPr>
              <a:t>Jesus’ message: The imperative of Oneness at all costs</a:t>
            </a:r>
            <a:r>
              <a:rPr lang="en-US" dirty="0" smtClean="0">
                <a:latin typeface="Times New Roman" pitchFamily="18" charset="0"/>
                <a:cs typeface="Times New Roman" pitchFamily="18" charset="0"/>
              </a:rPr>
              <a:t> </a:t>
            </a:r>
          </a:p>
          <a:p>
            <a:endParaRPr lang="en-US"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9795467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1219200"/>
          </a:xfrm>
        </p:spPr>
        <p:txBody>
          <a:bodyPr>
            <a:normAutofit fontScale="90000"/>
          </a:bodyPr>
          <a:lstStyle/>
          <a:p>
            <a:r>
              <a:rPr lang="en-US" b="1" dirty="0" smtClean="0">
                <a:latin typeface="Times New Roman" pitchFamily="18" charset="0"/>
                <a:cs typeface="Times New Roman" pitchFamily="18" charset="0"/>
              </a:rPr>
              <a:t>Israel started right, with the emphasis in the right place:</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905000"/>
            <a:ext cx="8229600" cy="4648200"/>
          </a:xfrm>
        </p:spPr>
        <p:txBody>
          <a:bodyPr>
            <a:normAutofit lnSpcReduction="10000"/>
          </a:bodyPr>
          <a:lstStyle/>
          <a:p>
            <a:r>
              <a:rPr lang="en-US" dirty="0" smtClean="0">
                <a:latin typeface="Times New Roman" pitchFamily="18" charset="0"/>
                <a:cs typeface="Times New Roman" pitchFamily="18" charset="0"/>
              </a:rPr>
              <a:t>Dt. 6:5 “</a:t>
            </a:r>
            <a:r>
              <a:rPr lang="en-US" dirty="0">
                <a:latin typeface="Times New Roman" pitchFamily="18" charset="0"/>
                <a:cs typeface="Times New Roman" pitchFamily="18" charset="0"/>
              </a:rPr>
              <a:t>Love GOD, your God, with your whole heart: love him with all that’s in you, love him with all you’ve got! </a:t>
            </a:r>
            <a:r>
              <a:rPr lang="en-US" dirty="0" smtClean="0">
                <a:latin typeface="Times New Roman" pitchFamily="18" charset="0"/>
                <a:cs typeface="Times New Roman" pitchFamily="18" charset="0"/>
              </a:rPr>
              <a:t>” </a:t>
            </a:r>
          </a:p>
          <a:p>
            <a:pPr lvl="1"/>
            <a:r>
              <a:rPr lang="he-IL" sz="3200" dirty="0"/>
              <a:t>ואהבת את יהוה אלהיך </a:t>
            </a:r>
            <a:r>
              <a:rPr lang="en-US" dirty="0">
                <a:latin typeface="Times New Roman" pitchFamily="18" charset="0"/>
                <a:cs typeface="Times New Roman" pitchFamily="18" charset="0"/>
              </a:rPr>
              <a:t>, “you shall love </a:t>
            </a:r>
            <a:r>
              <a:rPr lang="en-US" dirty="0" smtClean="0">
                <a:latin typeface="Times New Roman" pitchFamily="18" charset="0"/>
                <a:cs typeface="Times New Roman" pitchFamily="18" charset="0"/>
              </a:rPr>
              <a:t>YHWH (Jehovah) </a:t>
            </a:r>
            <a:r>
              <a:rPr lang="en-US" dirty="0">
                <a:latin typeface="Times New Roman" pitchFamily="18" charset="0"/>
                <a:cs typeface="Times New Roman" pitchFamily="18" charset="0"/>
              </a:rPr>
              <a:t>your God”</a:t>
            </a:r>
          </a:p>
          <a:p>
            <a:pPr lvl="1"/>
            <a:r>
              <a:rPr lang="en-US" dirty="0">
                <a:latin typeface="Times New Roman" pitchFamily="18" charset="0"/>
                <a:cs typeface="Times New Roman" pitchFamily="18" charset="0"/>
              </a:rPr>
              <a:t>“I will put my law within them, and I will write it upon their hearts” (</a:t>
            </a:r>
            <a:r>
              <a:rPr lang="en-US" dirty="0" err="1">
                <a:latin typeface="Times New Roman" pitchFamily="18" charset="0"/>
                <a:cs typeface="Times New Roman" pitchFamily="18" charset="0"/>
              </a:rPr>
              <a:t>Jer</a:t>
            </a:r>
            <a:r>
              <a:rPr lang="en-US" dirty="0">
                <a:latin typeface="Times New Roman" pitchFamily="18" charset="0"/>
                <a:cs typeface="Times New Roman" pitchFamily="18" charset="0"/>
              </a:rPr>
              <a:t> 31:31–33).</a:t>
            </a:r>
          </a:p>
          <a:p>
            <a:pPr lvl="2"/>
            <a:r>
              <a:rPr lang="en-US" dirty="0" smtClean="0">
                <a:latin typeface="Times New Roman" pitchFamily="18" charset="0"/>
                <a:cs typeface="Times New Roman" pitchFamily="18" charset="0"/>
              </a:rPr>
              <a:t>These words (</a:t>
            </a:r>
            <a:r>
              <a:rPr lang="en-US" i="1" dirty="0" err="1" smtClean="0">
                <a:latin typeface="Times New Roman" pitchFamily="18" charset="0"/>
                <a:cs typeface="Times New Roman" pitchFamily="18" charset="0"/>
              </a:rPr>
              <a:t>mezuzot</a:t>
            </a:r>
            <a:r>
              <a:rPr lang="en-US" dirty="0">
                <a:latin typeface="Times New Roman" pitchFamily="18" charset="0"/>
                <a:cs typeface="Times New Roman" pitchFamily="18" charset="0"/>
              </a:rPr>
              <a:t>) were </a:t>
            </a:r>
            <a:r>
              <a:rPr lang="en-US" dirty="0" smtClean="0">
                <a:latin typeface="Times New Roman" pitchFamily="18" charset="0"/>
                <a:cs typeface="Times New Roman" pitchFamily="18" charset="0"/>
              </a:rPr>
              <a:t>placed in phylacteries (boxes attached to the forehead), and on </a:t>
            </a:r>
            <a:r>
              <a:rPr lang="en-US" dirty="0">
                <a:latin typeface="Times New Roman" pitchFamily="18" charset="0"/>
                <a:cs typeface="Times New Roman" pitchFamily="18" charset="0"/>
              </a:rPr>
              <a:t>the doorpost of each </a:t>
            </a:r>
            <a:r>
              <a:rPr lang="en-US" dirty="0" smtClean="0">
                <a:latin typeface="Times New Roman" pitchFamily="18" charset="0"/>
                <a:cs typeface="Times New Roman" pitchFamily="18" charset="0"/>
              </a:rPr>
              <a:t>home, and upon the door posts of hotel rooms in Jerusalem. </a:t>
            </a:r>
            <a:r>
              <a:rPr lang="en-US" dirty="0">
                <a:latin typeface="Times New Roman" pitchFamily="18" charset="0"/>
                <a:cs typeface="Times New Roman" pitchFamily="18" charset="0"/>
              </a:rPr>
              <a:t>	</a:t>
            </a:r>
          </a:p>
          <a:p>
            <a:pPr lvl="2"/>
            <a:r>
              <a:rPr lang="en-US" dirty="0" smtClean="0">
                <a:latin typeface="Times New Roman" pitchFamily="18" charset="0"/>
                <a:cs typeface="Times New Roman" pitchFamily="18" charset="0"/>
              </a:rPr>
              <a:t>They were instructed to “teach </a:t>
            </a:r>
            <a:r>
              <a:rPr lang="en-US" dirty="0">
                <a:latin typeface="Times New Roman" pitchFamily="18" charset="0"/>
                <a:cs typeface="Times New Roman" pitchFamily="18" charset="0"/>
              </a:rPr>
              <a:t>them diligently to your children” </a:t>
            </a:r>
            <a:r>
              <a:rPr lang="en-US" dirty="0" smtClean="0">
                <a:latin typeface="Times New Roman" pitchFamily="18" charset="0"/>
                <a:cs typeface="Times New Roman" pitchFamily="18" charset="0"/>
              </a:rPr>
              <a:t>(Dt. 6:7</a:t>
            </a: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p>
          <a:p>
            <a:endParaRPr lang="en-US" dirty="0"/>
          </a:p>
        </p:txBody>
      </p:sp>
    </p:spTree>
    <p:extLst>
      <p:ext uri="{BB962C8B-B14F-4D97-AF65-F5344CB8AC3E}">
        <p14:creationId xmlns:p14="http://schemas.microsoft.com/office/powerpoint/2010/main" val="3987064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72312"/>
          </a:xfrm>
        </p:spPr>
        <p:txBody>
          <a:bodyPr/>
          <a:lstStyle/>
          <a:p>
            <a:r>
              <a:rPr lang="en-US" b="1" dirty="0" smtClean="0">
                <a:latin typeface="Times New Roman" pitchFamily="18" charset="0"/>
                <a:cs typeface="Times New Roman" pitchFamily="18" charset="0"/>
              </a:rPr>
              <a:t>Series on Trinity: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5105400"/>
          </a:xfrm>
        </p:spPr>
        <p:txBody>
          <a:bodyPr>
            <a:normAutofit/>
          </a:bodyPr>
          <a:lstStyle/>
          <a:p>
            <a:r>
              <a:rPr lang="en-US" u="sng" dirty="0" smtClean="0">
                <a:latin typeface="Times New Roman" pitchFamily="18" charset="0"/>
                <a:cs typeface="Times New Roman" pitchFamily="18" charset="0"/>
              </a:rPr>
              <a:t>Part 1 (2 weeks ago)</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Establishing Doctrine:</a:t>
            </a:r>
          </a:p>
          <a:p>
            <a:pPr lvl="2"/>
            <a:r>
              <a:rPr lang="en-US" dirty="0" smtClean="0">
                <a:latin typeface="Times New Roman" pitchFamily="18" charset="0"/>
                <a:cs typeface="Times New Roman" pitchFamily="18" charset="0"/>
              </a:rPr>
              <a:t>SDA Church theological resistance to establishing a list of doctrines</a:t>
            </a:r>
          </a:p>
          <a:p>
            <a:pPr lvl="2"/>
            <a:r>
              <a:rPr lang="en-US" dirty="0" smtClean="0">
                <a:latin typeface="Times New Roman" pitchFamily="18" charset="0"/>
                <a:cs typeface="Times New Roman" pitchFamily="18" charset="0"/>
              </a:rPr>
              <a:t>Organized in 1861, doctrinal list first formalized 85 yrs. later in 1946 </a:t>
            </a:r>
          </a:p>
          <a:p>
            <a:pPr lvl="1"/>
            <a:r>
              <a:rPr lang="en-US" dirty="0" smtClean="0">
                <a:latin typeface="Times New Roman" pitchFamily="18" charset="0"/>
                <a:cs typeface="Times New Roman" pitchFamily="18" charset="0"/>
              </a:rPr>
              <a:t>Belief’s have consequences:</a:t>
            </a:r>
          </a:p>
          <a:p>
            <a:pPr lvl="2"/>
            <a:r>
              <a:rPr lang="en-US" dirty="0" smtClean="0">
                <a:latin typeface="Times New Roman" pitchFamily="18" charset="0"/>
                <a:cs typeface="Times New Roman" pitchFamily="18" charset="0"/>
              </a:rPr>
              <a:t>Serving as gatekeepers in the mind</a:t>
            </a:r>
          </a:p>
          <a:p>
            <a:pPr lvl="2"/>
            <a:r>
              <a:rPr lang="en-US" dirty="0" smtClean="0">
                <a:latin typeface="Times New Roman" pitchFamily="18" charset="0"/>
                <a:cs typeface="Times New Roman" pitchFamily="18" charset="0"/>
              </a:rPr>
              <a:t>Assist in formation of values/character</a:t>
            </a:r>
          </a:p>
          <a:p>
            <a:pPr lvl="2"/>
            <a:r>
              <a:rPr lang="en-US" dirty="0" smtClean="0">
                <a:latin typeface="Times New Roman" pitchFamily="18" charset="0"/>
                <a:cs typeface="Times New Roman" pitchFamily="18" charset="0"/>
              </a:rPr>
              <a:t>Effects of Polytheism, Monotheism, </a:t>
            </a:r>
            <a:r>
              <a:rPr lang="en-US" dirty="0" err="1" smtClean="0">
                <a:latin typeface="Times New Roman" pitchFamily="18" charset="0"/>
                <a:cs typeface="Times New Roman" pitchFamily="18" charset="0"/>
              </a:rPr>
              <a:t>Trinitarianism</a:t>
            </a:r>
            <a:endParaRPr lang="en-US" dirty="0" smtClean="0">
              <a:latin typeface="Times New Roman" pitchFamily="18" charset="0"/>
              <a:cs typeface="Times New Roman" pitchFamily="18" charset="0"/>
            </a:endParaRPr>
          </a:p>
          <a:p>
            <a:pPr lvl="3"/>
            <a:r>
              <a:rPr lang="en-US" dirty="0" smtClean="0">
                <a:latin typeface="Times New Roman" pitchFamily="18" charset="0"/>
                <a:cs typeface="Times New Roman" pitchFamily="18" charset="0"/>
              </a:rPr>
              <a:t>Bible clearly teaches God is Three who are One</a:t>
            </a:r>
          </a:p>
          <a:p>
            <a:pPr lvl="3"/>
            <a:r>
              <a:rPr lang="en-US" dirty="0" smtClean="0">
                <a:latin typeface="Times New Roman" pitchFamily="18" charset="0"/>
                <a:cs typeface="Times New Roman" pitchFamily="18" charset="0"/>
              </a:rPr>
              <a:t>We are made in God’s image – Relational AND One! </a:t>
            </a:r>
          </a:p>
          <a:p>
            <a:pPr lvl="2"/>
            <a:r>
              <a:rPr lang="en-US" dirty="0" smtClean="0">
                <a:latin typeface="Times New Roman" pitchFamily="18" charset="0"/>
                <a:cs typeface="Times New Roman" pitchFamily="18" charset="0"/>
              </a:rPr>
              <a:t>This teaching must guide everything in our lives</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7027296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610600" cy="1124712"/>
          </a:xfrm>
        </p:spPr>
        <p:txBody>
          <a:bodyPr>
            <a:normAutofit fontScale="90000"/>
          </a:bodyPr>
          <a:lstStyle/>
          <a:p>
            <a:r>
              <a:rPr lang="en-US" sz="4200" b="1" dirty="0" smtClean="0">
                <a:latin typeface="Times New Roman" pitchFamily="18" charset="0"/>
                <a:cs typeface="Times New Roman" pitchFamily="18" charset="0"/>
              </a:rPr>
              <a:t>The core teaching about God </a:t>
            </a:r>
            <a:r>
              <a:rPr lang="en-US" sz="4200" b="1" dirty="0" smtClean="0">
                <a:latin typeface="Times New Roman" pitchFamily="18" charset="0"/>
                <a:cs typeface="Times New Roman" pitchFamily="18" charset="0"/>
              </a:rPr>
              <a:t>becomes a casualty…</a:t>
            </a:r>
            <a:endParaRPr lang="en-US" sz="4200"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828800"/>
            <a:ext cx="8382000" cy="4495800"/>
          </a:xfrm>
        </p:spPr>
        <p:txBody>
          <a:bodyPr>
            <a:normAutofit fontScale="92500" lnSpcReduction="10000"/>
          </a:bodyPr>
          <a:lstStyle/>
          <a:p>
            <a:pPr marL="0" indent="0">
              <a:buNone/>
            </a:pPr>
            <a:r>
              <a:rPr lang="en-US" dirty="0" smtClean="0">
                <a:latin typeface="Times New Roman" pitchFamily="18" charset="0"/>
                <a:cs typeface="Times New Roman" pitchFamily="18" charset="0"/>
              </a:rPr>
              <a:t>The </a:t>
            </a:r>
            <a:r>
              <a:rPr lang="en-US" dirty="0" smtClean="0">
                <a:latin typeface="Times New Roman" pitchFamily="18" charset="0"/>
                <a:cs typeface="Times New Roman" pitchFamily="18" charset="0"/>
              </a:rPr>
              <a:t>Jews </a:t>
            </a:r>
            <a:r>
              <a:rPr lang="en-US" dirty="0" smtClean="0">
                <a:latin typeface="Times New Roman" pitchFamily="18" charset="0"/>
                <a:cs typeface="Times New Roman" pitchFamily="18" charset="0"/>
              </a:rPr>
              <a:t>soon </a:t>
            </a:r>
            <a:r>
              <a:rPr lang="en-US" dirty="0" smtClean="0">
                <a:latin typeface="Times New Roman" pitchFamily="18" charset="0"/>
                <a:cs typeface="Times New Roman" pitchFamily="18" charset="0"/>
              </a:rPr>
              <a:t>eliminated Trinity from </a:t>
            </a:r>
            <a:r>
              <a:rPr lang="en-US" dirty="0" smtClean="0">
                <a:latin typeface="Times New Roman" pitchFamily="18" charset="0"/>
                <a:cs typeface="Times New Roman" pitchFamily="18" charset="0"/>
              </a:rPr>
              <a:t>Divinity (seeing the Oneness and singular).</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In so doing they</a:t>
            </a:r>
            <a:r>
              <a:rPr lang="en-US" dirty="0" smtClean="0">
                <a:latin typeface="Times New Roman" pitchFamily="18" charset="0"/>
                <a:cs typeface="Times New Roman" pitchFamily="18" charset="0"/>
              </a:rPr>
              <a:t> lost </a:t>
            </a:r>
            <a:r>
              <a:rPr lang="en-US" dirty="0" smtClean="0">
                <a:latin typeface="Times New Roman" pitchFamily="18" charset="0"/>
                <a:cs typeface="Times New Roman" pitchFamily="18" charset="0"/>
              </a:rPr>
              <a:t>their ability to be loving and unifying:</a:t>
            </a:r>
          </a:p>
          <a:p>
            <a:pPr lvl="2"/>
            <a:r>
              <a:rPr lang="en-US" dirty="0" smtClean="0">
                <a:latin typeface="Times New Roman" pitchFamily="18" charset="0"/>
                <a:cs typeface="Times New Roman" pitchFamily="18" charset="0"/>
              </a:rPr>
              <a:t>Pharisees – sought security by trusting self and obedience rather than God (legalism) </a:t>
            </a:r>
          </a:p>
          <a:p>
            <a:pPr lvl="2"/>
            <a:r>
              <a:rPr lang="en-US" dirty="0" smtClean="0">
                <a:latin typeface="Times New Roman" pitchFamily="18" charset="0"/>
                <a:cs typeface="Times New Roman" pitchFamily="18" charset="0"/>
              </a:rPr>
              <a:t>Sadducees – trusting in politics/position will save us (organization)</a:t>
            </a:r>
          </a:p>
          <a:p>
            <a:pPr lvl="2"/>
            <a:r>
              <a:rPr lang="en-US" dirty="0" smtClean="0">
                <a:latin typeface="Times New Roman" pitchFamily="18" charset="0"/>
                <a:cs typeface="Times New Roman" pitchFamily="18" charset="0"/>
              </a:rPr>
              <a:t>Essenes – creating separate “holy” communes (escapism)</a:t>
            </a:r>
          </a:p>
          <a:p>
            <a:r>
              <a:rPr lang="en-US" dirty="0" smtClean="0">
                <a:latin typeface="Times New Roman" pitchFamily="18" charset="0"/>
                <a:cs typeface="Times New Roman" pitchFamily="18" charset="0"/>
              </a:rPr>
              <a:t>Truth becomes an LEGALISM </a:t>
            </a:r>
            <a:r>
              <a:rPr lang="en-US" dirty="0">
                <a:latin typeface="Times New Roman" pitchFamily="18" charset="0"/>
                <a:cs typeface="Times New Roman" pitchFamily="18" charset="0"/>
              </a:rPr>
              <a:t>/ ORGANIZATION </a:t>
            </a:r>
            <a:r>
              <a:rPr lang="en-US" dirty="0" smtClean="0">
                <a:latin typeface="Times New Roman" pitchFamily="18" charset="0"/>
                <a:cs typeface="Times New Roman" pitchFamily="18" charset="0"/>
              </a:rPr>
              <a:t>/ ESCAPISM</a:t>
            </a:r>
            <a:endParaRPr lang="en-US" dirty="0">
              <a:latin typeface="Times New Roman" pitchFamily="18" charset="0"/>
              <a:cs typeface="Times New Roman" pitchFamily="18" charset="0"/>
            </a:endParaRPr>
          </a:p>
          <a:p>
            <a:pPr lvl="1"/>
            <a:r>
              <a:rPr lang="en-US" dirty="0">
                <a:latin typeface="Times New Roman" pitchFamily="18" charset="0"/>
                <a:cs typeface="Times New Roman" pitchFamily="18" charset="0"/>
              </a:rPr>
              <a:t>All churches fall into one or more of these traps</a:t>
            </a:r>
          </a:p>
          <a:p>
            <a:pPr lvl="1"/>
            <a:r>
              <a:rPr lang="en-US" dirty="0" smtClean="0">
                <a:latin typeface="Times New Roman" pitchFamily="18" charset="0"/>
                <a:cs typeface="Times New Roman" pitchFamily="18" charset="0"/>
              </a:rPr>
              <a:t>Which </a:t>
            </a:r>
            <a:r>
              <a:rPr lang="en-US" dirty="0">
                <a:latin typeface="Times New Roman" pitchFamily="18" charset="0"/>
                <a:cs typeface="Times New Roman" pitchFamily="18" charset="0"/>
              </a:rPr>
              <a:t>traps have Adventist’s succumbed to</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How can we escape that fate?</a:t>
            </a:r>
            <a:endParaRPr lang="en-US" dirty="0">
              <a:latin typeface="Times New Roman" pitchFamily="18" charset="0"/>
              <a:cs typeface="Times New Roman" pitchFamily="18" charset="0"/>
            </a:endParaRPr>
          </a:p>
          <a:p>
            <a:pPr lvl="1"/>
            <a:endParaRPr lang="en-US"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780749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229600" cy="896112"/>
          </a:xfrm>
        </p:spPr>
        <p:txBody>
          <a:bodyPr>
            <a:normAutofit/>
          </a:bodyPr>
          <a:lstStyle/>
          <a:p>
            <a:r>
              <a:rPr lang="en-US" b="1" dirty="0" smtClean="0">
                <a:latin typeface="Times New Roman" pitchFamily="18" charset="0"/>
                <a:cs typeface="Times New Roman" pitchFamily="18" charset="0"/>
              </a:rPr>
              <a:t>Revelations about the Trinity</a:t>
            </a:r>
            <a:r>
              <a:rPr lang="en-US" b="1" dirty="0" smtClean="0">
                <a:latin typeface="Times New Roman" pitchFamily="18" charset="0"/>
                <a:cs typeface="Times New Roman" pitchFamily="18" charset="0"/>
              </a:rPr>
              <a:t>:</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3352800"/>
          </a:xfrm>
        </p:spPr>
        <p:txBody>
          <a:bodyPr>
            <a:normAutofit/>
          </a:bodyPr>
          <a:lstStyle/>
          <a:p>
            <a:r>
              <a:rPr lang="en-US" b="1" dirty="0">
                <a:latin typeface="Times New Roman" pitchFamily="18" charset="0"/>
                <a:cs typeface="Times New Roman" pitchFamily="18" charset="0"/>
              </a:rPr>
              <a:t>Heb. 2:17</a:t>
            </a:r>
            <a:r>
              <a:rPr lang="en-US" dirty="0">
                <a:latin typeface="Times New Roman" pitchFamily="18" charset="0"/>
                <a:cs typeface="Times New Roman" pitchFamily="18" charset="0"/>
              </a:rPr>
              <a:t> - </a:t>
            </a:r>
            <a:r>
              <a:rPr lang="en-US" dirty="0" smtClean="0">
                <a:latin typeface="Times New Roman" pitchFamily="18" charset="0"/>
                <a:cs typeface="Times New Roman" pitchFamily="18" charset="0"/>
              </a:rPr>
              <a:t>"he </a:t>
            </a:r>
            <a:r>
              <a:rPr lang="en-US" dirty="0">
                <a:latin typeface="Times New Roman" pitchFamily="18" charset="0"/>
                <a:cs typeface="Times New Roman" pitchFamily="18" charset="0"/>
              </a:rPr>
              <a:t>had to be </a:t>
            </a:r>
            <a:r>
              <a:rPr lang="en-US" u="sng" dirty="0">
                <a:latin typeface="Times New Roman" pitchFamily="18" charset="0"/>
                <a:cs typeface="Times New Roman" pitchFamily="18" charset="0"/>
              </a:rPr>
              <a:t>made </a:t>
            </a:r>
            <a:r>
              <a:rPr lang="en-US" u="sng" dirty="0" smtClean="0">
                <a:latin typeface="Times New Roman" pitchFamily="18" charset="0"/>
                <a:cs typeface="Times New Roman" pitchFamily="18" charset="0"/>
              </a:rPr>
              <a:t>like </a:t>
            </a:r>
            <a:r>
              <a:rPr lang="en-US" u="sng" dirty="0">
                <a:latin typeface="Times New Roman" pitchFamily="18" charset="0"/>
                <a:cs typeface="Times New Roman" pitchFamily="18" charset="0"/>
              </a:rPr>
              <a:t>his brothers in every way</a:t>
            </a:r>
            <a:r>
              <a:rPr lang="en-US" dirty="0">
                <a:latin typeface="Times New Roman" pitchFamily="18" charset="0"/>
                <a:cs typeface="Times New Roman" pitchFamily="18" charset="0"/>
              </a:rPr>
              <a:t>, in order that he might become a merciful </a:t>
            </a:r>
            <a:r>
              <a:rPr lang="en-US" dirty="0" smtClean="0">
                <a:latin typeface="Times New Roman" pitchFamily="18" charset="0"/>
                <a:cs typeface="Times New Roman" pitchFamily="18" charset="0"/>
              </a:rPr>
              <a:t>and </a:t>
            </a:r>
            <a:r>
              <a:rPr lang="en-US" dirty="0">
                <a:latin typeface="Times New Roman" pitchFamily="18" charset="0"/>
                <a:cs typeface="Times New Roman" pitchFamily="18" charset="0"/>
              </a:rPr>
              <a:t>faithful </a:t>
            </a:r>
            <a:r>
              <a:rPr lang="en-US" dirty="0" smtClean="0">
                <a:latin typeface="Times New Roman" pitchFamily="18" charset="0"/>
                <a:cs typeface="Times New Roman" pitchFamily="18" charset="0"/>
              </a:rPr>
              <a:t>high </a:t>
            </a:r>
            <a:r>
              <a:rPr lang="en-US" dirty="0">
                <a:latin typeface="Times New Roman" pitchFamily="18" charset="0"/>
                <a:cs typeface="Times New Roman" pitchFamily="18" charset="0"/>
              </a:rPr>
              <a:t>priest</a:t>
            </a:r>
            <a:r>
              <a:rPr lang="en-US" dirty="0" smtClean="0">
                <a:latin typeface="Times New Roman" pitchFamily="18" charset="0"/>
                <a:cs typeface="Times New Roman" pitchFamily="18" charset="0"/>
              </a:rPr>
              <a:t>.“</a:t>
            </a:r>
          </a:p>
          <a:p>
            <a:pPr lvl="1"/>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2/3rds </a:t>
            </a:r>
            <a:r>
              <a:rPr lang="en-US" dirty="0" smtClean="0">
                <a:latin typeface="Times New Roman" pitchFamily="18" charset="0"/>
                <a:cs typeface="Times New Roman" pitchFamily="18" charset="0"/>
              </a:rPr>
              <a:t>of his Angels rebelled</a:t>
            </a:r>
            <a:r>
              <a:rPr lang="en-US" dirty="0">
                <a:latin typeface="Times New Roman" pitchFamily="18" charset="0"/>
                <a:cs typeface="Times New Roman" pitchFamily="18" charset="0"/>
              </a:rPr>
              <a:t>. Who held out the olive branch of reconciliation?</a:t>
            </a:r>
          </a:p>
          <a:p>
            <a:pPr lvl="1"/>
            <a:r>
              <a:rPr lang="en-US" dirty="0" smtClean="0">
                <a:latin typeface="Times New Roman" pitchFamily="18" charset="0"/>
                <a:cs typeface="Times New Roman" pitchFamily="18" charset="0"/>
              </a:rPr>
              <a:t>When </a:t>
            </a:r>
            <a:r>
              <a:rPr lang="en-US" dirty="0">
                <a:latin typeface="Times New Roman" pitchFamily="18" charset="0"/>
                <a:cs typeface="Times New Roman" pitchFamily="18" charset="0"/>
              </a:rPr>
              <a:t>rebellion infected God's perfect creation on earth  Who stepped in to pay the price, and more than that, become one with us forever. </a:t>
            </a:r>
            <a:endParaRPr lang="en-US" dirty="0"/>
          </a:p>
          <a:p>
            <a:endParaRPr lang="en-US" dirty="0"/>
          </a:p>
        </p:txBody>
      </p:sp>
      <p:sp>
        <p:nvSpPr>
          <p:cNvPr id="5" name="Title 1"/>
          <p:cNvSpPr txBox="1">
            <a:spLocks/>
          </p:cNvSpPr>
          <p:nvPr/>
        </p:nvSpPr>
        <p:spPr>
          <a:xfrm>
            <a:off x="304800" y="4876800"/>
            <a:ext cx="8686800" cy="1828800"/>
          </a:xfrm>
          <a:prstGeom prst="rect">
            <a:avLst/>
          </a:prstGeom>
        </p:spPr>
        <p:txBody>
          <a:bodyPr vert="horz" lIns="0" rIns="0" bIns="0" anchor="b">
            <a:normAutofit fontScale="900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en-US" sz="3100" b="1" dirty="0" smtClean="0">
                <a:latin typeface="Times New Roman" pitchFamily="18" charset="0"/>
                <a:cs typeface="Times New Roman" pitchFamily="18" charset="0"/>
              </a:rPr>
              <a:t>CORE TRUTH</a:t>
            </a:r>
            <a:r>
              <a:rPr lang="en-US" sz="500" b="1" dirty="0" smtClean="0">
                <a:latin typeface="Times New Roman" pitchFamily="18" charset="0"/>
                <a:cs typeface="Times New Roman" pitchFamily="18" charset="0"/>
              </a:rPr>
              <a:t/>
            </a:r>
            <a:br>
              <a:rPr lang="en-US" sz="500" b="1" dirty="0" smtClean="0">
                <a:latin typeface="Times New Roman" pitchFamily="18" charset="0"/>
                <a:cs typeface="Times New Roman" pitchFamily="18" charset="0"/>
              </a:rPr>
            </a:br>
            <a:r>
              <a:rPr lang="en-US" sz="1200" b="1" dirty="0" smtClean="0">
                <a:latin typeface="Times New Roman" pitchFamily="18" charset="0"/>
                <a:cs typeface="Times New Roman" pitchFamily="18" charset="0"/>
              </a:rPr>
              <a:t/>
            </a:r>
            <a:br>
              <a:rPr lang="en-US" sz="1200" b="1" dirty="0" smtClean="0">
                <a:latin typeface="Times New Roman" pitchFamily="18" charset="0"/>
                <a:cs typeface="Times New Roman" pitchFamily="18" charset="0"/>
              </a:rPr>
            </a:br>
            <a:r>
              <a:rPr lang="en-US" sz="2900" b="1" dirty="0" smtClean="0">
                <a:latin typeface="Times New Roman" pitchFamily="18" charset="0"/>
                <a:cs typeface="Times New Roman" pitchFamily="18" charset="0"/>
              </a:rPr>
              <a:t>2 Cor.  3:18</a:t>
            </a:r>
            <a:r>
              <a:rPr lang="en-US" sz="2900" dirty="0" smtClean="0">
                <a:latin typeface="Times New Roman" pitchFamily="18" charset="0"/>
                <a:cs typeface="Times New Roman" pitchFamily="18" charset="0"/>
              </a:rPr>
              <a:t>  "But we all, with open face </a:t>
            </a:r>
            <a:r>
              <a:rPr lang="en-US" sz="2900" b="1" dirty="0" smtClean="0">
                <a:latin typeface="Times New Roman" pitchFamily="18" charset="0"/>
                <a:cs typeface="Times New Roman" pitchFamily="18" charset="0"/>
              </a:rPr>
              <a:t>beholding as in a glass the glory of the Lord, are changed into the same image </a:t>
            </a:r>
            <a:r>
              <a:rPr lang="en-US" sz="2900" dirty="0" smtClean="0">
                <a:latin typeface="Times New Roman" pitchFamily="18" charset="0"/>
                <a:cs typeface="Times New Roman" pitchFamily="18" charset="0"/>
              </a:rPr>
              <a:t>from glory to glory, [even] as by the Spirit of the Lord."</a:t>
            </a:r>
            <a:endParaRPr lang="en-US" sz="2900" b="1" dirty="0">
              <a:latin typeface="Times New Roman" pitchFamily="18" charset="0"/>
              <a:cs typeface="Times New Roman" pitchFamily="18" charset="0"/>
            </a:endParaRPr>
          </a:p>
        </p:txBody>
      </p:sp>
    </p:spTree>
    <p:extLst>
      <p:ext uri="{BB962C8B-B14F-4D97-AF65-F5344CB8AC3E}">
        <p14:creationId xmlns:p14="http://schemas.microsoft.com/office/powerpoint/2010/main" val="2421469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762000"/>
          </a:xfrm>
        </p:spPr>
        <p:txBody>
          <a:bodyPr>
            <a:normAutofit fontScale="90000"/>
          </a:bodyPr>
          <a:lstStyle/>
          <a:p>
            <a:r>
              <a:rPr lang="en-US" b="1" dirty="0">
                <a:latin typeface="Times New Roman" pitchFamily="18" charset="0"/>
                <a:cs typeface="Times New Roman" pitchFamily="18" charset="0"/>
              </a:rPr>
              <a:t>T</a:t>
            </a:r>
            <a:r>
              <a:rPr lang="en-US" b="1" dirty="0" smtClean="0">
                <a:latin typeface="Times New Roman" pitchFamily="18" charset="0"/>
                <a:cs typeface="Times New Roman" pitchFamily="18" charset="0"/>
              </a:rPr>
              <a:t>he Essence of Religion: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228600" y="1295400"/>
            <a:ext cx="8534400" cy="3048000"/>
          </a:xfrm>
        </p:spPr>
        <p:txBody>
          <a:bodyPr>
            <a:normAutofit lnSpcReduction="10000"/>
          </a:bodyPr>
          <a:lstStyle/>
          <a:p>
            <a:r>
              <a:rPr lang="en-US" dirty="0" smtClean="0">
                <a:latin typeface="Times New Roman" pitchFamily="18" charset="0"/>
                <a:cs typeface="Times New Roman" pitchFamily="18" charset="0"/>
              </a:rPr>
              <a:t>When religion becomes abstractions about God rather than revelations of who He is it becomes powerless and meaningless</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Can Adventists </a:t>
            </a:r>
            <a:r>
              <a:rPr lang="en-US" dirty="0" smtClean="0">
                <a:latin typeface="Times New Roman" pitchFamily="18" charset="0"/>
                <a:cs typeface="Times New Roman" pitchFamily="18" charset="0"/>
              </a:rPr>
              <a:t>fall into this trap?</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What do the following doctrines tell us about God</a:t>
            </a:r>
          </a:p>
          <a:p>
            <a:pPr lvl="1"/>
            <a:r>
              <a:rPr lang="en-US" dirty="0" smtClean="0">
                <a:latin typeface="Times New Roman" pitchFamily="18" charset="0"/>
                <a:cs typeface="Times New Roman" pitchFamily="18" charset="0"/>
              </a:rPr>
              <a:t>What do they reveal about </a:t>
            </a:r>
            <a:r>
              <a:rPr lang="en-US" dirty="0" smtClean="0">
                <a:latin typeface="Times New Roman" pitchFamily="18" charset="0"/>
                <a:cs typeface="Times New Roman" pitchFamily="18" charset="0"/>
              </a:rPr>
              <a:t>His character?</a:t>
            </a:r>
            <a:endParaRPr lang="en-US" dirty="0" smtClean="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If we don’t know, then we probably </a:t>
            </a:r>
            <a:r>
              <a:rPr lang="en-US" dirty="0" smtClean="0">
                <a:latin typeface="Times New Roman" pitchFamily="18" charset="0"/>
                <a:cs typeface="Times New Roman" pitchFamily="18" charset="0"/>
              </a:rPr>
              <a:t>are powerless/meaningless </a:t>
            </a:r>
            <a:endParaRPr lang="en-US" dirty="0">
              <a:latin typeface="Times New Roman" pitchFamily="18" charset="0"/>
              <a:cs typeface="Times New Roman" pitchFamily="18" charset="0"/>
            </a:endParaRPr>
          </a:p>
          <a:p>
            <a:pPr lvl="2"/>
            <a:endParaRPr lang="en-US" dirty="0" smtClean="0">
              <a:latin typeface="Times New Roman" pitchFamily="18" charset="0"/>
              <a:cs typeface="Times New Roman" pitchFamily="18" charset="0"/>
            </a:endParaRPr>
          </a:p>
        </p:txBody>
      </p:sp>
      <p:sp>
        <p:nvSpPr>
          <p:cNvPr id="4" name="Content Placeholder 2"/>
          <p:cNvSpPr txBox="1">
            <a:spLocks/>
          </p:cNvSpPr>
          <p:nvPr/>
        </p:nvSpPr>
        <p:spPr>
          <a:xfrm>
            <a:off x="457200" y="4343400"/>
            <a:ext cx="8153400" cy="2514600"/>
          </a:xfrm>
          <a:prstGeom prst="rect">
            <a:avLst/>
          </a:prstGeom>
        </p:spPr>
        <p:txBody>
          <a:bodyPr vert="horz" numCol="2">
            <a:normAutofit fontScale="25000" lnSpcReduction="2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sz="9600" dirty="0" smtClean="0">
                <a:latin typeface="Times New Roman" pitchFamily="18" charset="0"/>
                <a:cs typeface="Times New Roman" pitchFamily="18" charset="0"/>
              </a:rPr>
              <a:t>Trinity</a:t>
            </a:r>
          </a:p>
          <a:p>
            <a:r>
              <a:rPr lang="en-US" sz="9600" dirty="0" smtClean="0">
                <a:latin typeface="Times New Roman" pitchFamily="18" charset="0"/>
                <a:cs typeface="Times New Roman" pitchFamily="18" charset="0"/>
              </a:rPr>
              <a:t>Soteriology </a:t>
            </a:r>
          </a:p>
          <a:p>
            <a:r>
              <a:rPr lang="en-US" sz="9600" dirty="0" smtClean="0">
                <a:latin typeface="Times New Roman" pitchFamily="18" charset="0"/>
                <a:cs typeface="Times New Roman" pitchFamily="18" charset="0"/>
              </a:rPr>
              <a:t>Death</a:t>
            </a:r>
          </a:p>
          <a:p>
            <a:r>
              <a:rPr lang="en-US" sz="9600" dirty="0" smtClean="0">
                <a:latin typeface="Times New Roman" pitchFamily="18" charset="0"/>
                <a:cs typeface="Times New Roman" pitchFamily="18" charset="0"/>
              </a:rPr>
              <a:t>Sabbath</a:t>
            </a:r>
          </a:p>
          <a:p>
            <a:r>
              <a:rPr lang="en-US" sz="9600" dirty="0" smtClean="0">
                <a:latin typeface="Times New Roman" pitchFamily="18" charset="0"/>
                <a:cs typeface="Times New Roman" pitchFamily="18" charset="0"/>
              </a:rPr>
              <a:t>2nd Coming</a:t>
            </a:r>
          </a:p>
          <a:p>
            <a:r>
              <a:rPr lang="en-US" sz="9600" dirty="0" smtClean="0">
                <a:latin typeface="Times New Roman" pitchFamily="18" charset="0"/>
                <a:cs typeface="Times New Roman" pitchFamily="18" charset="0"/>
              </a:rPr>
              <a:t>Health</a:t>
            </a:r>
          </a:p>
          <a:p>
            <a:r>
              <a:rPr lang="en-US" sz="9600" dirty="0" smtClean="0">
                <a:latin typeface="Times New Roman" pitchFamily="18" charset="0"/>
                <a:cs typeface="Times New Roman" pitchFamily="18" charset="0"/>
              </a:rPr>
              <a:t>Tithing</a:t>
            </a:r>
          </a:p>
          <a:p>
            <a:pPr marL="0" indent="0">
              <a:buFont typeface="Wingdings 2"/>
              <a:buNone/>
            </a:pPr>
            <a:endParaRPr lang="en-US" sz="9600" dirty="0" smtClean="0">
              <a:latin typeface="Times New Roman" pitchFamily="18" charset="0"/>
              <a:cs typeface="Times New Roman" pitchFamily="18" charset="0"/>
            </a:endParaRPr>
          </a:p>
          <a:p>
            <a:pPr marL="273050" indent="-273050"/>
            <a:r>
              <a:rPr lang="en-US" sz="9600" dirty="0" smtClean="0">
                <a:latin typeface="Times New Roman" pitchFamily="18" charset="0"/>
                <a:cs typeface="Times New Roman" pitchFamily="18" charset="0"/>
              </a:rPr>
              <a:t>Godliness</a:t>
            </a:r>
          </a:p>
          <a:p>
            <a:r>
              <a:rPr lang="en-US" sz="9600" dirty="0" smtClean="0">
                <a:latin typeface="Times New Roman" pitchFamily="18" charset="0"/>
                <a:cs typeface="Times New Roman" pitchFamily="18" charset="0"/>
              </a:rPr>
              <a:t>Sanctuary</a:t>
            </a:r>
          </a:p>
          <a:p>
            <a:r>
              <a:rPr lang="en-US" sz="9600" dirty="0" smtClean="0">
                <a:latin typeface="Times New Roman" pitchFamily="18" charset="0"/>
                <a:cs typeface="Times New Roman" pitchFamily="18" charset="0"/>
              </a:rPr>
              <a:t>Fate of Wicked</a:t>
            </a:r>
          </a:p>
          <a:p>
            <a:r>
              <a:rPr lang="en-US" sz="9600" dirty="0" smtClean="0">
                <a:latin typeface="Times New Roman" pitchFamily="18" charset="0"/>
                <a:cs typeface="Times New Roman" pitchFamily="18" charset="0"/>
              </a:rPr>
              <a:t>Marriage &amp; Family</a:t>
            </a:r>
          </a:p>
          <a:p>
            <a:r>
              <a:rPr lang="en-US" sz="9600" dirty="0" smtClean="0">
                <a:latin typeface="Times New Roman" pitchFamily="18" charset="0"/>
                <a:cs typeface="Times New Roman" pitchFamily="18" charset="0"/>
              </a:rPr>
              <a:t>Inspiration of the Bible</a:t>
            </a:r>
          </a:p>
          <a:p>
            <a:r>
              <a:rPr lang="en-US" sz="9600" dirty="0" smtClean="0">
                <a:latin typeface="Times New Roman" pitchFamily="18" charset="0"/>
                <a:cs typeface="Times New Roman" pitchFamily="18" charset="0"/>
              </a:rPr>
              <a:t>Spirit of Prophecy</a:t>
            </a:r>
          </a:p>
          <a:p>
            <a:endParaRPr lang="en-US" sz="9600" dirty="0" smtClean="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36353585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Times New Roman" pitchFamily="18" charset="0"/>
                <a:cs typeface="Times New Roman" pitchFamily="18" charset="0"/>
              </a:rPr>
              <a:t>Jesus’ Greatest Wish:</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2209800"/>
            <a:ext cx="8229600" cy="4114800"/>
          </a:xfrm>
        </p:spPr>
        <p:txBody>
          <a:bodyPr/>
          <a:lstStyle/>
          <a:p>
            <a:pPr marL="274320" lvl="1" indent="-274320">
              <a:buClr>
                <a:schemeClr val="accent3"/>
              </a:buClr>
              <a:buSzPct val="95000"/>
            </a:pPr>
            <a:r>
              <a:rPr lang="en-US" sz="4000" dirty="0" smtClean="0">
                <a:latin typeface="Times New Roman" pitchFamily="18" charset="0"/>
                <a:cs typeface="Times New Roman" pitchFamily="18" charset="0"/>
              </a:rPr>
              <a:t>“That </a:t>
            </a:r>
            <a:r>
              <a:rPr lang="en-US" sz="4000" dirty="0">
                <a:latin typeface="Times New Roman" pitchFamily="18" charset="0"/>
                <a:cs typeface="Times New Roman" pitchFamily="18" charset="0"/>
              </a:rPr>
              <a:t>they all may be one; as thou, Father, [art] in me, and I in thee, that they also may be one in us: that the world may believe that thou hast sent me.” Jn. </a:t>
            </a:r>
            <a:r>
              <a:rPr lang="en-US" sz="4000" dirty="0" smtClean="0">
                <a:latin typeface="Times New Roman" pitchFamily="18" charset="0"/>
                <a:cs typeface="Times New Roman" pitchFamily="18" charset="0"/>
              </a:rPr>
              <a:t>17:21 </a:t>
            </a:r>
            <a:endParaRPr lang="en-US" sz="4000" dirty="0">
              <a:latin typeface="Times New Roman" pitchFamily="18" charset="0"/>
              <a:cs typeface="Times New Roman" pitchFamily="18" charset="0"/>
            </a:endParaRPr>
          </a:p>
          <a:p>
            <a:pPr marL="0" indent="0">
              <a:buNone/>
            </a:pPr>
            <a:endParaRPr lang="en-US" dirty="0"/>
          </a:p>
        </p:txBody>
      </p:sp>
    </p:spTree>
    <p:extLst>
      <p:ext uri="{BB962C8B-B14F-4D97-AF65-F5344CB8AC3E}">
        <p14:creationId xmlns:p14="http://schemas.microsoft.com/office/powerpoint/2010/main" val="3867193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mph" presetSubtype="0" fill="hold" grpId="0" nodeType="clickEffect">
                                  <p:stCondLst>
                                    <p:cond delay="0"/>
                                  </p:stCondLst>
                                  <p:iterate type="lt">
                                    <p:tmPct val="4000"/>
                                  </p:iterate>
                                  <p:childTnLst>
                                    <p:set>
                                      <p:cBhvr override="childStyle">
                                        <p:cTn id="6" dur="500" fill="hold"/>
                                        <p:tgtEl>
                                          <p:spTgt spid="3">
                                            <p:txEl>
                                              <p:pRg st="0" end="0"/>
                                            </p:txEl>
                                          </p:spTgt>
                                        </p:tgtEl>
                                        <p:attrNameLst>
                                          <p:attrName>style.color</p:attrName>
                                        </p:attrNameLst>
                                      </p:cBhvr>
                                      <p:to>
                                        <p:clrVal>
                                          <a:schemeClr val="accent2"/>
                                        </p:clrVal>
                                      </p:to>
                                    </p:set>
                                    <p:set>
                                      <p:cBhvr>
                                        <p:cTn id="7" dur="500" fill="hold"/>
                                        <p:tgtEl>
                                          <p:spTgt spid="3">
                                            <p:txEl>
                                              <p:pRg st="0" end="0"/>
                                            </p:txEl>
                                          </p:spTgt>
                                        </p:tgtEl>
                                        <p:attrNameLst>
                                          <p:attrName>fillcolor</p:attrName>
                                        </p:attrNameLst>
                                      </p:cBhvr>
                                      <p:to>
                                        <p:clrVal>
                                          <a:schemeClr val="accent2"/>
                                        </p:clrVal>
                                      </p:to>
                                    </p:set>
                                    <p:set>
                                      <p:cBhvr>
                                        <p:cTn id="8" dur="500" fill="hold"/>
                                        <p:tgtEl>
                                          <p:spTgt spid="3">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lgn="ctr">
              <a:buNone/>
            </a:pPr>
            <a:r>
              <a:rPr lang="en-US" dirty="0" smtClean="0"/>
              <a:t>The End</a:t>
            </a:r>
            <a:endParaRPr lang="en-US" dirty="0"/>
          </a:p>
        </p:txBody>
      </p:sp>
    </p:spTree>
    <p:extLst>
      <p:ext uri="{BB962C8B-B14F-4D97-AF65-F5344CB8AC3E}">
        <p14:creationId xmlns:p14="http://schemas.microsoft.com/office/powerpoint/2010/main" val="228112896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382000" cy="914400"/>
          </a:xfrm>
        </p:spPr>
        <p:txBody>
          <a:bodyPr>
            <a:normAutofit fontScale="90000"/>
          </a:bodyPr>
          <a:lstStyle/>
          <a:p>
            <a:r>
              <a:rPr lang="en-US" b="1" dirty="0">
                <a:latin typeface="Times New Roman" pitchFamily="18" charset="0"/>
                <a:cs typeface="Times New Roman" pitchFamily="18" charset="0"/>
              </a:rPr>
              <a:t>The </a:t>
            </a:r>
            <a:r>
              <a:rPr lang="en-US" b="1" dirty="0" smtClean="0">
                <a:latin typeface="Times New Roman" pitchFamily="18" charset="0"/>
                <a:cs typeface="Times New Roman" pitchFamily="18" charset="0"/>
              </a:rPr>
              <a:t>apostle Paul’s understanding:</a:t>
            </a:r>
            <a:endParaRPr lang="en-US" sz="20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00200"/>
            <a:ext cx="8229600" cy="4724400"/>
          </a:xfrm>
        </p:spPr>
        <p:txBody>
          <a:bodyPr>
            <a:normAutofit fontScale="92500" lnSpcReduction="20000"/>
          </a:bodyPr>
          <a:lstStyle/>
          <a:p>
            <a:pPr marL="0" indent="0">
              <a:buNone/>
            </a:pPr>
            <a:r>
              <a:rPr lang="en-US" sz="2800" dirty="0" smtClean="0">
                <a:latin typeface="Times New Roman" pitchFamily="18" charset="0"/>
                <a:cs typeface="Times New Roman" pitchFamily="18" charset="0"/>
              </a:rPr>
              <a:t>“from </a:t>
            </a:r>
            <a:r>
              <a:rPr lang="en-US" sz="2800" dirty="0">
                <a:latin typeface="Times New Roman" pitchFamily="18" charset="0"/>
                <a:cs typeface="Times New Roman" pitchFamily="18" charset="0"/>
              </a:rPr>
              <a:t>the first day we heard of you, we haven’t stopped praying for you, </a:t>
            </a:r>
            <a:r>
              <a:rPr lang="en-US" sz="2800" u="sng" dirty="0">
                <a:latin typeface="Times New Roman" pitchFamily="18" charset="0"/>
                <a:cs typeface="Times New Roman" pitchFamily="18" charset="0"/>
              </a:rPr>
              <a:t>asking God to give you wise minds and spirits attuned to his will, and so acquire a thorough understanding of the ways in which God works</a:t>
            </a:r>
            <a:r>
              <a:rPr lang="en-US" sz="2800" dirty="0">
                <a:latin typeface="Times New Roman" pitchFamily="18" charset="0"/>
                <a:cs typeface="Times New Roman" pitchFamily="18" charset="0"/>
              </a:rPr>
              <a:t>. We pray that you’ll live well for the Master, making him proud of you as you work hard in his orchard. </a:t>
            </a:r>
            <a:r>
              <a:rPr lang="en-US" sz="2800" u="sng" dirty="0">
                <a:latin typeface="Times New Roman" pitchFamily="18" charset="0"/>
                <a:cs typeface="Times New Roman" pitchFamily="18" charset="0"/>
              </a:rPr>
              <a:t>As you learn more and more how God works, you will learn how to do </a:t>
            </a:r>
            <a:r>
              <a:rPr lang="en-US" sz="2800" i="1" u="sng" dirty="0">
                <a:latin typeface="Times New Roman" pitchFamily="18" charset="0"/>
                <a:cs typeface="Times New Roman" pitchFamily="18" charset="0"/>
              </a:rPr>
              <a:t>your work</a:t>
            </a:r>
            <a:r>
              <a:rPr lang="en-US" sz="2800" i="1" dirty="0">
                <a:latin typeface="Times New Roman" pitchFamily="18" charset="0"/>
                <a:cs typeface="Times New Roman" pitchFamily="18" charset="0"/>
              </a:rPr>
              <a:t>. </a:t>
            </a:r>
            <a:endParaRPr lang="en-US" sz="2800" i="1" dirty="0" smtClean="0">
              <a:latin typeface="Times New Roman" pitchFamily="18" charset="0"/>
              <a:cs typeface="Times New Roman" pitchFamily="18" charset="0"/>
            </a:endParaRPr>
          </a:p>
          <a:p>
            <a:pPr marL="0" indent="0">
              <a:buNone/>
            </a:pPr>
            <a:r>
              <a:rPr lang="en-US" sz="2800" i="1" dirty="0" smtClean="0">
                <a:latin typeface="Times New Roman" pitchFamily="18" charset="0"/>
                <a:cs typeface="Times New Roman" pitchFamily="18" charset="0"/>
              </a:rPr>
              <a:t>We </a:t>
            </a:r>
            <a:r>
              <a:rPr lang="en-US" sz="2800" i="1" dirty="0">
                <a:latin typeface="Times New Roman" pitchFamily="18" charset="0"/>
                <a:cs typeface="Times New Roman" pitchFamily="18" charset="0"/>
              </a:rPr>
              <a:t>pray that you’ll have the strength to stick it out over the long haul—not the grim strength of gritting your teeth but the glory-strength God gives. </a:t>
            </a:r>
            <a:r>
              <a:rPr lang="en-US" sz="2800" i="1" u="sng" dirty="0">
                <a:latin typeface="Times New Roman" pitchFamily="18" charset="0"/>
                <a:cs typeface="Times New Roman" pitchFamily="18" charset="0"/>
              </a:rPr>
              <a:t>It is strength that endures the unendurable and spills over into joy, thanking the Father who makes us strong enough to take part in everything bright and beautiful that he has for us</a:t>
            </a:r>
            <a:r>
              <a:rPr lang="en-US" sz="2800" i="1" dirty="0" smtClean="0">
                <a:latin typeface="Times New Roman" pitchFamily="18" charset="0"/>
                <a:cs typeface="Times New Roman" pitchFamily="18" charset="0"/>
              </a:rPr>
              <a:t>.” </a:t>
            </a:r>
            <a:r>
              <a:rPr lang="en-US" sz="2800" dirty="0" smtClean="0">
                <a:latin typeface="Times New Roman" pitchFamily="18" charset="0"/>
                <a:cs typeface="Times New Roman" pitchFamily="18" charset="0"/>
              </a:rPr>
              <a:t>Col. 1:9-12 (Message)</a:t>
            </a:r>
            <a:endParaRPr lang="en-US" sz="2800" dirty="0">
              <a:latin typeface="Times New Roman" pitchFamily="18" charset="0"/>
              <a:cs typeface="Times New Roman" pitchFamily="18" charset="0"/>
            </a:endParaRPr>
          </a:p>
          <a:p>
            <a:endParaRPr lang="en-US" dirty="0"/>
          </a:p>
        </p:txBody>
      </p:sp>
    </p:spTree>
    <p:extLst>
      <p:ext uri="{BB962C8B-B14F-4D97-AF65-F5344CB8AC3E}">
        <p14:creationId xmlns:p14="http://schemas.microsoft.com/office/powerpoint/2010/main" val="13154113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229600" cy="819912"/>
          </a:xfrm>
        </p:spPr>
        <p:txBody>
          <a:bodyPr>
            <a:normAutofit fontScale="90000"/>
          </a:bodyPr>
          <a:lstStyle/>
          <a:p>
            <a:r>
              <a:rPr lang="en-US" b="1" dirty="0" smtClean="0">
                <a:latin typeface="Times New Roman" pitchFamily="18" charset="0"/>
                <a:cs typeface="Times New Roman" pitchFamily="18" charset="0"/>
              </a:rPr>
              <a:t>Early antecedents of the Trinity:</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304800" y="1295400"/>
            <a:ext cx="8382000" cy="5562600"/>
          </a:xfrm>
        </p:spPr>
        <p:txBody>
          <a:bodyPr>
            <a:normAutofit fontScale="92500"/>
          </a:bodyPr>
          <a:lstStyle/>
          <a:p>
            <a:r>
              <a:rPr lang="en-US" dirty="0" smtClean="0">
                <a:latin typeface="Times New Roman" pitchFamily="18" charset="0"/>
                <a:cs typeface="Times New Roman" pitchFamily="18" charset="0"/>
              </a:rPr>
              <a:t>FIRST DAY of creation: </a:t>
            </a:r>
            <a:r>
              <a:rPr lang="en-US" u="sng" dirty="0" smtClean="0">
                <a:latin typeface="Times New Roman" pitchFamily="18" charset="0"/>
                <a:cs typeface="Times New Roman" pitchFamily="18" charset="0"/>
              </a:rPr>
              <a:t>clarity and beauty out of chaos and void </a:t>
            </a:r>
          </a:p>
          <a:p>
            <a:pPr lvl="1"/>
            <a:r>
              <a:rPr lang="en-US" dirty="0" smtClean="0">
                <a:latin typeface="Times New Roman" pitchFamily="18" charset="0"/>
                <a:cs typeface="Times New Roman" pitchFamily="18" charset="0"/>
              </a:rPr>
              <a:t>vs</a:t>
            </a:r>
            <a:r>
              <a:rPr lang="en-US" dirty="0">
                <a:latin typeface="Times New Roman" pitchFamily="18" charset="0"/>
                <a:cs typeface="Times New Roman" pitchFamily="18" charset="0"/>
              </a:rPr>
              <a:t>. 2 – </a:t>
            </a:r>
            <a:r>
              <a:rPr lang="en-US" dirty="0" smtClean="0">
                <a:latin typeface="Times New Roman" pitchFamily="18" charset="0"/>
                <a:cs typeface="Times New Roman" pitchFamily="18" charset="0"/>
              </a:rPr>
              <a:t>“the </a:t>
            </a:r>
            <a:r>
              <a:rPr lang="en-US" dirty="0">
                <a:latin typeface="Times New Roman" pitchFamily="18" charset="0"/>
                <a:cs typeface="Times New Roman" pitchFamily="18" charset="0"/>
              </a:rPr>
              <a:t>earth was without form, and </a:t>
            </a:r>
            <a:r>
              <a:rPr lang="en-US" dirty="0" smtClean="0">
                <a:latin typeface="Times New Roman" pitchFamily="18" charset="0"/>
                <a:cs typeface="Times New Roman" pitchFamily="18" charset="0"/>
              </a:rPr>
              <a:t>void </a:t>
            </a:r>
            <a:r>
              <a:rPr lang="he-IL" dirty="0"/>
              <a:t>תהו ובהו </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lit</a:t>
            </a:r>
            <a:r>
              <a:rPr lang="en-US" dirty="0">
                <a:latin typeface="Times New Roman" pitchFamily="18" charset="0"/>
                <a:cs typeface="Times New Roman" pitchFamily="18" charset="0"/>
              </a:rPr>
              <a:t>. “waste and void</a:t>
            </a:r>
            <a:r>
              <a:rPr lang="en-US" dirty="0" smtClean="0">
                <a:latin typeface="Times New Roman" pitchFamily="18" charset="0"/>
                <a:cs typeface="Times New Roman" pitchFamily="18" charset="0"/>
              </a:rPr>
              <a:t>” synonymous </a:t>
            </a:r>
            <a:r>
              <a:rPr lang="en-US" dirty="0">
                <a:latin typeface="Times New Roman" pitchFamily="18" charset="0"/>
                <a:cs typeface="Times New Roman" pitchFamily="18" charset="0"/>
              </a:rPr>
              <a:t>with all that is not God</a:t>
            </a:r>
          </a:p>
          <a:p>
            <a:pPr lvl="2"/>
            <a:r>
              <a:rPr lang="en-US" dirty="0">
                <a:latin typeface="Times New Roman" pitchFamily="18" charset="0"/>
                <a:cs typeface="Times New Roman" pitchFamily="18" charset="0"/>
              </a:rPr>
              <a:t>n</a:t>
            </a:r>
            <a:r>
              <a:rPr lang="en-US" dirty="0" smtClean="0">
                <a:latin typeface="Times New Roman" pitchFamily="18" charset="0"/>
                <a:cs typeface="Times New Roman" pitchFamily="18" charset="0"/>
              </a:rPr>
              <a:t>othing to build upon, He creates from nothing (just from Himself)</a:t>
            </a:r>
            <a:endParaRPr lang="en-US" dirty="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Attempting an explanation of </a:t>
            </a:r>
            <a:r>
              <a:rPr lang="en-US" dirty="0">
                <a:latin typeface="Times New Roman" pitchFamily="18" charset="0"/>
                <a:cs typeface="Times New Roman" pitchFamily="18" charset="0"/>
              </a:rPr>
              <a:t>creation scientifically </a:t>
            </a:r>
            <a:r>
              <a:rPr lang="en-US" dirty="0" smtClean="0">
                <a:latin typeface="Times New Roman" pitchFamily="18" charset="0"/>
                <a:cs typeface="Times New Roman" pitchFamily="18" charset="0"/>
              </a:rPr>
              <a:t>defrauds God</a:t>
            </a:r>
          </a:p>
          <a:p>
            <a:pPr lvl="1"/>
            <a:r>
              <a:rPr lang="en-US" dirty="0" smtClean="0">
                <a:latin typeface="Times New Roman" pitchFamily="18" charset="0"/>
                <a:cs typeface="Times New Roman" pitchFamily="18" charset="0"/>
              </a:rPr>
              <a:t>Vs. 2 - “and darkness </a:t>
            </a:r>
            <a:r>
              <a:rPr lang="he-IL" dirty="0"/>
              <a:t>חשׁך</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was] upon the face of the deep</a:t>
            </a:r>
            <a:r>
              <a:rPr lang="en-US" dirty="0" smtClean="0">
                <a:latin typeface="Times New Roman" pitchFamily="18" charset="0"/>
                <a:cs typeface="Times New Roman" pitchFamily="18" charset="0"/>
              </a:rPr>
              <a:t>”</a:t>
            </a:r>
          </a:p>
          <a:p>
            <a:pPr lvl="2"/>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here was nothing to see </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God brings light </a:t>
            </a:r>
            <a:r>
              <a:rPr lang="he-IL" dirty="0" smtClean="0"/>
              <a:t>אור</a:t>
            </a:r>
            <a:r>
              <a:rPr lang="en-US" dirty="0" smtClean="0">
                <a:latin typeface="Times New Roman" pitchFamily="18" charset="0"/>
                <a:cs typeface="Times New Roman" pitchFamily="18" charset="0"/>
              </a:rPr>
              <a:t> </a:t>
            </a:r>
          </a:p>
          <a:p>
            <a:pPr lvl="2"/>
            <a:r>
              <a:rPr lang="en-US" dirty="0">
                <a:latin typeface="Times New Roman" pitchFamily="18" charset="0"/>
                <a:cs typeface="Times New Roman" pitchFamily="18" charset="0"/>
              </a:rPr>
              <a:t>d</a:t>
            </a:r>
            <a:r>
              <a:rPr lang="en-US" dirty="0" smtClean="0">
                <a:latin typeface="Times New Roman" pitchFamily="18" charset="0"/>
                <a:cs typeface="Times New Roman" pitchFamily="18" charset="0"/>
              </a:rPr>
              <a:t>arkness didn’t disappear, it merely was separated  </a:t>
            </a:r>
            <a:r>
              <a:rPr lang="he-IL" dirty="0"/>
              <a:t>ויבדל</a:t>
            </a:r>
            <a:r>
              <a:rPr lang="en-US" dirty="0" smtClean="0">
                <a:latin typeface="Times New Roman" pitchFamily="18" charset="0"/>
                <a:cs typeface="Times New Roman" pitchFamily="18" charset="0"/>
              </a:rPr>
              <a:t> from light vs. 4</a:t>
            </a:r>
          </a:p>
          <a:p>
            <a:pPr lvl="2"/>
            <a:r>
              <a:rPr lang="en-US" dirty="0">
                <a:latin typeface="Times New Roman" pitchFamily="18" charset="0"/>
                <a:cs typeface="Times New Roman" pitchFamily="18" charset="0"/>
              </a:rPr>
              <a:t>t</a:t>
            </a:r>
            <a:r>
              <a:rPr lang="en-US" dirty="0" smtClean="0">
                <a:latin typeface="Times New Roman" pitchFamily="18" charset="0"/>
                <a:cs typeface="Times New Roman" pitchFamily="18" charset="0"/>
              </a:rPr>
              <a:t>he TWO became day ONE. </a:t>
            </a:r>
            <a:endParaRPr lang="en-US" dirty="0">
              <a:latin typeface="Times New Roman" pitchFamily="18" charset="0"/>
              <a:cs typeface="Times New Roman" pitchFamily="18" charset="0"/>
            </a:endParaRPr>
          </a:p>
          <a:p>
            <a:pPr lvl="3"/>
            <a:r>
              <a:rPr lang="en-US" dirty="0" smtClean="0">
                <a:latin typeface="Times New Roman" pitchFamily="18" charset="0"/>
                <a:cs typeface="Times New Roman" pitchFamily="18" charset="0"/>
              </a:rPr>
              <a:t>a </a:t>
            </a:r>
            <a:r>
              <a:rPr lang="en-US" dirty="0">
                <a:latin typeface="Times New Roman" pitchFamily="18" charset="0"/>
                <a:cs typeface="Times New Roman" pitchFamily="18" charset="0"/>
              </a:rPr>
              <a:t>separation toward order – </a:t>
            </a:r>
            <a:r>
              <a:rPr lang="en-US" dirty="0" smtClean="0">
                <a:latin typeface="Times New Roman" pitchFamily="18" charset="0"/>
                <a:cs typeface="Times New Roman" pitchFamily="18" charset="0"/>
              </a:rPr>
              <a:t>he declares – “good” </a:t>
            </a:r>
            <a:r>
              <a:rPr lang="en-US" dirty="0">
                <a:latin typeface="Times New Roman" pitchFamily="18" charset="0"/>
                <a:cs typeface="Times New Roman" pitchFamily="18" charset="0"/>
              </a:rPr>
              <a:t>(vss. 4,10,12,18,21,25)</a:t>
            </a:r>
          </a:p>
          <a:p>
            <a:pPr lvl="3"/>
            <a:r>
              <a:rPr lang="en-US" dirty="0" smtClean="0">
                <a:latin typeface="Times New Roman" pitchFamily="18" charset="0"/>
                <a:cs typeface="Times New Roman" pitchFamily="18" charset="0"/>
              </a:rPr>
              <a:t>sin separates </a:t>
            </a:r>
            <a:r>
              <a:rPr lang="en-US" dirty="0">
                <a:latin typeface="Times New Roman" pitchFamily="18" charset="0"/>
                <a:cs typeface="Times New Roman" pitchFamily="18" charset="0"/>
              </a:rPr>
              <a:t>toward disorder</a:t>
            </a:r>
          </a:p>
          <a:p>
            <a:pPr lvl="4"/>
            <a:r>
              <a:rPr lang="en-US" dirty="0" err="1">
                <a:latin typeface="Times New Roman" pitchFamily="18" charset="0"/>
                <a:cs typeface="Times New Roman" pitchFamily="18" charset="0"/>
              </a:rPr>
              <a:t>i</a:t>
            </a:r>
            <a:r>
              <a:rPr lang="en-US" dirty="0" err="1" smtClean="0">
                <a:latin typeface="Times New Roman" pitchFamily="18" charset="0"/>
                <a:cs typeface="Times New Roman" pitchFamily="18" charset="0"/>
              </a:rPr>
              <a:t>e</a:t>
            </a:r>
            <a:r>
              <a:rPr lang="en-US" dirty="0" smtClean="0">
                <a:latin typeface="Times New Roman" pitchFamily="18" charset="0"/>
                <a:cs typeface="Times New Roman" pitchFamily="18" charset="0"/>
              </a:rPr>
              <a:t>. the flood returned the earth  to chaos</a:t>
            </a:r>
            <a:endParaRPr lang="en-US" sz="800" dirty="0" smtClean="0"/>
          </a:p>
        </p:txBody>
      </p:sp>
    </p:spTree>
    <p:extLst>
      <p:ext uri="{BB962C8B-B14F-4D97-AF65-F5344CB8AC3E}">
        <p14:creationId xmlns:p14="http://schemas.microsoft.com/office/powerpoint/2010/main" val="2236929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96112"/>
          </a:xfrm>
        </p:spPr>
        <p:txBody>
          <a:bodyPr>
            <a:normAutofit fontScale="90000"/>
          </a:bodyPr>
          <a:lstStyle/>
          <a:p>
            <a:r>
              <a:rPr lang="en-US" b="1" dirty="0">
                <a:latin typeface="Times New Roman" pitchFamily="18" charset="0"/>
                <a:cs typeface="Times New Roman" pitchFamily="18" charset="0"/>
              </a:rPr>
              <a:t>Early antecedents of the Trinity:</a:t>
            </a:r>
            <a:endParaRPr lang="en-US" dirty="0"/>
          </a:p>
        </p:txBody>
      </p:sp>
      <p:sp>
        <p:nvSpPr>
          <p:cNvPr id="3" name="Content Placeholder 2"/>
          <p:cNvSpPr>
            <a:spLocks noGrp="1"/>
          </p:cNvSpPr>
          <p:nvPr>
            <p:ph idx="1"/>
          </p:nvPr>
        </p:nvSpPr>
        <p:spPr>
          <a:xfrm>
            <a:off x="381000" y="1295400"/>
            <a:ext cx="8458200" cy="5334000"/>
          </a:xfrm>
        </p:spPr>
        <p:txBody>
          <a:bodyPr>
            <a:normAutofit/>
          </a:bodyPr>
          <a:lstStyle/>
          <a:p>
            <a:pPr marL="274320" lvl="1" indent="-274320">
              <a:buClr>
                <a:schemeClr val="accent3"/>
              </a:buClr>
              <a:buSzPct val="95000"/>
            </a:pPr>
            <a:r>
              <a:rPr lang="en-US" dirty="0" smtClean="0">
                <a:latin typeface="Times New Roman" pitchFamily="18" charset="0"/>
                <a:cs typeface="Times New Roman" pitchFamily="18" charset="0"/>
              </a:rPr>
              <a:t>SECOND DAY of  creation: </a:t>
            </a:r>
            <a:r>
              <a:rPr lang="en-US" dirty="0">
                <a:latin typeface="Times New Roman" pitchFamily="18" charset="0"/>
                <a:cs typeface="Times New Roman" pitchFamily="18" charset="0"/>
              </a:rPr>
              <a:t>- “</a:t>
            </a:r>
            <a:r>
              <a:rPr lang="en-US" i="1" dirty="0">
                <a:latin typeface="Times New Roman" pitchFamily="18" charset="0"/>
                <a:cs typeface="Times New Roman" pitchFamily="18" charset="0"/>
              </a:rPr>
              <a:t>Let there be a Firmament</a:t>
            </a:r>
            <a:r>
              <a:rPr lang="en-US" dirty="0">
                <a:latin typeface="Times New Roman" pitchFamily="18" charset="0"/>
                <a:cs typeface="Times New Roman" pitchFamily="18" charset="0"/>
              </a:rPr>
              <a:t>,”</a:t>
            </a:r>
            <a:r>
              <a:rPr lang="en-US" dirty="0"/>
              <a:t> </a:t>
            </a:r>
            <a:r>
              <a:rPr lang="en-US" dirty="0" smtClean="0"/>
              <a:t>      </a:t>
            </a:r>
            <a:r>
              <a:rPr lang="he-IL" dirty="0" smtClean="0"/>
              <a:t>רקיע </a:t>
            </a:r>
            <a:r>
              <a:rPr lang="en-US" dirty="0" smtClean="0"/>
              <a:t>  </a:t>
            </a:r>
            <a:r>
              <a:rPr lang="en-US" dirty="0">
                <a:latin typeface="Times New Roman" pitchFamily="18" charset="0"/>
                <a:cs typeface="Times New Roman" pitchFamily="18" charset="0"/>
              </a:rPr>
              <a:t>vs. 6</a:t>
            </a:r>
            <a:endParaRPr lang="en-US" sz="2400" dirty="0" smtClean="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“to divide </a:t>
            </a:r>
            <a:r>
              <a:rPr lang="en-US" dirty="0">
                <a:latin typeface="Times New Roman" pitchFamily="18" charset="0"/>
                <a:cs typeface="Times New Roman" pitchFamily="18" charset="0"/>
              </a:rPr>
              <a:t>between the waters,” </a:t>
            </a:r>
            <a:r>
              <a:rPr lang="en-US" dirty="0" smtClean="0">
                <a:latin typeface="Times New Roman" pitchFamily="18" charset="0"/>
                <a:cs typeface="Times New Roman" pitchFamily="18" charset="0"/>
              </a:rPr>
              <a:t>separating </a:t>
            </a:r>
            <a:r>
              <a:rPr lang="en-US" dirty="0">
                <a:latin typeface="Times New Roman" pitchFamily="18" charset="0"/>
                <a:cs typeface="Times New Roman" pitchFamily="18" charset="0"/>
              </a:rPr>
              <a:t>the water in the </a:t>
            </a:r>
            <a:r>
              <a:rPr lang="en-US" dirty="0" smtClean="0">
                <a:latin typeface="Times New Roman" pitchFamily="18" charset="0"/>
                <a:cs typeface="Times New Roman" pitchFamily="18" charset="0"/>
              </a:rPr>
              <a:t>sky (heaven) </a:t>
            </a:r>
            <a:r>
              <a:rPr lang="en-US" dirty="0">
                <a:latin typeface="Times New Roman" pitchFamily="18" charset="0"/>
                <a:cs typeface="Times New Roman" pitchFamily="18" charset="0"/>
              </a:rPr>
              <a:t>from </a:t>
            </a:r>
            <a:r>
              <a:rPr lang="en-US" dirty="0" smtClean="0">
                <a:latin typeface="Times New Roman" pitchFamily="18" charset="0"/>
                <a:cs typeface="Times New Roman" pitchFamily="18" charset="0"/>
              </a:rPr>
              <a:t>those in the </a:t>
            </a:r>
            <a:r>
              <a:rPr lang="en-US" dirty="0">
                <a:latin typeface="Times New Roman" pitchFamily="18" charset="0"/>
                <a:cs typeface="Times New Roman" pitchFamily="18" charset="0"/>
              </a:rPr>
              <a:t>seas and </a:t>
            </a:r>
            <a:r>
              <a:rPr lang="en-US" dirty="0" smtClean="0">
                <a:latin typeface="Times New Roman" pitchFamily="18" charset="0"/>
                <a:cs typeface="Times New Roman" pitchFamily="18" charset="0"/>
              </a:rPr>
              <a:t>rivers below (earth)</a:t>
            </a:r>
            <a:r>
              <a:rPr lang="en-US" dirty="0" smtClean="0"/>
              <a:t> giving each a unique purpose</a:t>
            </a:r>
          </a:p>
          <a:p>
            <a:pPr lvl="3"/>
            <a:r>
              <a:rPr lang="en-US" dirty="0" smtClean="0">
                <a:latin typeface="Times New Roman" pitchFamily="18" charset="0"/>
                <a:cs typeface="Times New Roman" pitchFamily="18" charset="0"/>
              </a:rPr>
              <a:t>“</a:t>
            </a:r>
            <a:r>
              <a:rPr lang="en-US" i="1" dirty="0" smtClean="0">
                <a:latin typeface="Times New Roman" pitchFamily="18" charset="0"/>
                <a:cs typeface="Times New Roman" pitchFamily="18" charset="0"/>
              </a:rPr>
              <a:t>and it was so</a:t>
            </a:r>
            <a:r>
              <a:rPr lang="en-US" dirty="0" smtClean="0">
                <a:latin typeface="Times New Roman" pitchFamily="18" charset="0"/>
                <a:cs typeface="Times New Roman" pitchFamily="18" charset="0"/>
              </a:rPr>
              <a:t>” vs. 7 a phrase repeated all through the chapter (vss. </a:t>
            </a:r>
            <a:r>
              <a:rPr lang="en-US" dirty="0">
                <a:latin typeface="Times New Roman" pitchFamily="18" charset="0"/>
                <a:cs typeface="Times New Roman" pitchFamily="18" charset="0"/>
              </a:rPr>
              <a:t>3,7,11,15,24,30) </a:t>
            </a:r>
            <a:r>
              <a:rPr lang="en-US" dirty="0" smtClean="0">
                <a:latin typeface="Times New Roman" pitchFamily="18" charset="0"/>
                <a:cs typeface="Times New Roman" pitchFamily="18" charset="0"/>
              </a:rPr>
              <a:t>making </a:t>
            </a:r>
            <a:r>
              <a:rPr lang="en-US" dirty="0">
                <a:latin typeface="Times New Roman" pitchFamily="18" charset="0"/>
                <a:cs typeface="Times New Roman" pitchFamily="18" charset="0"/>
              </a:rPr>
              <a:t>command </a:t>
            </a:r>
            <a:r>
              <a:rPr lang="en-US" dirty="0" smtClean="0">
                <a:latin typeface="Times New Roman" pitchFamily="18" charset="0"/>
                <a:cs typeface="Times New Roman" pitchFamily="18" charset="0"/>
              </a:rPr>
              <a:t>and fulfillment one </a:t>
            </a:r>
          </a:p>
          <a:p>
            <a:pPr lvl="2"/>
            <a:r>
              <a:rPr lang="en-US" dirty="0">
                <a:latin typeface="Times New Roman" pitchFamily="18" charset="0"/>
                <a:cs typeface="Times New Roman" pitchFamily="18" charset="0"/>
              </a:rPr>
              <a:t>The first two days </a:t>
            </a:r>
            <a:r>
              <a:rPr lang="en-US" dirty="0" smtClean="0">
                <a:latin typeface="Times New Roman" pitchFamily="18" charset="0"/>
                <a:cs typeface="Times New Roman" pitchFamily="18" charset="0"/>
              </a:rPr>
              <a:t>the environment is created for life </a:t>
            </a:r>
          </a:p>
          <a:p>
            <a:r>
              <a:rPr lang="en-US" b="1" dirty="0">
                <a:latin typeface="Times New Roman" pitchFamily="18" charset="0"/>
                <a:cs typeface="Times New Roman" pitchFamily="18" charset="0"/>
              </a:rPr>
              <a:t>What </a:t>
            </a:r>
            <a:r>
              <a:rPr lang="en-US" b="1" dirty="0" smtClean="0">
                <a:latin typeface="Times New Roman" pitchFamily="18" charset="0"/>
                <a:cs typeface="Times New Roman" pitchFamily="18" charset="0"/>
              </a:rPr>
              <a:t>the first 2 days of Creation say </a:t>
            </a:r>
            <a:r>
              <a:rPr lang="en-US" b="1" dirty="0">
                <a:latin typeface="Times New Roman" pitchFamily="18" charset="0"/>
                <a:cs typeface="Times New Roman" pitchFamily="18" charset="0"/>
              </a:rPr>
              <a:t>about </a:t>
            </a:r>
            <a:r>
              <a:rPr lang="en-US" b="1" dirty="0" smtClean="0">
                <a:latin typeface="Times New Roman" pitchFamily="18" charset="0"/>
                <a:cs typeface="Times New Roman" pitchFamily="18" charset="0"/>
              </a:rPr>
              <a:t>the Trinity?</a:t>
            </a:r>
          </a:p>
          <a:p>
            <a:pPr lvl="1"/>
            <a:r>
              <a:rPr lang="en-US" sz="2200" dirty="0" smtClean="0">
                <a:latin typeface="Times New Roman" pitchFamily="18" charset="0"/>
                <a:cs typeface="Times New Roman" pitchFamily="18" charset="0"/>
              </a:rPr>
              <a:t>Darkness, void (Godlessness)          light (Godlikeness) = Day ONE</a:t>
            </a:r>
          </a:p>
          <a:p>
            <a:pPr lvl="1"/>
            <a:r>
              <a:rPr lang="en-US" sz="2200" dirty="0" smtClean="0">
                <a:latin typeface="Times New Roman" pitchFamily="18" charset="0"/>
                <a:cs typeface="Times New Roman" pitchFamily="18" charset="0"/>
              </a:rPr>
              <a:t>Creation embraces vast differences            Differentiation enhances life</a:t>
            </a:r>
          </a:p>
          <a:p>
            <a:pPr lvl="1"/>
            <a:r>
              <a:rPr lang="en-US" sz="2200" dirty="0" smtClean="0">
                <a:latin typeface="Times New Roman" pitchFamily="18" charset="0"/>
                <a:cs typeface="Times New Roman" pitchFamily="18" charset="0"/>
              </a:rPr>
              <a:t>Opposites can be ONE</a:t>
            </a:r>
          </a:p>
        </p:txBody>
      </p:sp>
      <p:cxnSp>
        <p:nvCxnSpPr>
          <p:cNvPr id="5" name="Straight Arrow Connector 4"/>
          <p:cNvCxnSpPr/>
          <p:nvPr/>
        </p:nvCxnSpPr>
        <p:spPr>
          <a:xfrm>
            <a:off x="4495800" y="48768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105400" y="52959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41390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14400"/>
          </a:xfrm>
        </p:spPr>
        <p:txBody>
          <a:bodyPr>
            <a:normAutofit fontScale="90000"/>
          </a:bodyPr>
          <a:lstStyle/>
          <a:p>
            <a:r>
              <a:rPr lang="en-US" b="1" dirty="0">
                <a:latin typeface="Times New Roman" pitchFamily="18" charset="0"/>
                <a:cs typeface="Times New Roman" pitchFamily="18" charset="0"/>
              </a:rPr>
              <a:t>Early antecedents of the Trinity:</a:t>
            </a:r>
            <a:endParaRPr lang="en-US" dirty="0"/>
          </a:p>
        </p:txBody>
      </p:sp>
      <p:sp>
        <p:nvSpPr>
          <p:cNvPr id="3" name="Content Placeholder 2"/>
          <p:cNvSpPr>
            <a:spLocks noGrp="1"/>
          </p:cNvSpPr>
          <p:nvPr>
            <p:ph idx="1"/>
          </p:nvPr>
        </p:nvSpPr>
        <p:spPr>
          <a:xfrm>
            <a:off x="457200" y="1371600"/>
            <a:ext cx="8229600" cy="5486400"/>
          </a:xfrm>
        </p:spPr>
        <p:txBody>
          <a:bodyPr>
            <a:normAutofit fontScale="85000" lnSpcReduction="10000"/>
          </a:bodyPr>
          <a:lstStyle/>
          <a:p>
            <a:r>
              <a:rPr lang="en-US" sz="2800" dirty="0" smtClean="0">
                <a:latin typeface="Times New Roman" pitchFamily="18" charset="0"/>
                <a:cs typeface="Times New Roman" pitchFamily="18" charset="0"/>
              </a:rPr>
              <a:t>THIRD DAY </a:t>
            </a:r>
            <a:r>
              <a:rPr lang="en-US" sz="2400" dirty="0" smtClean="0">
                <a:latin typeface="Times New Roman" pitchFamily="18" charset="0"/>
                <a:cs typeface="Times New Roman" pitchFamily="18" charset="0"/>
              </a:rPr>
              <a:t>of creation: </a:t>
            </a:r>
            <a:r>
              <a:rPr lang="en-US" sz="2400" u="sng" dirty="0" smtClean="0">
                <a:latin typeface="Times New Roman" pitchFamily="18" charset="0"/>
                <a:cs typeface="Times New Roman" pitchFamily="18" charset="0"/>
              </a:rPr>
              <a:t>God creates </a:t>
            </a:r>
            <a:r>
              <a:rPr lang="en-US" sz="2400" u="sng" dirty="0">
                <a:latin typeface="Times New Roman" pitchFamily="18" charset="0"/>
                <a:cs typeface="Times New Roman" pitchFamily="18" charset="0"/>
              </a:rPr>
              <a:t>life (seed</a:t>
            </a:r>
            <a:r>
              <a:rPr lang="en-US" sz="2400" u="sng"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a:p>
            <a:pPr lvl="1"/>
            <a:r>
              <a:rPr lang="en-US" dirty="0">
                <a:latin typeface="Times New Roman" pitchFamily="18" charset="0"/>
                <a:cs typeface="Times New Roman" pitchFamily="18" charset="0"/>
              </a:rPr>
              <a:t>“</a:t>
            </a:r>
            <a:r>
              <a:rPr lang="en-US" i="1" dirty="0">
                <a:latin typeface="Times New Roman" pitchFamily="18" charset="0"/>
                <a:cs typeface="Times New Roman" pitchFamily="18" charset="0"/>
              </a:rPr>
              <a:t>after his kind</a:t>
            </a:r>
            <a:r>
              <a:rPr lang="en-US" dirty="0">
                <a:latin typeface="Times New Roman" pitchFamily="18" charset="0"/>
                <a:cs typeface="Times New Roman" pitchFamily="18" charset="0"/>
              </a:rPr>
              <a:t>” (vss. 12, 21,24,25) grass, seed, sea creatures, cattle, beasts.  </a:t>
            </a:r>
            <a:r>
              <a:rPr lang="en-US" dirty="0" smtClean="0">
                <a:latin typeface="Times New Roman" pitchFamily="18" charset="0"/>
                <a:cs typeface="Times New Roman" pitchFamily="18" charset="0"/>
              </a:rPr>
              <a:t>Creating </a:t>
            </a:r>
            <a:r>
              <a:rPr lang="en-US" dirty="0">
                <a:latin typeface="Times New Roman" pitchFamily="18" charset="0"/>
                <a:cs typeface="Times New Roman" pitchFamily="18" charset="0"/>
              </a:rPr>
              <a:t>distinct </a:t>
            </a:r>
            <a:r>
              <a:rPr lang="en-US" dirty="0" smtClean="0">
                <a:latin typeface="Times New Roman" pitchFamily="18" charset="0"/>
                <a:cs typeface="Times New Roman" pitchFamily="18" charset="0"/>
              </a:rPr>
              <a:t>species:</a:t>
            </a:r>
            <a:endParaRPr lang="en-US" dirty="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God delights in variety, and wants it preserved </a:t>
            </a:r>
            <a:r>
              <a:rPr lang="en-US" dirty="0">
                <a:latin typeface="Times New Roman" pitchFamily="18" charset="0"/>
                <a:cs typeface="Times New Roman" pitchFamily="18" charset="0"/>
              </a:rPr>
              <a:t>(</a:t>
            </a:r>
            <a:r>
              <a:rPr lang="en-US" dirty="0" smtClean="0">
                <a:latin typeface="Times New Roman" pitchFamily="18" charset="0"/>
                <a:cs typeface="Times New Roman" pitchFamily="18" charset="0"/>
              </a:rPr>
              <a:t>Lev. </a:t>
            </a:r>
            <a:r>
              <a:rPr lang="en-US" dirty="0">
                <a:latin typeface="Times New Roman" pitchFamily="18" charset="0"/>
                <a:cs typeface="Times New Roman" pitchFamily="18" charset="0"/>
              </a:rPr>
              <a:t>19:19; </a:t>
            </a:r>
            <a:r>
              <a:rPr lang="en-US" dirty="0" smtClean="0">
                <a:latin typeface="Times New Roman" pitchFamily="18" charset="0"/>
                <a:cs typeface="Times New Roman" pitchFamily="18" charset="0"/>
              </a:rPr>
              <a:t>Deut. </a:t>
            </a:r>
            <a:r>
              <a:rPr lang="en-US" dirty="0">
                <a:latin typeface="Times New Roman" pitchFamily="18" charset="0"/>
                <a:cs typeface="Times New Roman" pitchFamily="18" charset="0"/>
              </a:rPr>
              <a:t>22:9–11</a:t>
            </a:r>
            <a:endParaRPr lang="en-US" dirty="0" smtClean="0">
              <a:latin typeface="Times New Roman" pitchFamily="18" charset="0"/>
              <a:cs typeface="Times New Roman" pitchFamily="18" charset="0"/>
            </a:endParaRPr>
          </a:p>
          <a:p>
            <a:pPr lvl="2"/>
            <a:r>
              <a:rPr lang="en-US" dirty="0" smtClean="0">
                <a:latin typeface="Times New Roman" pitchFamily="18" charset="0"/>
                <a:cs typeface="Times New Roman" pitchFamily="18" charset="0"/>
              </a:rPr>
              <a:t>We now know how essential each species is in maintaining the balance of nature</a:t>
            </a:r>
          </a:p>
          <a:p>
            <a:r>
              <a:rPr lang="en-US" sz="2400" u="sng" dirty="0" smtClean="0">
                <a:latin typeface="Times New Roman" pitchFamily="18" charset="0"/>
                <a:cs typeface="Times New Roman" pitchFamily="18" charset="0"/>
              </a:rPr>
              <a:t>God pronounces it “Good” </a:t>
            </a:r>
            <a:r>
              <a:rPr lang="en-US" sz="2400" u="sng" dirty="0">
                <a:latin typeface="Times New Roman" pitchFamily="18" charset="0"/>
                <a:cs typeface="Times New Roman" pitchFamily="18" charset="0"/>
              </a:rPr>
              <a:t>and </a:t>
            </a:r>
            <a:r>
              <a:rPr lang="en-US" sz="2400" u="sng" dirty="0" smtClean="0">
                <a:latin typeface="Times New Roman" pitchFamily="18" charset="0"/>
                <a:cs typeface="Times New Roman" pitchFamily="18" charset="0"/>
              </a:rPr>
              <a:t>“Blesses” it</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(Third day of Creation)</a:t>
            </a:r>
          </a:p>
          <a:p>
            <a:pPr lvl="1"/>
            <a:r>
              <a:rPr lang="en-US" dirty="0">
                <a:latin typeface="Times New Roman" pitchFamily="18" charset="0"/>
                <a:cs typeface="Times New Roman" pitchFamily="18" charset="0"/>
              </a:rPr>
              <a:t>“God saw that the light was good</a:t>
            </a:r>
            <a:r>
              <a:rPr lang="en-US" dirty="0" smtClean="0">
                <a:latin typeface="Times New Roman" pitchFamily="18" charset="0"/>
                <a:cs typeface="Times New Roman" pitchFamily="18" charset="0"/>
              </a:rPr>
              <a:t>.” </a:t>
            </a:r>
            <a:endParaRPr lang="en-US" dirty="0">
              <a:latin typeface="Times New Roman" pitchFamily="18" charset="0"/>
              <a:cs typeface="Times New Roman" pitchFamily="18" charset="0"/>
            </a:endParaRPr>
          </a:p>
          <a:p>
            <a:pPr lvl="2"/>
            <a:r>
              <a:rPr lang="en-US" dirty="0">
                <a:latin typeface="Times New Roman" pitchFamily="18" charset="0"/>
                <a:cs typeface="Times New Roman" pitchFamily="18" charset="0"/>
              </a:rPr>
              <a:t>First of 7 approval statements in this chapter (</a:t>
            </a:r>
            <a:r>
              <a:rPr lang="en-US" dirty="0" err="1">
                <a:latin typeface="Times New Roman" pitchFamily="18" charset="0"/>
                <a:cs typeface="Times New Roman" pitchFamily="18" charset="0"/>
              </a:rPr>
              <a:t>vv</a:t>
            </a:r>
            <a:r>
              <a:rPr lang="en-US" dirty="0">
                <a:latin typeface="Times New Roman" pitchFamily="18" charset="0"/>
                <a:cs typeface="Times New Roman" pitchFamily="18" charset="0"/>
              </a:rPr>
              <a:t> 10, 12, 18, 21, 25, 31)</a:t>
            </a:r>
          </a:p>
          <a:p>
            <a:pPr lvl="2"/>
            <a:r>
              <a:rPr lang="en-US" dirty="0">
                <a:latin typeface="Times New Roman" pitchFamily="18" charset="0"/>
                <a:cs typeface="Times New Roman" pitchFamily="18" charset="0"/>
              </a:rPr>
              <a:t>Seven times He either names or blesses his creation:</a:t>
            </a:r>
          </a:p>
          <a:p>
            <a:pPr lvl="1"/>
            <a:r>
              <a:rPr lang="en-US" dirty="0">
                <a:latin typeface="Times New Roman" pitchFamily="18" charset="0"/>
                <a:cs typeface="Times New Roman" pitchFamily="18" charset="0"/>
              </a:rPr>
              <a:t>N</a:t>
            </a:r>
            <a:r>
              <a:rPr lang="en-US" dirty="0" smtClean="0">
                <a:latin typeface="Times New Roman" pitchFamily="18" charset="0"/>
                <a:cs typeface="Times New Roman" pitchFamily="18" charset="0"/>
              </a:rPr>
              <a:t>aming things gives them identity </a:t>
            </a:r>
            <a:r>
              <a:rPr lang="en-US" dirty="0">
                <a:latin typeface="Times New Roman" pitchFamily="18" charset="0"/>
                <a:cs typeface="Times New Roman" pitchFamily="18" charset="0"/>
              </a:rPr>
              <a:t>(</a:t>
            </a:r>
            <a:r>
              <a:rPr lang="en-US" dirty="0" err="1">
                <a:latin typeface="Times New Roman" pitchFamily="18" charset="0"/>
                <a:cs typeface="Times New Roman" pitchFamily="18" charset="0"/>
              </a:rPr>
              <a:t>vv</a:t>
            </a:r>
            <a:r>
              <a:rPr lang="en-US" dirty="0">
                <a:latin typeface="Times New Roman" pitchFamily="18" charset="0"/>
                <a:cs typeface="Times New Roman" pitchFamily="18" charset="0"/>
              </a:rPr>
              <a:t> 5 [2 times], 8, 10 [2 times]) </a:t>
            </a:r>
          </a:p>
          <a:p>
            <a:pPr lvl="1"/>
            <a:r>
              <a:rPr lang="en-US" dirty="0">
                <a:latin typeface="Times New Roman" pitchFamily="18" charset="0"/>
                <a:cs typeface="Times New Roman" pitchFamily="18" charset="0"/>
              </a:rPr>
              <a:t>B</a:t>
            </a:r>
            <a:r>
              <a:rPr lang="en-US" dirty="0" smtClean="0">
                <a:latin typeface="Times New Roman" pitchFamily="18" charset="0"/>
                <a:cs typeface="Times New Roman" pitchFamily="18" charset="0"/>
              </a:rPr>
              <a:t>lessing </a:t>
            </a:r>
            <a:r>
              <a:rPr lang="he-IL" dirty="0"/>
              <a:t>ברך</a:t>
            </a:r>
            <a:r>
              <a:rPr lang="en-US" dirty="0">
                <a:latin typeface="Times New Roman" pitchFamily="18" charset="0"/>
                <a:cs typeface="Times New Roman" pitchFamily="18" charset="0"/>
              </a:rPr>
              <a:t> them (</a:t>
            </a:r>
            <a:r>
              <a:rPr lang="en-US" dirty="0" err="1">
                <a:latin typeface="Times New Roman" pitchFamily="18" charset="0"/>
                <a:cs typeface="Times New Roman" pitchFamily="18" charset="0"/>
              </a:rPr>
              <a:t>vv</a:t>
            </a:r>
            <a:r>
              <a:rPr lang="en-US" dirty="0">
                <a:latin typeface="Times New Roman" pitchFamily="18" charset="0"/>
                <a:cs typeface="Times New Roman" pitchFamily="18" charset="0"/>
              </a:rPr>
              <a:t> 22, 28</a:t>
            </a:r>
            <a:r>
              <a:rPr lang="en-US" dirty="0" smtClean="0">
                <a:latin typeface="Times New Roman" pitchFamily="18" charset="0"/>
                <a:cs typeface="Times New Roman" pitchFamily="18" charset="0"/>
              </a:rPr>
              <a:t>) animals </a:t>
            </a:r>
            <a:r>
              <a:rPr lang="en-US" dirty="0">
                <a:latin typeface="Times New Roman" pitchFamily="18" charset="0"/>
                <a:cs typeface="Times New Roman" pitchFamily="18" charset="0"/>
              </a:rPr>
              <a:t>(1:22), mankind (1:28), the Sabbath (2:3), Adam (5:2), Noah (9:1), and frequently the patriarchs (12:3; 17:16, 20, etc.)</a:t>
            </a:r>
          </a:p>
          <a:p>
            <a:pPr lvl="2"/>
            <a:r>
              <a:rPr lang="en-US" dirty="0" smtClean="0">
                <a:latin typeface="Times New Roman" pitchFamily="18" charset="0"/>
                <a:cs typeface="Times New Roman" pitchFamily="18" charset="0"/>
              </a:rPr>
              <a:t>Blessing/naming insures success. The </a:t>
            </a:r>
            <a:r>
              <a:rPr lang="en-US" dirty="0">
                <a:latin typeface="Times New Roman" pitchFamily="18" charset="0"/>
                <a:cs typeface="Times New Roman" pitchFamily="18" charset="0"/>
              </a:rPr>
              <a:t>words “be fruitful and multiply” </a:t>
            </a:r>
            <a:r>
              <a:rPr lang="he-IL" dirty="0"/>
              <a:t>פרו ורבו </a:t>
            </a:r>
            <a:r>
              <a:rPr lang="en-US" dirty="0"/>
              <a:t> </a:t>
            </a:r>
            <a:r>
              <a:rPr lang="en-US" dirty="0">
                <a:latin typeface="Times New Roman" pitchFamily="18" charset="0"/>
                <a:cs typeface="Times New Roman" pitchFamily="18" charset="0"/>
              </a:rPr>
              <a:t>carry with them the divine </a:t>
            </a:r>
            <a:r>
              <a:rPr lang="en-US" dirty="0" smtClean="0">
                <a:latin typeface="Times New Roman" pitchFamily="18" charset="0"/>
                <a:cs typeface="Times New Roman" pitchFamily="18" charset="0"/>
              </a:rPr>
              <a:t>guarantee </a:t>
            </a:r>
            <a:r>
              <a:rPr lang="en-US" dirty="0">
                <a:latin typeface="Times New Roman" pitchFamily="18" charset="0"/>
                <a:cs typeface="Times New Roman" pitchFamily="18" charset="0"/>
              </a:rPr>
              <a:t>they </a:t>
            </a:r>
            <a:r>
              <a:rPr lang="en-US" dirty="0" smtClean="0">
                <a:latin typeface="Times New Roman" pitchFamily="18" charset="0"/>
                <a:cs typeface="Times New Roman" pitchFamily="18" charset="0"/>
              </a:rPr>
              <a:t>will flourish. Blessings </a:t>
            </a:r>
            <a:r>
              <a:rPr lang="en-US" dirty="0">
                <a:latin typeface="Times New Roman" pitchFamily="18" charset="0"/>
                <a:cs typeface="Times New Roman" pitchFamily="18" charset="0"/>
              </a:rPr>
              <a:t>are God’s ways of continuing </a:t>
            </a:r>
            <a:r>
              <a:rPr lang="en-US" dirty="0" smtClean="0">
                <a:latin typeface="Times New Roman" pitchFamily="18" charset="0"/>
                <a:cs typeface="Times New Roman" pitchFamily="18" charset="0"/>
              </a:rPr>
              <a:t>creation</a:t>
            </a: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0414941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96112"/>
          </a:xfrm>
        </p:spPr>
        <p:txBody>
          <a:bodyPr>
            <a:normAutofit fontScale="90000"/>
          </a:bodyPr>
          <a:lstStyle/>
          <a:p>
            <a:r>
              <a:rPr lang="en-US" b="1" dirty="0">
                <a:latin typeface="Times New Roman" pitchFamily="18" charset="0"/>
                <a:cs typeface="Times New Roman" pitchFamily="18" charset="0"/>
              </a:rPr>
              <a:t>Early antecedents of the Trinity:</a:t>
            </a:r>
            <a:endParaRPr lang="en-US" dirty="0"/>
          </a:p>
        </p:txBody>
      </p:sp>
      <p:sp>
        <p:nvSpPr>
          <p:cNvPr id="3" name="Content Placeholder 2"/>
          <p:cNvSpPr>
            <a:spLocks noGrp="1"/>
          </p:cNvSpPr>
          <p:nvPr>
            <p:ph idx="1"/>
          </p:nvPr>
        </p:nvSpPr>
        <p:spPr>
          <a:xfrm>
            <a:off x="457200" y="1447800"/>
            <a:ext cx="8229600" cy="5257800"/>
          </a:xfrm>
        </p:spPr>
        <p:txBody>
          <a:bodyPr>
            <a:normAutofit lnSpcReduction="10000"/>
          </a:bodyPr>
          <a:lstStyle/>
          <a:p>
            <a:r>
              <a:rPr lang="en-US" b="1" dirty="0">
                <a:latin typeface="Times New Roman" pitchFamily="18" charset="0"/>
                <a:cs typeface="Times New Roman" pitchFamily="18" charset="0"/>
              </a:rPr>
              <a:t>What the </a:t>
            </a:r>
            <a:r>
              <a:rPr lang="en-US" b="1" dirty="0" smtClean="0">
                <a:latin typeface="Times New Roman" pitchFamily="18" charset="0"/>
                <a:cs typeface="Times New Roman" pitchFamily="18" charset="0"/>
              </a:rPr>
              <a:t>third day </a:t>
            </a:r>
            <a:r>
              <a:rPr lang="en-US" b="1" dirty="0">
                <a:latin typeface="Times New Roman" pitchFamily="18" charset="0"/>
                <a:cs typeface="Times New Roman" pitchFamily="18" charset="0"/>
              </a:rPr>
              <a:t>of Creation tell us about God?</a:t>
            </a:r>
          </a:p>
          <a:p>
            <a:pPr lvl="1"/>
            <a:r>
              <a:rPr lang="en-US" dirty="0" smtClean="0">
                <a:latin typeface="Times New Roman" pitchFamily="18" charset="0"/>
                <a:cs typeface="Times New Roman" pitchFamily="18" charset="0"/>
              </a:rPr>
              <a:t>Creating and maintaining diversity?</a:t>
            </a:r>
          </a:p>
          <a:p>
            <a:pPr lvl="2"/>
            <a:r>
              <a:rPr lang="en-US" dirty="0" smtClean="0">
                <a:latin typeface="Times New Roman" pitchFamily="18" charset="0"/>
                <a:cs typeface="Times New Roman" pitchFamily="18" charset="0"/>
              </a:rPr>
              <a:t>Why does God value it so highly?</a:t>
            </a:r>
          </a:p>
          <a:p>
            <a:pPr lvl="2"/>
            <a:r>
              <a:rPr lang="en-US" dirty="0" smtClean="0">
                <a:latin typeface="Times New Roman" pitchFamily="18" charset="0"/>
                <a:cs typeface="Times New Roman" pitchFamily="18" charset="0"/>
              </a:rPr>
              <a:t>Do churches, communities, nations value it as highly?</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His pronouncing it good:</a:t>
            </a:r>
          </a:p>
          <a:p>
            <a:pPr lvl="2"/>
            <a:r>
              <a:rPr lang="en-US" dirty="0" smtClean="0">
                <a:latin typeface="Times New Roman" pitchFamily="18" charset="0"/>
                <a:cs typeface="Times New Roman" pitchFamily="18" charset="0"/>
              </a:rPr>
              <a:t>God likes diversity, uniqueness (Trinity is that way) </a:t>
            </a:r>
          </a:p>
          <a:p>
            <a:pPr lvl="1"/>
            <a:r>
              <a:rPr lang="en-US" dirty="0" smtClean="0">
                <a:latin typeface="Times New Roman" pitchFamily="18" charset="0"/>
                <a:cs typeface="Times New Roman" pitchFamily="18" charset="0"/>
              </a:rPr>
              <a:t>His blessing:</a:t>
            </a:r>
          </a:p>
          <a:p>
            <a:pPr lvl="2"/>
            <a:r>
              <a:rPr lang="en-US" dirty="0" smtClean="0">
                <a:latin typeface="Times New Roman" pitchFamily="18" charset="0"/>
                <a:cs typeface="Times New Roman" pitchFamily="18" charset="0"/>
              </a:rPr>
              <a:t>He wants to insure that diversity will prosper</a:t>
            </a:r>
          </a:p>
          <a:p>
            <a:pPr lvl="2"/>
            <a:r>
              <a:rPr lang="en-US" dirty="0" smtClean="0">
                <a:latin typeface="Times New Roman" pitchFamily="18" charset="0"/>
                <a:cs typeface="Times New Roman" pitchFamily="18" charset="0"/>
              </a:rPr>
              <a:t>If we disallow diversity can we expect God’s benediction of goodness? </a:t>
            </a:r>
            <a:endParaRPr lang="en-US" dirty="0">
              <a:latin typeface="Times New Roman" pitchFamily="18" charset="0"/>
              <a:cs typeface="Times New Roman" pitchFamily="18" charset="0"/>
            </a:endParaRPr>
          </a:p>
          <a:p>
            <a:pPr lvl="1"/>
            <a:r>
              <a:rPr lang="en-US" dirty="0" smtClean="0">
                <a:latin typeface="Times New Roman" pitchFamily="18" charset="0"/>
                <a:cs typeface="Times New Roman" pitchFamily="18" charset="0"/>
              </a:rPr>
              <a:t>What does the third day teach about the Trinity? </a:t>
            </a:r>
          </a:p>
          <a:p>
            <a:pPr lvl="2"/>
            <a:r>
              <a:rPr lang="en-US" dirty="0" smtClean="0">
                <a:latin typeface="Times New Roman" pitchFamily="18" charset="0"/>
                <a:cs typeface="Times New Roman" pitchFamily="18" charset="0"/>
              </a:rPr>
              <a:t>Independence yet harmony</a:t>
            </a:r>
          </a:p>
          <a:p>
            <a:pPr lvl="2"/>
            <a:r>
              <a:rPr lang="en-US" dirty="0" smtClean="0">
                <a:latin typeface="Times New Roman" pitchFamily="18" charset="0"/>
                <a:cs typeface="Times New Roman" pitchFamily="18" charset="0"/>
              </a:rPr>
              <a:t>Godlikeness (Trinity) is far different than how most Christian Churches function</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39906955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458200" cy="896112"/>
          </a:xfrm>
        </p:spPr>
        <p:txBody>
          <a:bodyPr>
            <a:normAutofit/>
          </a:bodyPr>
          <a:lstStyle/>
          <a:p>
            <a:r>
              <a:rPr lang="en-US" sz="4000" b="1" dirty="0">
                <a:latin typeface="Times New Roman" pitchFamily="18" charset="0"/>
                <a:cs typeface="Times New Roman" pitchFamily="18" charset="0"/>
              </a:rPr>
              <a:t>Early antecedents of the Trinity:</a:t>
            </a:r>
            <a:endParaRPr lang="en-US" sz="4000" dirty="0"/>
          </a:p>
        </p:txBody>
      </p:sp>
      <p:sp>
        <p:nvSpPr>
          <p:cNvPr id="3" name="Content Placeholder 2"/>
          <p:cNvSpPr>
            <a:spLocks noGrp="1"/>
          </p:cNvSpPr>
          <p:nvPr>
            <p:ph idx="1"/>
          </p:nvPr>
        </p:nvSpPr>
        <p:spPr>
          <a:xfrm>
            <a:off x="304800" y="1600200"/>
            <a:ext cx="8382000" cy="5029200"/>
          </a:xfrm>
        </p:spPr>
        <p:txBody>
          <a:bodyPr>
            <a:normAutofit lnSpcReduction="10000"/>
          </a:bodyPr>
          <a:lstStyle/>
          <a:p>
            <a:r>
              <a:rPr lang="en-US" dirty="0" smtClean="0">
                <a:latin typeface="Times New Roman" pitchFamily="18" charset="0"/>
                <a:cs typeface="Times New Roman" pitchFamily="18" charset="0"/>
              </a:rPr>
              <a:t>FOURTH DAY: Creation of Sun/Moon/Stars</a:t>
            </a:r>
          </a:p>
          <a:p>
            <a:r>
              <a:rPr lang="en-US" dirty="0" smtClean="0">
                <a:latin typeface="Times New Roman" pitchFamily="18" charset="0"/>
                <a:cs typeface="Times New Roman" pitchFamily="18" charset="0"/>
              </a:rPr>
              <a:t>FIFTH DAY: Creation of creatures in the water &amp; air</a:t>
            </a:r>
          </a:p>
          <a:p>
            <a:r>
              <a:rPr lang="en-US" dirty="0" smtClean="0">
                <a:latin typeface="Times New Roman" pitchFamily="18" charset="0"/>
                <a:cs typeface="Times New Roman" pitchFamily="18" charset="0"/>
              </a:rPr>
              <a:t>SIXTH DAY: Creation of Land Creatures</a:t>
            </a:r>
          </a:p>
          <a:p>
            <a:pPr lvl="1"/>
            <a:r>
              <a:rPr lang="en-US" dirty="0" smtClean="0">
                <a:latin typeface="Times New Roman" pitchFamily="18" charset="0"/>
                <a:cs typeface="Times New Roman" pitchFamily="18" charset="0"/>
              </a:rPr>
              <a:t>Finally the goal of creation: something very new and godlike is created (mankind) vs. 26</a:t>
            </a:r>
          </a:p>
          <a:p>
            <a:pPr lvl="2"/>
            <a:r>
              <a:rPr lang="en-US" dirty="0"/>
              <a:t>“Let us make man in our image according to our likeness</a:t>
            </a:r>
            <a:r>
              <a:rPr lang="en-US" dirty="0" smtClean="0"/>
              <a:t>.”</a:t>
            </a:r>
          </a:p>
          <a:p>
            <a:pPr lvl="3"/>
            <a:r>
              <a:rPr lang="en-US" dirty="0" smtClean="0">
                <a:latin typeface="Times New Roman" pitchFamily="18" charset="0"/>
                <a:cs typeface="Times New Roman" pitchFamily="18" charset="0"/>
              </a:rPr>
              <a:t>Godlikeness is created (man            woman (very different) = one!)</a:t>
            </a:r>
          </a:p>
          <a:p>
            <a:r>
              <a:rPr lang="en-US" dirty="0" smtClean="0">
                <a:latin typeface="Times New Roman" pitchFamily="18" charset="0"/>
                <a:cs typeface="Times New Roman" pitchFamily="18" charset="0"/>
              </a:rPr>
              <a:t>SEVENTH DAY: Creation of the Sabbath</a:t>
            </a:r>
          </a:p>
          <a:p>
            <a:pPr lvl="1"/>
            <a:r>
              <a:rPr lang="en-US" dirty="0" smtClean="0">
                <a:latin typeface="Times New Roman" pitchFamily="18" charset="0"/>
                <a:cs typeface="Times New Roman" pitchFamily="18" charset="0"/>
              </a:rPr>
              <a:t>God created </a:t>
            </a:r>
            <a:r>
              <a:rPr lang="en-US" dirty="0">
                <a:latin typeface="Times New Roman" pitchFamily="18" charset="0"/>
                <a:cs typeface="Times New Roman" pitchFamily="18" charset="0"/>
              </a:rPr>
              <a:t>time (vv. 3-5</a:t>
            </a:r>
            <a:r>
              <a:rPr lang="en-US" dirty="0" smtClean="0">
                <a:latin typeface="Times New Roman" pitchFamily="18" charset="0"/>
                <a:cs typeface="Times New Roman" pitchFamily="18" charset="0"/>
              </a:rPr>
              <a:t>), then space </a:t>
            </a:r>
            <a:r>
              <a:rPr lang="en-US" dirty="0">
                <a:latin typeface="Times New Roman" pitchFamily="18" charset="0"/>
                <a:cs typeface="Times New Roman" pitchFamily="18" charset="0"/>
              </a:rPr>
              <a:t>(vv. 6-10</a:t>
            </a:r>
            <a:r>
              <a:rPr lang="en-US" dirty="0" smtClean="0">
                <a:latin typeface="Times New Roman" pitchFamily="18" charset="0"/>
                <a:cs typeface="Times New Roman" pitchFamily="18" charset="0"/>
              </a:rPr>
              <a:t>), then sanctifies </a:t>
            </a:r>
            <a:r>
              <a:rPr lang="en-US" i="1" dirty="0" err="1"/>
              <a:t>qdš</a:t>
            </a:r>
            <a:r>
              <a:rPr lang="en-US" dirty="0" smtClean="0">
                <a:latin typeface="Times New Roman" pitchFamily="18" charset="0"/>
                <a:cs typeface="Times New Roman" pitchFamily="18" charset="0"/>
              </a:rPr>
              <a:t> both on the Sabbath (Gen 2:2-3)</a:t>
            </a:r>
          </a:p>
          <a:p>
            <a:pPr lvl="2"/>
            <a:r>
              <a:rPr lang="en-US" dirty="0" smtClean="0">
                <a:latin typeface="Times New Roman" pitchFamily="18" charset="0"/>
                <a:cs typeface="Times New Roman" pitchFamily="18" charset="0"/>
              </a:rPr>
              <a:t>Time for a timeless God; space for a limitless God</a:t>
            </a:r>
          </a:p>
          <a:p>
            <a:pPr lvl="2"/>
            <a:r>
              <a:rPr lang="en-US" dirty="0" smtClean="0">
                <a:latin typeface="Times New Roman" pitchFamily="18" charset="0"/>
                <a:cs typeface="Times New Roman" pitchFamily="18" charset="0"/>
              </a:rPr>
              <a:t>Sabbath is a memorial of Creation (a symbol of Trinity)</a:t>
            </a:r>
            <a:endParaRPr lang="en-US" dirty="0">
              <a:latin typeface="Times New Roman" pitchFamily="18" charset="0"/>
              <a:cs typeface="Times New Roman" pitchFamily="18" charset="0"/>
            </a:endParaRPr>
          </a:p>
          <a:p>
            <a:pPr marL="0" indent="0">
              <a:buNone/>
            </a:pPr>
            <a:endParaRPr lang="en-US" dirty="0">
              <a:latin typeface="Times New Roman" pitchFamily="18" charset="0"/>
              <a:cs typeface="Times New Roman" pitchFamily="18" charset="0"/>
            </a:endParaRPr>
          </a:p>
        </p:txBody>
      </p:sp>
      <p:cxnSp>
        <p:nvCxnSpPr>
          <p:cNvPr id="5" name="Straight Arrow Connector 4"/>
          <p:cNvCxnSpPr/>
          <p:nvPr/>
        </p:nvCxnSpPr>
        <p:spPr>
          <a:xfrm>
            <a:off x="4572000" y="4191000"/>
            <a:ext cx="5334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4846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533400"/>
            <a:ext cx="8534400" cy="896112"/>
          </a:xfrm>
        </p:spPr>
        <p:txBody>
          <a:bodyPr>
            <a:normAutofit/>
          </a:bodyPr>
          <a:lstStyle/>
          <a:p>
            <a:r>
              <a:rPr lang="en-US" b="1" dirty="0" smtClean="0">
                <a:latin typeface="Times New Roman" pitchFamily="18" charset="0"/>
                <a:cs typeface="Times New Roman" pitchFamily="18" charset="0"/>
              </a:rPr>
              <a:t>Theme of Creation:</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457200" y="1618488"/>
            <a:ext cx="8458200" cy="1600200"/>
          </a:xfrm>
        </p:spPr>
        <p:txBody>
          <a:bodyPr>
            <a:normAutofit fontScale="92500"/>
          </a:bodyPr>
          <a:lstStyle/>
          <a:p>
            <a:r>
              <a:rPr lang="en-US" b="1" dirty="0" err="1" smtClean="0">
                <a:latin typeface="Times New Roman" pitchFamily="18" charset="0"/>
                <a:cs typeface="Times New Roman" pitchFamily="18" charset="0"/>
              </a:rPr>
              <a:t>Diety</a:t>
            </a:r>
            <a:r>
              <a:rPr lang="en-US" dirty="0" smtClean="0">
                <a:latin typeface="Times New Roman" pitchFamily="18" charset="0"/>
                <a:cs typeface="Times New Roman" pitchFamily="18" charset="0"/>
              </a:rPr>
              <a:t>: Father/Son/Holy Spirit:  One          EQUAL          Diverse</a:t>
            </a:r>
            <a:endParaRPr lang="en-US"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Mankind</a:t>
            </a:r>
            <a:r>
              <a:rPr lang="en-US" dirty="0" smtClean="0">
                <a:latin typeface="Times New Roman" pitchFamily="18" charset="0"/>
                <a:cs typeface="Times New Roman" pitchFamily="18" charset="0"/>
              </a:rPr>
              <a:t>: Adam/Eve:  One           Diverse           EQUAL</a:t>
            </a:r>
            <a:endParaRPr lang="en-US" dirty="0">
              <a:latin typeface="Times New Roman" pitchFamily="18" charset="0"/>
              <a:cs typeface="Times New Roman" pitchFamily="18" charset="0"/>
            </a:endParaRPr>
          </a:p>
          <a:p>
            <a:r>
              <a:rPr lang="en-US" b="1" dirty="0" smtClean="0">
                <a:latin typeface="Times New Roman" pitchFamily="18" charset="0"/>
                <a:cs typeface="Times New Roman" pitchFamily="18" charset="0"/>
              </a:rPr>
              <a:t>Church</a:t>
            </a:r>
            <a:r>
              <a:rPr lang="en-US" dirty="0" smtClean="0">
                <a:latin typeface="Times New Roman" pitchFamily="18" charset="0"/>
                <a:cs typeface="Times New Roman" pitchFamily="18" charset="0"/>
              </a:rPr>
              <a:t>: Jew/Gentile:  Diverse             One            EQUAL </a:t>
            </a:r>
            <a:r>
              <a:rPr lang="en-US" sz="1700" dirty="0" smtClean="0">
                <a:latin typeface="Times New Roman" pitchFamily="18" charset="0"/>
                <a:cs typeface="Times New Roman" pitchFamily="18" charset="0"/>
              </a:rPr>
              <a:t>(</a:t>
            </a:r>
            <a:r>
              <a:rPr lang="en-US" sz="1700" dirty="0">
                <a:latin typeface="Times New Roman" pitchFamily="18" charset="0"/>
                <a:cs typeface="Times New Roman" pitchFamily="18" charset="0"/>
              </a:rPr>
              <a:t>Rom. 2:11; 9:24)</a:t>
            </a:r>
          </a:p>
          <a:p>
            <a:endParaRPr lang="en-US" dirty="0"/>
          </a:p>
        </p:txBody>
      </p:sp>
      <p:sp>
        <p:nvSpPr>
          <p:cNvPr id="4" name="Content Placeholder 2"/>
          <p:cNvSpPr txBox="1">
            <a:spLocks/>
          </p:cNvSpPr>
          <p:nvPr/>
        </p:nvSpPr>
        <p:spPr>
          <a:xfrm>
            <a:off x="457200" y="4114800"/>
            <a:ext cx="8229600" cy="2133600"/>
          </a:xfrm>
          <a:prstGeom prst="rect">
            <a:avLst/>
          </a:prstGeom>
        </p:spPr>
        <p:txBody>
          <a:bodyPr vert="horz">
            <a:normAutofit lnSpcReduction="10000"/>
          </a:bodyPr>
          <a:lst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a:lstStyle>
          <a:p>
            <a:r>
              <a:rPr lang="en-US" b="1" dirty="0" smtClean="0">
                <a:latin typeface="Times New Roman" pitchFamily="18" charset="0"/>
                <a:cs typeface="Times New Roman" pitchFamily="18" charset="0"/>
              </a:rPr>
              <a:t>Those that Belong</a:t>
            </a:r>
            <a:r>
              <a:rPr lang="en-US" dirty="0" smtClean="0">
                <a:latin typeface="Times New Roman" pitchFamily="18" charset="0"/>
                <a:cs typeface="Times New Roman" pitchFamily="18" charset="0"/>
              </a:rPr>
              <a:t>: surrender it to those who don’t belong</a:t>
            </a:r>
          </a:p>
          <a:p>
            <a:r>
              <a:rPr lang="en-US" b="1" dirty="0" smtClean="0">
                <a:latin typeface="Times New Roman" pitchFamily="18" charset="0"/>
                <a:cs typeface="Times New Roman" pitchFamily="18" charset="0"/>
              </a:rPr>
              <a:t>Those that have Everything</a:t>
            </a:r>
            <a:r>
              <a:rPr lang="en-US" dirty="0" smtClean="0">
                <a:latin typeface="Times New Roman" pitchFamily="18" charset="0"/>
                <a:cs typeface="Times New Roman" pitchFamily="18" charset="0"/>
              </a:rPr>
              <a:t>: give of what they have so that those who have nothing will be full</a:t>
            </a:r>
          </a:p>
          <a:p>
            <a:r>
              <a:rPr lang="en-US" b="1" dirty="0" smtClean="0">
                <a:latin typeface="Times New Roman" pitchFamily="18" charset="0"/>
                <a:cs typeface="Times New Roman" pitchFamily="18" charset="0"/>
              </a:rPr>
              <a:t>Those that are Different</a:t>
            </a:r>
            <a:r>
              <a:rPr lang="en-US" dirty="0" smtClean="0">
                <a:latin typeface="Times New Roman" pitchFamily="18" charset="0"/>
                <a:cs typeface="Times New Roman" pitchFamily="18" charset="0"/>
              </a:rPr>
              <a:t>: are treated as equals (Rom. 2:11; 9:24)</a:t>
            </a:r>
          </a:p>
          <a:p>
            <a:endParaRPr lang="en-US" dirty="0"/>
          </a:p>
        </p:txBody>
      </p:sp>
      <p:sp>
        <p:nvSpPr>
          <p:cNvPr id="5" name="Title 1"/>
          <p:cNvSpPr txBox="1">
            <a:spLocks/>
          </p:cNvSpPr>
          <p:nvPr/>
        </p:nvSpPr>
        <p:spPr>
          <a:xfrm>
            <a:off x="152400" y="3124200"/>
            <a:ext cx="8534400" cy="819912"/>
          </a:xfrm>
          <a:prstGeom prst="rect">
            <a:avLst/>
          </a:prstGeom>
        </p:spPr>
        <p:txBody>
          <a:bodyPr vert="horz" lIns="0" rIns="0" bIns="0" anchor="b">
            <a:normAutofit fontScale="97500"/>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r>
              <a:rPr lang="en-US" b="1" dirty="0" smtClean="0">
                <a:latin typeface="Times New Roman" pitchFamily="18" charset="0"/>
                <a:cs typeface="Times New Roman" pitchFamily="18" charset="0"/>
              </a:rPr>
              <a:t>Theme of Redemption: </a:t>
            </a:r>
            <a:endParaRPr lang="en-US" b="1" dirty="0">
              <a:latin typeface="Times New Roman" pitchFamily="18" charset="0"/>
              <a:cs typeface="Times New Roman" pitchFamily="18" charset="0"/>
            </a:endParaRPr>
          </a:p>
        </p:txBody>
      </p:sp>
      <p:cxnSp>
        <p:nvCxnSpPr>
          <p:cNvPr id="7" name="Straight Arrow Connector 6"/>
          <p:cNvCxnSpPr/>
          <p:nvPr/>
        </p:nvCxnSpPr>
        <p:spPr>
          <a:xfrm>
            <a:off x="4343400" y="22860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7086600" y="18288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4800600" y="2757714"/>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6096000" y="22860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257800" y="1828800"/>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6248400" y="2757714"/>
            <a:ext cx="609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0914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458200" cy="914400"/>
          </a:xfrm>
        </p:spPr>
        <p:txBody>
          <a:bodyPr>
            <a:normAutofit/>
          </a:bodyPr>
          <a:lstStyle/>
          <a:p>
            <a:r>
              <a:rPr lang="en-US" sz="4000" b="1" dirty="0" smtClean="0">
                <a:latin typeface="Times New Roman" pitchFamily="18" charset="0"/>
                <a:cs typeface="Times New Roman" pitchFamily="18" charset="0"/>
              </a:rPr>
              <a:t>Revelations about the Trinity:</a:t>
            </a:r>
            <a:endParaRPr lang="en-US" sz="4000" dirty="0"/>
          </a:p>
        </p:txBody>
      </p:sp>
      <p:sp>
        <p:nvSpPr>
          <p:cNvPr id="3" name="Content Placeholder 2"/>
          <p:cNvSpPr>
            <a:spLocks noGrp="1"/>
          </p:cNvSpPr>
          <p:nvPr>
            <p:ph idx="1"/>
          </p:nvPr>
        </p:nvSpPr>
        <p:spPr>
          <a:xfrm>
            <a:off x="304800" y="1447800"/>
            <a:ext cx="8382000" cy="4876800"/>
          </a:xfrm>
        </p:spPr>
        <p:txBody>
          <a:bodyPr>
            <a:normAutofit/>
          </a:bodyPr>
          <a:lstStyle/>
          <a:p>
            <a:r>
              <a:rPr lang="en-US" dirty="0" smtClean="0">
                <a:latin typeface="Times New Roman" pitchFamily="18" charset="0"/>
                <a:cs typeface="Times New Roman" pitchFamily="18" charset="0"/>
              </a:rPr>
              <a:t>What does </a:t>
            </a:r>
            <a:r>
              <a:rPr lang="en-US" dirty="0">
                <a:latin typeface="Times New Roman" pitchFamily="18" charset="0"/>
                <a:cs typeface="Times New Roman" pitchFamily="18" charset="0"/>
              </a:rPr>
              <a:t>c</a:t>
            </a:r>
            <a:r>
              <a:rPr lang="en-US" dirty="0" smtClean="0">
                <a:latin typeface="Times New Roman" pitchFamily="18" charset="0"/>
                <a:cs typeface="Times New Roman" pitchFamily="18" charset="0"/>
              </a:rPr>
              <a:t>reation week say about God?</a:t>
            </a:r>
          </a:p>
          <a:p>
            <a:pPr lvl="1"/>
            <a:r>
              <a:rPr lang="en-US" b="1" i="1" dirty="0" smtClean="0">
                <a:latin typeface="Times New Roman" pitchFamily="18" charset="0"/>
                <a:cs typeface="Times New Roman" pitchFamily="18" charset="0"/>
              </a:rPr>
              <a:t>John </a:t>
            </a:r>
            <a:r>
              <a:rPr lang="en-US" b="1" i="1" dirty="0">
                <a:latin typeface="Times New Roman" pitchFamily="18" charset="0"/>
                <a:cs typeface="Times New Roman" pitchFamily="18" charset="0"/>
              </a:rPr>
              <a:t>17:21, 22</a:t>
            </a:r>
            <a:r>
              <a:rPr lang="en-US" dirty="0">
                <a:latin typeface="Times New Roman" pitchFamily="18" charset="0"/>
                <a:cs typeface="Times New Roman" pitchFamily="18" charset="0"/>
              </a:rPr>
              <a:t>  "That they all may be one; as thou, Father, [art] in me, and I in thee, that they also may be one in us: that the world may believe that thou hast sent me.  And the glory which thou </a:t>
            </a:r>
            <a:r>
              <a:rPr lang="en-US" dirty="0" err="1">
                <a:latin typeface="Times New Roman" pitchFamily="18" charset="0"/>
                <a:cs typeface="Times New Roman" pitchFamily="18" charset="0"/>
              </a:rPr>
              <a:t>gavest</a:t>
            </a:r>
            <a:r>
              <a:rPr lang="en-US" dirty="0">
                <a:latin typeface="Times New Roman" pitchFamily="18" charset="0"/>
                <a:cs typeface="Times New Roman" pitchFamily="18" charset="0"/>
              </a:rPr>
              <a:t> me I have given them; that they may be one, even as we are </a:t>
            </a:r>
            <a:r>
              <a:rPr lang="en-US" dirty="0" smtClean="0">
                <a:latin typeface="Times New Roman" pitchFamily="18" charset="0"/>
                <a:cs typeface="Times New Roman" pitchFamily="18" charset="0"/>
              </a:rPr>
              <a:t>one“</a:t>
            </a:r>
          </a:p>
          <a:p>
            <a:pPr lvl="1"/>
            <a:r>
              <a:rPr lang="en-US" dirty="0" smtClean="0">
                <a:latin typeface="Times New Roman" pitchFamily="18" charset="0"/>
                <a:cs typeface="Times New Roman" pitchFamily="18" charset="0"/>
              </a:rPr>
              <a:t>Trinity governs everything He does:</a:t>
            </a:r>
          </a:p>
          <a:p>
            <a:pPr lvl="2"/>
            <a:r>
              <a:rPr lang="en-US" dirty="0" smtClean="0">
                <a:latin typeface="Times New Roman" pitchFamily="18" charset="0"/>
                <a:cs typeface="Times New Roman" pitchFamily="18" charset="0"/>
              </a:rPr>
              <a:t>His feelings/thoughts/actions</a:t>
            </a:r>
          </a:p>
          <a:p>
            <a:pPr lvl="2"/>
            <a:r>
              <a:rPr lang="en-US" dirty="0" smtClean="0">
                <a:latin typeface="Times New Roman" pitchFamily="18" charset="0"/>
                <a:cs typeface="Times New Roman" pitchFamily="18" charset="0"/>
              </a:rPr>
              <a:t>His first thought will always be </a:t>
            </a:r>
            <a:r>
              <a:rPr lang="en-US" dirty="0" err="1" smtClean="0">
                <a:latin typeface="Times New Roman" pitchFamily="18" charset="0"/>
                <a:cs typeface="Times New Roman" pitchFamily="18" charset="0"/>
              </a:rPr>
              <a:t>relationality</a:t>
            </a:r>
            <a:r>
              <a:rPr lang="en-US" dirty="0" smtClean="0">
                <a:latin typeface="Times New Roman" pitchFamily="18" charset="0"/>
                <a:cs typeface="Times New Roman" pitchFamily="18" charset="0"/>
              </a:rPr>
              <a:t>/unity</a:t>
            </a:r>
          </a:p>
          <a:p>
            <a:pPr lvl="2"/>
            <a:r>
              <a:rPr lang="en-US" dirty="0" smtClean="0">
                <a:latin typeface="Times New Roman" pitchFamily="18" charset="0"/>
                <a:cs typeface="Times New Roman" pitchFamily="18" charset="0"/>
              </a:rPr>
              <a:t>Relationships demand huge amounts of love “God is Love” (1 Jn. 4:8)</a:t>
            </a:r>
          </a:p>
          <a:p>
            <a:pPr lvl="1"/>
            <a:r>
              <a:rPr lang="en-US" dirty="0" smtClean="0">
                <a:latin typeface="Times New Roman" pitchFamily="18" charset="0"/>
                <a:cs typeface="Times New Roman" pitchFamily="18" charset="0"/>
              </a:rPr>
              <a:t>This is not an abstract/irrelevant truth – it is his core identity!</a:t>
            </a:r>
            <a:endParaRPr lang="en-US" dirty="0">
              <a:latin typeface="Times New Roman" pitchFamily="18" charset="0"/>
              <a:cs typeface="Times New Roman" pitchFamily="18" charset="0"/>
            </a:endParaRPr>
          </a:p>
          <a:p>
            <a:pPr lvl="3"/>
            <a:endParaRPr lang="en-US" dirty="0" smtClean="0">
              <a:latin typeface="Times New Roman" pitchFamily="18" charset="0"/>
              <a:cs typeface="Times New Roman" pitchFamily="18" charset="0"/>
            </a:endParaRPr>
          </a:p>
          <a:p>
            <a:pPr lvl="2"/>
            <a:endParaRPr lang="en-US" dirty="0" smtClean="0">
              <a:latin typeface="Times New Roman" pitchFamily="18" charset="0"/>
              <a:cs typeface="Times New Roman" pitchFamily="18" charset="0"/>
            </a:endParaRPr>
          </a:p>
          <a:p>
            <a:pPr lvl="1"/>
            <a:endParaRPr lang="en-US" dirty="0">
              <a:latin typeface="Times New Roman" pitchFamily="18" charset="0"/>
              <a:cs typeface="Times New Roman" pitchFamily="18" charset="0"/>
            </a:endParaRPr>
          </a:p>
        </p:txBody>
      </p:sp>
    </p:spTree>
    <p:extLst>
      <p:ext uri="{BB962C8B-B14F-4D97-AF65-F5344CB8AC3E}">
        <p14:creationId xmlns:p14="http://schemas.microsoft.com/office/powerpoint/2010/main" val="4113062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3604</TotalTime>
  <Words>2844</Words>
  <Application>Microsoft Office PowerPoint</Application>
  <PresentationFormat>On-screen Show (4:3)</PresentationFormat>
  <Paragraphs>241</Paragraphs>
  <Slides>25</Slides>
  <Notes>4</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Flow</vt:lpstr>
      <vt:lpstr>PowerPoint Presentation</vt:lpstr>
      <vt:lpstr>Series on Trinity:</vt:lpstr>
      <vt:lpstr>Early antecedents of the Trinity:</vt:lpstr>
      <vt:lpstr>Early antecedents of the Trinity:</vt:lpstr>
      <vt:lpstr>Early antecedents of the Trinity:</vt:lpstr>
      <vt:lpstr>Early antecedents of the Trinity:</vt:lpstr>
      <vt:lpstr>Early antecedents of the Trinity:</vt:lpstr>
      <vt:lpstr>Theme of Creation:</vt:lpstr>
      <vt:lpstr>Revelations about the Trinity:</vt:lpstr>
      <vt:lpstr>The Trinity:</vt:lpstr>
      <vt:lpstr>Revelations of the Trinity:</vt:lpstr>
      <vt:lpstr>Revelations of the Trinity: </vt:lpstr>
      <vt:lpstr>Revelations of the Trinity:</vt:lpstr>
      <vt:lpstr>Revelations of the Trinity:</vt:lpstr>
      <vt:lpstr>Revelations of the Trinity:</vt:lpstr>
      <vt:lpstr>Revelations of the Trinity:</vt:lpstr>
      <vt:lpstr>Revelations about the Trinity:</vt:lpstr>
      <vt:lpstr>Revelations about the Trinity:</vt:lpstr>
      <vt:lpstr>Israel started right, with the emphasis in the right place:</vt:lpstr>
      <vt:lpstr>The core teaching about God becomes a casualty…</vt:lpstr>
      <vt:lpstr>Revelations about the Trinity:</vt:lpstr>
      <vt:lpstr>The Essence of Religion:</vt:lpstr>
      <vt:lpstr>Jesus’ Greatest Wish:</vt:lpstr>
      <vt:lpstr>PowerPoint Presentation</vt:lpstr>
      <vt:lpstr>The apostle Paul’s understanding:</vt:lpstr>
    </vt:vector>
  </TitlesOfParts>
  <Company>Pacific Union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Stan</dc:creator>
  <cp:lastModifiedBy>Stan</cp:lastModifiedBy>
  <cp:revision>109</cp:revision>
  <dcterms:created xsi:type="dcterms:W3CDTF">2012-05-19T13:31:37Z</dcterms:created>
  <dcterms:modified xsi:type="dcterms:W3CDTF">2012-06-07T13:00:19Z</dcterms:modified>
</cp:coreProperties>
</file>