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8" r:id="rId2"/>
    <p:sldId id="260" r:id="rId3"/>
    <p:sldId id="295" r:id="rId4"/>
    <p:sldId id="293" r:id="rId5"/>
    <p:sldId id="294" r:id="rId6"/>
    <p:sldId id="296" r:id="rId7"/>
    <p:sldId id="297" r:id="rId8"/>
    <p:sldId id="298" r:id="rId9"/>
    <p:sldId id="299" r:id="rId10"/>
    <p:sldId id="342" r:id="rId11"/>
    <p:sldId id="362" r:id="rId12"/>
    <p:sldId id="419" r:id="rId13"/>
    <p:sldId id="341" r:id="rId14"/>
    <p:sldId id="365" r:id="rId15"/>
    <p:sldId id="364" r:id="rId16"/>
    <p:sldId id="363" r:id="rId17"/>
    <p:sldId id="418" r:id="rId18"/>
    <p:sldId id="411" r:id="rId19"/>
    <p:sldId id="412" r:id="rId20"/>
    <p:sldId id="413" r:id="rId21"/>
    <p:sldId id="414" r:id="rId22"/>
    <p:sldId id="390" r:id="rId23"/>
    <p:sldId id="417" r:id="rId24"/>
    <p:sldId id="265" r:id="rId25"/>
    <p:sldId id="403" r:id="rId26"/>
    <p:sldId id="41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88307" autoAdjust="0"/>
  </p:normalViewPr>
  <p:slideViewPr>
    <p:cSldViewPr>
      <p:cViewPr varScale="1">
        <p:scale>
          <a:sx n="62" d="100"/>
          <a:sy n="62" d="100"/>
        </p:scale>
        <p:origin x="-1500" y="-84"/>
      </p:cViewPr>
      <p:guideLst>
        <p:guide orient="horz" pos="2160"/>
        <p:guide pos="2880"/>
      </p:guideLst>
    </p:cSldViewPr>
  </p:slideViewPr>
  <p:notesTextViewPr>
    <p:cViewPr>
      <p:scale>
        <a:sx n="1" d="1"/>
        <a:sy n="1" d="1"/>
      </p:scale>
      <p:origin x="0" y="0"/>
    </p:cViewPr>
  </p:notesTextViewPr>
  <p:sorterViewPr>
    <p:cViewPr>
      <p:scale>
        <a:sx n="150" d="100"/>
        <a:sy n="150" d="100"/>
      </p:scale>
      <p:origin x="0" y="82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3D7F61-ABC5-4926-B138-D85D9DC03EFA}" type="datetimeFigureOut">
              <a:rPr lang="en-US" smtClean="0"/>
              <a:t>5/25/2012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713909-7E81-4340-A7CC-DF1DD73D7274}" type="slidenum">
              <a:rPr lang="en-US" smtClean="0"/>
              <a:t>‹#›</a:t>
            </a:fld>
            <a:endParaRPr lang="en-US" dirty="0"/>
          </a:p>
        </p:txBody>
      </p:sp>
    </p:spTree>
    <p:extLst>
      <p:ext uri="{BB962C8B-B14F-4D97-AF65-F5344CB8AC3E}">
        <p14:creationId xmlns:p14="http://schemas.microsoft.com/office/powerpoint/2010/main" val="324195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barna.org/topics/faith-spirituality"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barna.org/topics/faith-spirituality"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barna.org/topics/faith-spirituality"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Peterson, E. H. (2002). The Message : The Bible in contemporary language (</a:t>
            </a:r>
            <a:r>
              <a:rPr lang="en-US" dirty="0" err="1" smtClean="0"/>
              <a:t>Dt</a:t>
            </a:r>
            <a:r>
              <a:rPr lang="en-US" dirty="0" smtClean="0"/>
              <a:t> 6:14). Colorado Springs, Colo.: </a:t>
            </a:r>
            <a:r>
              <a:rPr lang="en-US" dirty="0" err="1" smtClean="0"/>
              <a:t>NavPress</a:t>
            </a:r>
            <a:r>
              <a:rPr lang="en-US" dirty="0" smtClean="0"/>
              <a:t>.</a:t>
            </a:r>
          </a:p>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2</a:t>
            </a:fld>
            <a:endParaRPr lang="en-US" dirty="0"/>
          </a:p>
        </p:txBody>
      </p:sp>
    </p:spTree>
    <p:extLst>
      <p:ext uri="{BB962C8B-B14F-4D97-AF65-F5344CB8AC3E}">
        <p14:creationId xmlns:p14="http://schemas.microsoft.com/office/powerpoint/2010/main" val="4008173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second-century dialogue between </a:t>
            </a:r>
            <a:r>
              <a:rPr lang="en-US" sz="1200" kern="1200" dirty="0" err="1" smtClean="0">
                <a:solidFill>
                  <a:schemeClr val="tx1"/>
                </a:solidFill>
                <a:effectLst/>
                <a:latin typeface="+mn-lt"/>
                <a:ea typeface="+mn-ea"/>
                <a:cs typeface="+mn-cs"/>
              </a:rPr>
              <a:t>Trypho</a:t>
            </a:r>
            <a:r>
              <a:rPr lang="en-US" sz="1200" kern="1200" dirty="0" smtClean="0">
                <a:solidFill>
                  <a:schemeClr val="tx1"/>
                </a:solidFill>
                <a:effectLst/>
                <a:latin typeface="+mn-lt"/>
                <a:ea typeface="+mn-ea"/>
                <a:cs typeface="+mn-cs"/>
              </a:rPr>
              <a:t> the Jew and Justin Martyr the Christian, </a:t>
            </a:r>
            <a:r>
              <a:rPr lang="en-US" sz="1200" kern="1200" dirty="0" err="1" smtClean="0">
                <a:solidFill>
                  <a:schemeClr val="tx1"/>
                </a:solidFill>
                <a:effectLst/>
                <a:latin typeface="+mn-lt"/>
                <a:ea typeface="+mn-ea"/>
                <a:cs typeface="+mn-cs"/>
              </a:rPr>
              <a:t>Trypho</a:t>
            </a:r>
            <a:r>
              <a:rPr lang="en-US" sz="1200" kern="1200" dirty="0" smtClean="0">
                <a:solidFill>
                  <a:schemeClr val="tx1"/>
                </a:solidFill>
                <a:effectLst/>
                <a:latin typeface="+mn-lt"/>
                <a:ea typeface="+mn-ea"/>
                <a:cs typeface="+mn-cs"/>
              </a:rPr>
              <a:t> complains that Christians have "hijacked" passages referring to God in order to refer them to Christ. J</a:t>
            </a:r>
            <a:r>
              <a:rPr lang="en-US" sz="1200" b="0" i="0" kern="1200" dirty="0" smtClean="0">
                <a:solidFill>
                  <a:schemeClr val="tx1"/>
                </a:solidFill>
                <a:effectLst/>
                <a:latin typeface="Times New Roman" pitchFamily="18" charset="0"/>
                <a:ea typeface="+mn-ea"/>
                <a:cs typeface="Times New Roman" pitchFamily="18" charset="0"/>
              </a:rPr>
              <a:t>ustin Martyr in the Epistle of Barnabas saw the plural (Ps. 45:7) as a reference to Christ.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Gregory of Nyssa, writing in the fourth century, complained that it was impossible to go shopping in downtown Constantinople without having to put up with these debates:</a:t>
            </a:r>
            <a:endParaRPr lang="en-US" sz="1200" b="1"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Times New Roman" pitchFamily="18" charset="0"/>
                <a:ea typeface="+mn-ea"/>
                <a:cs typeface="Times New Roman" pitchFamily="18" charset="0"/>
              </a:rPr>
              <a:t>"Constantinople is full of mechanics and slaves, every one of them profound theologians, who preach in the shops and streets.  If you want someone to change a piece of silver, he tells you about how the Son differs from the father; if you ask the price of a loaf of bread, you are told that the Son is inferior to the Father; if you ask whether the bath is ready, you are told that the Son was created from nothing.“ </a:t>
            </a:r>
            <a:r>
              <a:rPr lang="en-US" sz="1200" kern="1200" dirty="0" smtClean="0">
                <a:solidFill>
                  <a:schemeClr val="tx1"/>
                </a:solidFill>
                <a:effectLst/>
                <a:latin typeface="+mn-lt"/>
                <a:ea typeface="+mn-ea"/>
                <a:cs typeface="+mn-cs"/>
              </a:rPr>
              <a:t>McGrath, </a:t>
            </a:r>
            <a:r>
              <a:rPr lang="en-US" sz="1200" kern="1200" dirty="0" err="1" smtClean="0">
                <a:solidFill>
                  <a:schemeClr val="tx1"/>
                </a:solidFill>
                <a:effectLst/>
                <a:latin typeface="+mn-lt"/>
                <a:ea typeface="+mn-ea"/>
                <a:cs typeface="+mn-cs"/>
              </a:rPr>
              <a:t>Alister</a:t>
            </a:r>
            <a:r>
              <a:rPr lang="en-US" sz="1200" kern="1200" dirty="0" smtClean="0">
                <a:solidFill>
                  <a:schemeClr val="tx1"/>
                </a:solidFill>
                <a:effectLst/>
                <a:latin typeface="+mn-lt"/>
                <a:ea typeface="+mn-ea"/>
                <a:cs typeface="+mn-cs"/>
              </a:rPr>
              <a:t> E., Studies in Doctrine, (Zondervan, Grand Rapids, 1997), p. 23</a:t>
            </a:r>
          </a:p>
          <a:p>
            <a:endParaRPr lang="en-US" sz="1200" b="0" i="0" kern="1200" dirty="0" smtClean="0">
              <a:solidFill>
                <a:schemeClr val="tx1"/>
              </a:solidFill>
              <a:effectLst/>
              <a:latin typeface="Times New Roman" pitchFamily="18" charset="0"/>
              <a:ea typeface="+mn-ea"/>
              <a:cs typeface="Times New Roman" pitchFamily="18" charset="0"/>
            </a:endParaRPr>
          </a:p>
          <a:p>
            <a:r>
              <a:rPr lang="en-US" sz="1200" kern="1200" dirty="0" smtClean="0">
                <a:solidFill>
                  <a:schemeClr val="tx1"/>
                </a:solidFill>
                <a:effectLst/>
                <a:latin typeface="+mn-lt"/>
                <a:ea typeface="+mn-ea"/>
                <a:cs typeface="+mn-cs"/>
              </a:rPr>
              <a:t>In A.D. 451 over five hundred bishops met at the Council of Chalcedon to hammer out an agreement over the divinity/humanity of Jesus. The Alexandrian church stressed his divinity whereas the </a:t>
            </a:r>
            <a:r>
              <a:rPr lang="en-US" sz="1200" kern="1200" dirty="0" err="1" smtClean="0">
                <a:solidFill>
                  <a:schemeClr val="tx1"/>
                </a:solidFill>
                <a:effectLst/>
                <a:latin typeface="+mn-lt"/>
                <a:ea typeface="+mn-ea"/>
                <a:cs typeface="+mn-cs"/>
              </a:rPr>
              <a:t>Antiochan</a:t>
            </a:r>
            <a:r>
              <a:rPr lang="en-US" sz="1200" kern="1200" dirty="0" smtClean="0">
                <a:solidFill>
                  <a:schemeClr val="tx1"/>
                </a:solidFill>
                <a:effectLst/>
                <a:latin typeface="+mn-lt"/>
                <a:ea typeface="+mn-ea"/>
                <a:cs typeface="+mn-cs"/>
              </a:rPr>
              <a:t> church put greater emphasis upon his humanity.  The conclusion of the council was that Jesus was fully divine and fully human.  The early church debated the relevance of two Greek words to describe Jesus' nature.  One word (</a:t>
            </a:r>
            <a:r>
              <a:rPr lang="en-US" sz="1200" i="1" kern="1200" dirty="0" err="1" smtClean="0">
                <a:solidFill>
                  <a:schemeClr val="tx1"/>
                </a:solidFill>
                <a:effectLst/>
                <a:latin typeface="+mn-lt"/>
                <a:ea typeface="+mn-ea"/>
                <a:cs typeface="+mn-cs"/>
              </a:rPr>
              <a:t>homoiousios</a:t>
            </a:r>
            <a:r>
              <a:rPr lang="en-US" sz="1200" kern="1200" dirty="0" smtClean="0">
                <a:solidFill>
                  <a:schemeClr val="tx1"/>
                </a:solidFill>
                <a:effectLst/>
                <a:latin typeface="+mn-lt"/>
                <a:ea typeface="+mn-ea"/>
                <a:cs typeface="+mn-cs"/>
              </a:rPr>
              <a:t>) meant "of a similar substance", the other (</a:t>
            </a:r>
            <a:r>
              <a:rPr lang="en-US" sz="1200" i="1" kern="1200" dirty="0" err="1" smtClean="0">
                <a:solidFill>
                  <a:schemeClr val="tx1"/>
                </a:solidFill>
                <a:effectLst/>
                <a:latin typeface="+mn-lt"/>
                <a:ea typeface="+mn-ea"/>
                <a:cs typeface="+mn-cs"/>
              </a:rPr>
              <a:t>homoousios</a:t>
            </a:r>
            <a:r>
              <a:rPr lang="en-US" sz="1200" kern="1200" dirty="0" smtClean="0">
                <a:solidFill>
                  <a:schemeClr val="tx1"/>
                </a:solidFill>
                <a:effectLst/>
                <a:latin typeface="+mn-lt"/>
                <a:ea typeface="+mn-ea"/>
                <a:cs typeface="+mn-cs"/>
              </a:rPr>
              <a:t>) meant "of the same substance."  The difference was adding or subtracting a single letter.  Was Jesus of a similar substance or the same substance as the Father? That was the issue...</a:t>
            </a:r>
          </a:p>
          <a:p>
            <a:r>
              <a:rPr lang="en-US" sz="1200" kern="1200" dirty="0" smtClean="0">
                <a:solidFill>
                  <a:schemeClr val="tx1"/>
                </a:solidFill>
                <a:effectLst/>
                <a:latin typeface="+mn-lt"/>
                <a:ea typeface="+mn-ea"/>
                <a:cs typeface="+mn-cs"/>
              </a:rPr>
              <a:t>A Deist would regard God as a heavenly watchmaker who, having wound up the universe and set it going, left it to its own devices.  A Hindu would feel able to say, would the slightest sense of impropriety, "I am God" - meaning that the one unchanging reality is spread among all existing things to such an extent that it can't be separated from any of them.</a:t>
            </a:r>
          </a:p>
          <a:p>
            <a:r>
              <a:rPr lang="en-US" sz="1200" kern="1200" dirty="0" smtClean="0">
                <a:solidFill>
                  <a:schemeClr val="tx1"/>
                </a:solidFill>
                <a:effectLst/>
                <a:latin typeface="+mn-lt"/>
                <a:ea typeface="+mn-ea"/>
                <a:cs typeface="+mn-cs"/>
              </a:rPr>
              <a:t>What sorts of things does the incarnation tell us about God and Jesus?  Certainly it tells us that God is not distant and aloof from his creatures.  Rather he is passionately concerned with them to the extent that he takes the initiative in becoming one with them.  God doesn't just reveal things </a:t>
            </a:r>
            <a:r>
              <a:rPr lang="en-US" sz="1200" i="1" kern="1200" dirty="0" smtClean="0">
                <a:solidFill>
                  <a:schemeClr val="tx1"/>
                </a:solidFill>
                <a:effectLst/>
                <a:latin typeface="+mn-lt"/>
                <a:ea typeface="+mn-ea"/>
                <a:cs typeface="+mn-cs"/>
              </a:rPr>
              <a:t>about</a:t>
            </a:r>
            <a:r>
              <a:rPr lang="en-US" sz="1200" kern="1200" dirty="0" smtClean="0">
                <a:solidFill>
                  <a:schemeClr val="tx1"/>
                </a:solidFill>
                <a:effectLst/>
                <a:latin typeface="+mn-lt"/>
                <a:ea typeface="+mn-ea"/>
                <a:cs typeface="+mn-cs"/>
              </a:rPr>
              <a:t> himself, but he reveals </a:t>
            </a:r>
            <a:r>
              <a:rPr lang="en-US" sz="1200" i="1" kern="1200" dirty="0" smtClean="0">
                <a:solidFill>
                  <a:schemeClr val="tx1"/>
                </a:solidFill>
                <a:effectLst/>
                <a:latin typeface="+mn-lt"/>
                <a:ea typeface="+mn-ea"/>
                <a:cs typeface="+mn-cs"/>
              </a:rPr>
              <a:t>himself</a:t>
            </a:r>
            <a:r>
              <a:rPr lang="en-US" sz="1200" kern="1200" dirty="0" smtClean="0">
                <a:solidFill>
                  <a:schemeClr val="tx1"/>
                </a:solidFill>
                <a:effectLst/>
                <a:latin typeface="+mn-lt"/>
                <a:ea typeface="+mn-ea"/>
                <a:cs typeface="+mn-cs"/>
              </a:rPr>
              <a:t>.  It is to Christ, and not to the creed, that the world must look for redemption.  God does not encounter us with an idea but with himself!  The incarnation speaks of a God who acts to demonstrate his love for us (1 John 4:8,9; John 3:16).  He is a God who has entered into our world of feelings, our finiteness.  He didn't become </a:t>
            </a:r>
            <a:r>
              <a:rPr lang="en-US" sz="1200" i="1" kern="1200" dirty="0" smtClean="0">
                <a:solidFill>
                  <a:schemeClr val="tx1"/>
                </a:solidFill>
                <a:effectLst/>
                <a:latin typeface="+mn-lt"/>
                <a:ea typeface="+mn-ea"/>
                <a:cs typeface="+mn-cs"/>
              </a:rPr>
              <a:t>like</a:t>
            </a:r>
            <a:r>
              <a:rPr lang="en-US" sz="1200" kern="1200" dirty="0" smtClean="0">
                <a:solidFill>
                  <a:schemeClr val="tx1"/>
                </a:solidFill>
                <a:effectLst/>
                <a:latin typeface="+mn-lt"/>
                <a:ea typeface="+mn-ea"/>
                <a:cs typeface="+mn-cs"/>
              </a:rPr>
              <a:t> us,  rather he became our sympathetic high priest (Heb. 4:15) fully feeling all that we feel.  He doesn't just empathize with us, He sympathizes with us...  Therefore let us "with confidence draw near to the throne of grace" (Heb. 4:16) to find help in time of need.</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Holy Spirit did not come in for a great deal of consideration by the Early Church Fathers.  Arius held that the Holy Spirit was the first created being produced by the Son, while Athanasius asserted that the Holy Spirit was of the same essence with the Father.  The Nicene Creed contains only the indefinite statement, "And (I believe) in the Holy Spirit."  The Western conception of the Trinity reached its final statement in the work of Augustine who stressed the unity of essence of the Trinity of Persons, each one of the three possessing the entire and identical essence. - </a:t>
            </a:r>
            <a:r>
              <a:rPr lang="en-US" sz="1200" kern="1200" dirty="0" err="1" smtClean="0">
                <a:solidFill>
                  <a:schemeClr val="tx1"/>
                </a:solidFill>
                <a:effectLst/>
                <a:latin typeface="+mn-lt"/>
                <a:ea typeface="+mn-ea"/>
                <a:cs typeface="+mn-cs"/>
              </a:rPr>
              <a:t>Berkhof</a:t>
            </a:r>
            <a:r>
              <a:rPr lang="en-US" sz="1200" kern="1200" dirty="0" smtClean="0">
                <a:solidFill>
                  <a:schemeClr val="tx1"/>
                </a:solidFill>
                <a:effectLst/>
                <a:latin typeface="+mn-lt"/>
                <a:ea typeface="+mn-ea"/>
                <a:cs typeface="+mn-cs"/>
              </a:rPr>
              <a:t>, Louis,  The History of Christian Doctrines, (London, The Banner of truth Trust, 1969) pp. 90-92</a:t>
            </a:r>
          </a:p>
          <a:p>
            <a:r>
              <a:rPr lang="en-US" sz="1200" kern="1200" dirty="0" smtClean="0">
                <a:solidFill>
                  <a:schemeClr val="tx1"/>
                </a:solidFill>
                <a:effectLst/>
                <a:latin typeface="+mn-lt"/>
                <a:ea typeface="+mn-ea"/>
                <a:cs typeface="+mn-cs"/>
              </a:rPr>
              <a:t>Calvin held to the absolute equality of the Persons in the Godhead.</a:t>
            </a:r>
          </a:p>
          <a:p>
            <a:r>
              <a:rPr lang="en-US" sz="1200" kern="1200" dirty="0" smtClean="0">
                <a:solidFill>
                  <a:schemeClr val="tx1"/>
                </a:solidFill>
                <a:effectLst/>
                <a:latin typeface="+mn-lt"/>
                <a:ea typeface="+mn-ea"/>
                <a:cs typeface="+mn-cs"/>
              </a:rPr>
              <a:t>The decision that Christ was of the same substance as the Father immediately gave birth to the question of the relation between the divine and the human nature in Christ.  The passions expressed on both sides of this question do not present a very edifying spectacle.  Some claimed that the church attempted too much when it tried to define a mystery which by nature transcended all definition.  However, the early Church did not claim to be able to penetrate to the depths of this great doctrine, and did not pretend to give a solution of the problems of the incarnation. It merely sought to guard the truth against the errors perpetuated upon the church. - </a:t>
            </a:r>
            <a:r>
              <a:rPr lang="en-US" sz="1200" kern="1200" dirty="0" err="1" smtClean="0">
                <a:solidFill>
                  <a:schemeClr val="tx1"/>
                </a:solidFill>
                <a:effectLst/>
                <a:latin typeface="+mn-lt"/>
                <a:ea typeface="+mn-ea"/>
                <a:cs typeface="+mn-cs"/>
              </a:rPr>
              <a:t>Berkhof</a:t>
            </a:r>
            <a:r>
              <a:rPr lang="en-US" sz="1200" kern="1200" dirty="0" smtClean="0">
                <a:solidFill>
                  <a:schemeClr val="tx1"/>
                </a:solidFill>
                <a:effectLst/>
                <a:latin typeface="+mn-lt"/>
                <a:ea typeface="+mn-ea"/>
                <a:cs typeface="+mn-cs"/>
              </a:rPr>
              <a:t>, p. 101-102</a:t>
            </a:r>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23</a:t>
            </a:fld>
            <a:endParaRPr lang="en-US" dirty="0"/>
          </a:p>
        </p:txBody>
      </p:sp>
    </p:spTree>
    <p:extLst>
      <p:ext uri="{BB962C8B-B14F-4D97-AF65-F5344CB8AC3E}">
        <p14:creationId xmlns:p14="http://schemas.microsoft.com/office/powerpoint/2010/main" val="3647957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The actual word (Trinity) was coined by Tertullian </a:t>
            </a:r>
            <a:r>
              <a:rPr lang="en-US" sz="1100" dirty="0" smtClean="0">
                <a:latin typeface="Times New Roman" pitchFamily="18" charset="0"/>
                <a:cs typeface="Times New Roman" pitchFamily="18" charset="0"/>
              </a:rPr>
              <a:t>(2</a:t>
            </a:r>
            <a:r>
              <a:rPr lang="en-US" sz="1100" baseline="30000" dirty="0" smtClean="0">
                <a:latin typeface="Times New Roman" pitchFamily="18" charset="0"/>
                <a:cs typeface="Times New Roman" pitchFamily="18" charset="0"/>
              </a:rPr>
              <a:t>nd</a:t>
            </a:r>
            <a:r>
              <a:rPr lang="en-US" sz="1100" dirty="0" smtClean="0">
                <a:latin typeface="Times New Roman" pitchFamily="18" charset="0"/>
                <a:cs typeface="Times New Roman" pitchFamily="18" charset="0"/>
              </a:rPr>
              <a:t> C. lawyer/apologist)</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of the adults interviewed agreed that Christianity is no longer the faith that Americans automatically accept as their personal faith. </a:t>
            </a:r>
            <a:r>
              <a:rPr lang="en-US" sz="1200" kern="1200" dirty="0" err="1" smtClean="0">
                <a:solidFill>
                  <a:schemeClr val="tx1"/>
                </a:solidFill>
                <a:effectLst/>
                <a:latin typeface="+mn-lt"/>
                <a:ea typeface="+mn-ea"/>
                <a:cs typeface="+mn-cs"/>
              </a:rPr>
              <a:t>Barna</a:t>
            </a:r>
            <a:r>
              <a:rPr lang="en-US" sz="1200" kern="1200" dirty="0" smtClean="0">
                <a:solidFill>
                  <a:schemeClr val="tx1"/>
                </a:solidFill>
                <a:effectLst/>
                <a:latin typeface="+mn-lt"/>
                <a:ea typeface="+mn-ea"/>
                <a:cs typeface="+mn-cs"/>
              </a:rPr>
              <a:t> Research </a:t>
            </a:r>
            <a:r>
              <a:rPr lang="en-US" sz="1200" u="sng" kern="1200" dirty="0" smtClean="0">
                <a:solidFill>
                  <a:schemeClr val="tx1"/>
                </a:solidFill>
                <a:effectLst/>
                <a:latin typeface="+mn-lt"/>
                <a:ea typeface="+mn-ea"/>
                <a:cs typeface="+mn-cs"/>
                <a:hlinkClick r:id="rId3"/>
              </a:rPr>
              <a:t>http://www.barna.org/topics/faith-spirituality</a:t>
            </a:r>
            <a:r>
              <a:rPr lang="en-US" sz="1200" kern="1200" dirty="0" smtClean="0">
                <a:solidFill>
                  <a:schemeClr val="tx1"/>
                </a:solidFill>
                <a:effectLst/>
                <a:latin typeface="+mn-lt"/>
                <a:ea typeface="+mn-ea"/>
                <a:cs typeface="+mn-cs"/>
              </a:rPr>
              <a:t>.  based upon telephone interviews conducted by The </a:t>
            </a:r>
            <a:r>
              <a:rPr lang="en-US" sz="1200" kern="1200" dirty="0" err="1" smtClean="0">
                <a:solidFill>
                  <a:schemeClr val="tx1"/>
                </a:solidFill>
                <a:effectLst/>
                <a:latin typeface="+mn-lt"/>
                <a:ea typeface="+mn-ea"/>
                <a:cs typeface="+mn-cs"/>
              </a:rPr>
              <a:t>Barna</a:t>
            </a:r>
            <a:r>
              <a:rPr lang="en-US" sz="1200" kern="1200" dirty="0" smtClean="0">
                <a:solidFill>
                  <a:schemeClr val="tx1"/>
                </a:solidFill>
                <a:effectLst/>
                <a:latin typeface="+mn-lt"/>
                <a:ea typeface="+mn-ea"/>
                <a:cs typeface="+mn-cs"/>
              </a:rPr>
              <a:t> Group with a random sample of 1,004 adults selected from across the continental United States, age 18 and older, in August 2008</a:t>
            </a:r>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26</a:t>
            </a:fld>
            <a:endParaRPr lang="en-US" dirty="0"/>
          </a:p>
        </p:txBody>
      </p:sp>
    </p:spTree>
    <p:extLst>
      <p:ext uri="{BB962C8B-B14F-4D97-AF65-F5344CB8AC3E}">
        <p14:creationId xmlns:p14="http://schemas.microsoft.com/office/powerpoint/2010/main" val="247971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of the three pioneer leaders in the SDA church (James White &amp; Joseph Bates) came from the Church “Christian Connection” which did not believe in the divinity of Jesus.</a:t>
            </a:r>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3</a:t>
            </a:fld>
            <a:endParaRPr lang="en-US" dirty="0"/>
          </a:p>
        </p:txBody>
      </p:sp>
    </p:spTree>
    <p:extLst>
      <p:ext uri="{BB962C8B-B14F-4D97-AF65-F5344CB8AC3E}">
        <p14:creationId xmlns:p14="http://schemas.microsoft.com/office/powerpoint/2010/main" val="2412022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early Adventist writers argued in favor of the belief that Jesus was divine, yet not eternal.  At some time in the past he had a beginning.  He was subject to the Father.  As early as 1854 an article appeared in a church paper promoting such a belief.  Other pioneers endorsing similar views were James White, Joseph Bates, Uriah Smith, J. H. Waggoner, E. J. Waggoner, and W.W. Prescott.  </a:t>
            </a:r>
            <a:r>
              <a:rPr lang="en-US" sz="1200" kern="1200" dirty="0" err="1" smtClean="0">
                <a:solidFill>
                  <a:schemeClr val="tx1"/>
                </a:solidFill>
                <a:effectLst/>
                <a:latin typeface="+mn-lt"/>
                <a:ea typeface="+mn-ea"/>
                <a:cs typeface="+mn-cs"/>
              </a:rPr>
              <a:t>Loughborough</a:t>
            </a:r>
            <a:r>
              <a:rPr lang="en-US" sz="1200" kern="1200" dirty="0" smtClean="0">
                <a:solidFill>
                  <a:schemeClr val="tx1"/>
                </a:solidFill>
                <a:effectLst/>
                <a:latin typeface="+mn-lt"/>
                <a:ea typeface="+mn-ea"/>
                <a:cs typeface="+mn-cs"/>
              </a:rPr>
              <a:t> went so far as to say that God is one person rather than three (RH Nov. 5, 1861). However E. J. Waggoner and Uriah Smith considered Jesus to possess the fullness of the Godhead bodily.   E. J. Waggoner emphasized the full divinity of Christ in 1888. </a:t>
            </a:r>
            <a:endParaRPr lang="en-US" dirty="0" smtClean="0"/>
          </a:p>
          <a:p>
            <a:endParaRPr lang="en-US" dirty="0" smtClean="0"/>
          </a:p>
          <a:p>
            <a:r>
              <a:rPr lang="en-US" dirty="0" smtClean="0"/>
              <a:t>Prescott, over his 52 years in denominational service served as president of Battle Creek College, Union College, Walla Walla College, while overseeing the education work</a:t>
            </a:r>
            <a:r>
              <a:rPr lang="en-US" baseline="0" dirty="0" smtClean="0"/>
              <a:t> throughout the church; he also helped in the establishing of Avondale College in Australia, as well as the education work in England.  He also served as editor of the Review and Herald (The official Church Paper) from 1901 to 1915, when he became field secretary of the General Conference until 1937.</a:t>
            </a:r>
            <a:r>
              <a:rPr lang="en-US" dirty="0" smtClean="0"/>
              <a:t> </a:t>
            </a:r>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5</a:t>
            </a:fld>
            <a:endParaRPr lang="en-US" dirty="0"/>
          </a:p>
        </p:txBody>
      </p:sp>
    </p:spTree>
    <p:extLst>
      <p:ext uri="{BB962C8B-B14F-4D97-AF65-F5344CB8AC3E}">
        <p14:creationId xmlns:p14="http://schemas.microsoft.com/office/powerpoint/2010/main" val="4151965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13</a:t>
            </a:fld>
            <a:endParaRPr lang="en-US" dirty="0"/>
          </a:p>
        </p:txBody>
      </p:sp>
    </p:spTree>
    <p:extLst>
      <p:ext uri="{BB962C8B-B14F-4D97-AF65-F5344CB8AC3E}">
        <p14:creationId xmlns:p14="http://schemas.microsoft.com/office/powerpoint/2010/main" val="2479718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50% of the adults interviewed agreed that Christianity is no longer the faith that Americans automatically accept as their personal faith. </a:t>
            </a:r>
            <a:r>
              <a:rPr lang="en-US" sz="1200" kern="1200" dirty="0" err="1" smtClean="0">
                <a:solidFill>
                  <a:schemeClr val="tx1"/>
                </a:solidFill>
                <a:effectLst/>
                <a:latin typeface="+mn-lt"/>
                <a:ea typeface="+mn-ea"/>
                <a:cs typeface="+mn-cs"/>
              </a:rPr>
              <a:t>Barna</a:t>
            </a:r>
            <a:r>
              <a:rPr lang="en-US" sz="1200" kern="1200" dirty="0" smtClean="0">
                <a:solidFill>
                  <a:schemeClr val="tx1"/>
                </a:solidFill>
                <a:effectLst/>
                <a:latin typeface="+mn-lt"/>
                <a:ea typeface="+mn-ea"/>
                <a:cs typeface="+mn-cs"/>
              </a:rPr>
              <a:t> Research </a:t>
            </a:r>
            <a:r>
              <a:rPr lang="en-US" sz="1200" u="sng" kern="1200" dirty="0" smtClean="0">
                <a:solidFill>
                  <a:schemeClr val="tx1"/>
                </a:solidFill>
                <a:effectLst/>
                <a:latin typeface="+mn-lt"/>
                <a:ea typeface="+mn-ea"/>
                <a:cs typeface="+mn-cs"/>
                <a:hlinkClick r:id="rId3"/>
              </a:rPr>
              <a:t>http://www.barna.org/topics/faith-spirituality</a:t>
            </a:r>
            <a:r>
              <a:rPr lang="en-US" sz="1200" kern="1200" dirty="0" smtClean="0">
                <a:solidFill>
                  <a:schemeClr val="tx1"/>
                </a:solidFill>
                <a:effectLst/>
                <a:latin typeface="+mn-lt"/>
                <a:ea typeface="+mn-ea"/>
                <a:cs typeface="+mn-cs"/>
              </a:rPr>
              <a:t>.  based upon telephone interviews conducted by The </a:t>
            </a:r>
            <a:r>
              <a:rPr lang="en-US" sz="1200" kern="1200" dirty="0" err="1" smtClean="0">
                <a:solidFill>
                  <a:schemeClr val="tx1"/>
                </a:solidFill>
                <a:effectLst/>
                <a:latin typeface="+mn-lt"/>
                <a:ea typeface="+mn-ea"/>
                <a:cs typeface="+mn-cs"/>
              </a:rPr>
              <a:t>Barna</a:t>
            </a:r>
            <a:r>
              <a:rPr lang="en-US" sz="1200" kern="1200" dirty="0" smtClean="0">
                <a:solidFill>
                  <a:schemeClr val="tx1"/>
                </a:solidFill>
                <a:effectLst/>
                <a:latin typeface="+mn-lt"/>
                <a:ea typeface="+mn-ea"/>
                <a:cs typeface="+mn-cs"/>
              </a:rPr>
              <a:t> Group with a random sample of 1,004 adults selected from across the continental United States, age 18 and older, in August 2008</a:t>
            </a:r>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14</a:t>
            </a:fld>
            <a:endParaRPr lang="en-US" dirty="0"/>
          </a:p>
        </p:txBody>
      </p:sp>
    </p:spTree>
    <p:extLst>
      <p:ext uri="{BB962C8B-B14F-4D97-AF65-F5344CB8AC3E}">
        <p14:creationId xmlns:p14="http://schemas.microsoft.com/office/powerpoint/2010/main" val="2479718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15</a:t>
            </a:fld>
            <a:endParaRPr lang="en-US" dirty="0"/>
          </a:p>
        </p:txBody>
      </p:sp>
    </p:spTree>
    <p:extLst>
      <p:ext uri="{BB962C8B-B14F-4D97-AF65-F5344CB8AC3E}">
        <p14:creationId xmlns:p14="http://schemas.microsoft.com/office/powerpoint/2010/main" val="2479718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The actual word (Trinity) was coined by Tertullian </a:t>
            </a:r>
            <a:r>
              <a:rPr lang="en-US" sz="1100" dirty="0" smtClean="0">
                <a:latin typeface="Times New Roman" pitchFamily="18" charset="0"/>
                <a:cs typeface="Times New Roman" pitchFamily="18" charset="0"/>
              </a:rPr>
              <a:t>(2</a:t>
            </a:r>
            <a:r>
              <a:rPr lang="en-US" sz="1100" baseline="30000" dirty="0" smtClean="0">
                <a:latin typeface="Times New Roman" pitchFamily="18" charset="0"/>
                <a:cs typeface="Times New Roman" pitchFamily="18" charset="0"/>
              </a:rPr>
              <a:t>nd</a:t>
            </a:r>
            <a:r>
              <a:rPr lang="en-US" sz="1100" dirty="0" smtClean="0">
                <a:latin typeface="Times New Roman" pitchFamily="18" charset="0"/>
                <a:cs typeface="Times New Roman" pitchFamily="18" charset="0"/>
              </a:rPr>
              <a:t> C. lawyer/apologist)</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of the adults interviewed agreed that Christianity is no longer the faith that Americans automatically accept as their personal faith. </a:t>
            </a:r>
            <a:r>
              <a:rPr lang="en-US" sz="1200" kern="1200" dirty="0" err="1" smtClean="0">
                <a:solidFill>
                  <a:schemeClr val="tx1"/>
                </a:solidFill>
                <a:effectLst/>
                <a:latin typeface="+mn-lt"/>
                <a:ea typeface="+mn-ea"/>
                <a:cs typeface="+mn-cs"/>
              </a:rPr>
              <a:t>Barna</a:t>
            </a:r>
            <a:r>
              <a:rPr lang="en-US" sz="1200" kern="1200" dirty="0" smtClean="0">
                <a:solidFill>
                  <a:schemeClr val="tx1"/>
                </a:solidFill>
                <a:effectLst/>
                <a:latin typeface="+mn-lt"/>
                <a:ea typeface="+mn-ea"/>
                <a:cs typeface="+mn-cs"/>
              </a:rPr>
              <a:t> Research </a:t>
            </a:r>
            <a:r>
              <a:rPr lang="en-US" sz="1200" u="sng" kern="1200" dirty="0" smtClean="0">
                <a:solidFill>
                  <a:schemeClr val="tx1"/>
                </a:solidFill>
                <a:effectLst/>
                <a:latin typeface="+mn-lt"/>
                <a:ea typeface="+mn-ea"/>
                <a:cs typeface="+mn-cs"/>
                <a:hlinkClick r:id="rId3"/>
              </a:rPr>
              <a:t>http://www.barna.org/topics/faith-spirituality</a:t>
            </a:r>
            <a:r>
              <a:rPr lang="en-US" sz="1200" kern="1200" dirty="0" smtClean="0">
                <a:solidFill>
                  <a:schemeClr val="tx1"/>
                </a:solidFill>
                <a:effectLst/>
                <a:latin typeface="+mn-lt"/>
                <a:ea typeface="+mn-ea"/>
                <a:cs typeface="+mn-cs"/>
              </a:rPr>
              <a:t>.  based upon telephone interviews conducted by The </a:t>
            </a:r>
            <a:r>
              <a:rPr lang="en-US" sz="1200" kern="1200" dirty="0" err="1" smtClean="0">
                <a:solidFill>
                  <a:schemeClr val="tx1"/>
                </a:solidFill>
                <a:effectLst/>
                <a:latin typeface="+mn-lt"/>
                <a:ea typeface="+mn-ea"/>
                <a:cs typeface="+mn-cs"/>
              </a:rPr>
              <a:t>Barna</a:t>
            </a:r>
            <a:r>
              <a:rPr lang="en-US" sz="1200" kern="1200" dirty="0" smtClean="0">
                <a:solidFill>
                  <a:schemeClr val="tx1"/>
                </a:solidFill>
                <a:effectLst/>
                <a:latin typeface="+mn-lt"/>
                <a:ea typeface="+mn-ea"/>
                <a:cs typeface="+mn-cs"/>
              </a:rPr>
              <a:t> Group with a random sample of 1,004 adults selected from across the continental United States, age 18 and older, in August 2008</a:t>
            </a:r>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16</a:t>
            </a:fld>
            <a:endParaRPr lang="en-US" dirty="0"/>
          </a:p>
        </p:txBody>
      </p:sp>
    </p:spTree>
    <p:extLst>
      <p:ext uri="{BB962C8B-B14F-4D97-AF65-F5344CB8AC3E}">
        <p14:creationId xmlns:p14="http://schemas.microsoft.com/office/powerpoint/2010/main" val="2479718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20</a:t>
            </a:fld>
            <a:endParaRPr lang="en-US" dirty="0"/>
          </a:p>
        </p:txBody>
      </p:sp>
    </p:spTree>
    <p:extLst>
      <p:ext uri="{BB962C8B-B14F-4D97-AF65-F5344CB8AC3E}">
        <p14:creationId xmlns:p14="http://schemas.microsoft.com/office/powerpoint/2010/main" val="2717841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second-century dialogue between </a:t>
            </a:r>
            <a:r>
              <a:rPr lang="en-US" sz="1200" kern="1200" dirty="0" err="1" smtClean="0">
                <a:solidFill>
                  <a:schemeClr val="tx1"/>
                </a:solidFill>
                <a:effectLst/>
                <a:latin typeface="+mn-lt"/>
                <a:ea typeface="+mn-ea"/>
                <a:cs typeface="+mn-cs"/>
              </a:rPr>
              <a:t>Trypho</a:t>
            </a:r>
            <a:r>
              <a:rPr lang="en-US" sz="1200" kern="1200" dirty="0" smtClean="0">
                <a:solidFill>
                  <a:schemeClr val="tx1"/>
                </a:solidFill>
                <a:effectLst/>
                <a:latin typeface="+mn-lt"/>
                <a:ea typeface="+mn-ea"/>
                <a:cs typeface="+mn-cs"/>
              </a:rPr>
              <a:t> the Jew and Justin Martyr the Christian, </a:t>
            </a:r>
            <a:r>
              <a:rPr lang="en-US" sz="1200" kern="1200" dirty="0" err="1" smtClean="0">
                <a:solidFill>
                  <a:schemeClr val="tx1"/>
                </a:solidFill>
                <a:effectLst/>
                <a:latin typeface="+mn-lt"/>
                <a:ea typeface="+mn-ea"/>
                <a:cs typeface="+mn-cs"/>
              </a:rPr>
              <a:t>Trypho</a:t>
            </a:r>
            <a:r>
              <a:rPr lang="en-US" sz="1200" kern="1200" dirty="0" smtClean="0">
                <a:solidFill>
                  <a:schemeClr val="tx1"/>
                </a:solidFill>
                <a:effectLst/>
                <a:latin typeface="+mn-lt"/>
                <a:ea typeface="+mn-ea"/>
                <a:cs typeface="+mn-cs"/>
              </a:rPr>
              <a:t> complains that Christians have "hijacked" passages referring to God in order to refer them to Christ. J</a:t>
            </a:r>
            <a:r>
              <a:rPr lang="en-US" sz="1200" b="0" i="0" kern="1200" dirty="0" smtClean="0">
                <a:solidFill>
                  <a:schemeClr val="tx1"/>
                </a:solidFill>
                <a:effectLst/>
                <a:latin typeface="Times New Roman" pitchFamily="18" charset="0"/>
                <a:ea typeface="+mn-ea"/>
                <a:cs typeface="Times New Roman" pitchFamily="18" charset="0"/>
              </a:rPr>
              <a:t>ustin Martyr in the Epistle of Barnabas saw the plural (Ps. 45:7) as a reference to Christ.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Gregory of Nyssa, writing in the fourth century, complained that it was impossible to go shopping in downtown Constantinople without having to put up with these debates:</a:t>
            </a:r>
            <a:endParaRPr lang="en-US" sz="1200" b="1"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Times New Roman" pitchFamily="18" charset="0"/>
                <a:ea typeface="+mn-ea"/>
                <a:cs typeface="Times New Roman" pitchFamily="18" charset="0"/>
              </a:rPr>
              <a:t>"Constantinople is full of mechanics and slaves, every one of them profound theologians, who preach in the shops and streets.  If you want someone to change a piece of silver, he tells you about how the Son differs from the father; if you ask the price of a loaf of bread, you are told that the Son is inferior to the Father; if you ask whether the bath is ready, you are told that the Son was created from nothing.“ </a:t>
            </a:r>
            <a:r>
              <a:rPr lang="en-US" sz="1200" kern="1200" dirty="0" smtClean="0">
                <a:solidFill>
                  <a:schemeClr val="tx1"/>
                </a:solidFill>
                <a:effectLst/>
                <a:latin typeface="+mn-lt"/>
                <a:ea typeface="+mn-ea"/>
                <a:cs typeface="+mn-cs"/>
              </a:rPr>
              <a:t>McGrath, </a:t>
            </a:r>
            <a:r>
              <a:rPr lang="en-US" sz="1200" kern="1200" dirty="0" err="1" smtClean="0">
                <a:solidFill>
                  <a:schemeClr val="tx1"/>
                </a:solidFill>
                <a:effectLst/>
                <a:latin typeface="+mn-lt"/>
                <a:ea typeface="+mn-ea"/>
                <a:cs typeface="+mn-cs"/>
              </a:rPr>
              <a:t>Alister</a:t>
            </a:r>
            <a:r>
              <a:rPr lang="en-US" sz="1200" kern="1200" dirty="0" smtClean="0">
                <a:solidFill>
                  <a:schemeClr val="tx1"/>
                </a:solidFill>
                <a:effectLst/>
                <a:latin typeface="+mn-lt"/>
                <a:ea typeface="+mn-ea"/>
                <a:cs typeface="+mn-cs"/>
              </a:rPr>
              <a:t> E., Studies in Doctrine, (Zondervan, Grand Rapids, 1997), p. 23</a:t>
            </a:r>
          </a:p>
          <a:p>
            <a:endParaRPr lang="en-US" sz="1200" b="0" i="0" kern="1200" dirty="0" smtClean="0">
              <a:solidFill>
                <a:schemeClr val="tx1"/>
              </a:solidFill>
              <a:effectLst/>
              <a:latin typeface="Times New Roman" pitchFamily="18" charset="0"/>
              <a:ea typeface="+mn-ea"/>
              <a:cs typeface="Times New Roman" pitchFamily="18" charset="0"/>
            </a:endParaRPr>
          </a:p>
          <a:p>
            <a:r>
              <a:rPr lang="en-US" sz="1200" kern="1200" dirty="0" smtClean="0">
                <a:solidFill>
                  <a:schemeClr val="tx1"/>
                </a:solidFill>
                <a:effectLst/>
                <a:latin typeface="+mn-lt"/>
                <a:ea typeface="+mn-ea"/>
                <a:cs typeface="+mn-cs"/>
              </a:rPr>
              <a:t>In A.D. 451 over five hundred bishops met at the Council of Chalcedon to hammer out an agreement over the divinity/humanity of Jesus. The Alexandrian church stressed his divinity whereas the </a:t>
            </a:r>
            <a:r>
              <a:rPr lang="en-US" sz="1200" kern="1200" dirty="0" err="1" smtClean="0">
                <a:solidFill>
                  <a:schemeClr val="tx1"/>
                </a:solidFill>
                <a:effectLst/>
                <a:latin typeface="+mn-lt"/>
                <a:ea typeface="+mn-ea"/>
                <a:cs typeface="+mn-cs"/>
              </a:rPr>
              <a:t>Antiochan</a:t>
            </a:r>
            <a:r>
              <a:rPr lang="en-US" sz="1200" kern="1200" dirty="0" smtClean="0">
                <a:solidFill>
                  <a:schemeClr val="tx1"/>
                </a:solidFill>
                <a:effectLst/>
                <a:latin typeface="+mn-lt"/>
                <a:ea typeface="+mn-ea"/>
                <a:cs typeface="+mn-cs"/>
              </a:rPr>
              <a:t> church put greater emphasis upon his humanity.  The conclusion of the council was that Jesus was fully divine and fully human.  The early church debated the relevance of two Greek words to describe Jesus' nature.  One word (</a:t>
            </a:r>
            <a:r>
              <a:rPr lang="en-US" sz="1200" i="1" kern="1200" dirty="0" err="1" smtClean="0">
                <a:solidFill>
                  <a:schemeClr val="tx1"/>
                </a:solidFill>
                <a:effectLst/>
                <a:latin typeface="+mn-lt"/>
                <a:ea typeface="+mn-ea"/>
                <a:cs typeface="+mn-cs"/>
              </a:rPr>
              <a:t>homoiousios</a:t>
            </a:r>
            <a:r>
              <a:rPr lang="en-US" sz="1200" kern="1200" dirty="0" smtClean="0">
                <a:solidFill>
                  <a:schemeClr val="tx1"/>
                </a:solidFill>
                <a:effectLst/>
                <a:latin typeface="+mn-lt"/>
                <a:ea typeface="+mn-ea"/>
                <a:cs typeface="+mn-cs"/>
              </a:rPr>
              <a:t>) meant "of a similar substance", the other (</a:t>
            </a:r>
            <a:r>
              <a:rPr lang="en-US" sz="1200" i="1" kern="1200" dirty="0" err="1" smtClean="0">
                <a:solidFill>
                  <a:schemeClr val="tx1"/>
                </a:solidFill>
                <a:effectLst/>
                <a:latin typeface="+mn-lt"/>
                <a:ea typeface="+mn-ea"/>
                <a:cs typeface="+mn-cs"/>
              </a:rPr>
              <a:t>homoousios</a:t>
            </a:r>
            <a:r>
              <a:rPr lang="en-US" sz="1200" kern="1200" dirty="0" smtClean="0">
                <a:solidFill>
                  <a:schemeClr val="tx1"/>
                </a:solidFill>
                <a:effectLst/>
                <a:latin typeface="+mn-lt"/>
                <a:ea typeface="+mn-ea"/>
                <a:cs typeface="+mn-cs"/>
              </a:rPr>
              <a:t>) meant "of the same substance."  The difference was adding or subtracting a single letter.  Was Jesus of a similar substance or the same substance as the Father? That was the issue...</a:t>
            </a:r>
          </a:p>
          <a:p>
            <a:r>
              <a:rPr lang="en-US" sz="1200" kern="1200" dirty="0" smtClean="0">
                <a:solidFill>
                  <a:schemeClr val="tx1"/>
                </a:solidFill>
                <a:effectLst/>
                <a:latin typeface="+mn-lt"/>
                <a:ea typeface="+mn-ea"/>
                <a:cs typeface="+mn-cs"/>
              </a:rPr>
              <a:t>A Deist would regard God as a heavenly watchmaker who, having wound up the universe and set it going, left it to its own devices.  A Hindu would feel able to say, would the slightest sense of impropriety, "I am God" - meaning that the one unchanging reality is spread among all existing things to such an extent that it can't be separated from any of them.</a:t>
            </a:r>
          </a:p>
          <a:p>
            <a:r>
              <a:rPr lang="en-US" sz="1200" kern="1200" dirty="0" smtClean="0">
                <a:solidFill>
                  <a:schemeClr val="tx1"/>
                </a:solidFill>
                <a:effectLst/>
                <a:latin typeface="+mn-lt"/>
                <a:ea typeface="+mn-ea"/>
                <a:cs typeface="+mn-cs"/>
              </a:rPr>
              <a:t>What sorts of things does the incarnation tell us about God and Jesus?  Certainly it tells us that God is not distant and aloof from his creatures.  Rather he is passionately concerned with them to the extent that he takes the initiative in becoming one with them.  God doesn't just reveal things </a:t>
            </a:r>
            <a:r>
              <a:rPr lang="en-US" sz="1200" i="1" kern="1200" dirty="0" smtClean="0">
                <a:solidFill>
                  <a:schemeClr val="tx1"/>
                </a:solidFill>
                <a:effectLst/>
                <a:latin typeface="+mn-lt"/>
                <a:ea typeface="+mn-ea"/>
                <a:cs typeface="+mn-cs"/>
              </a:rPr>
              <a:t>about</a:t>
            </a:r>
            <a:r>
              <a:rPr lang="en-US" sz="1200" kern="1200" dirty="0" smtClean="0">
                <a:solidFill>
                  <a:schemeClr val="tx1"/>
                </a:solidFill>
                <a:effectLst/>
                <a:latin typeface="+mn-lt"/>
                <a:ea typeface="+mn-ea"/>
                <a:cs typeface="+mn-cs"/>
              </a:rPr>
              <a:t> himself, but he reveals </a:t>
            </a:r>
            <a:r>
              <a:rPr lang="en-US" sz="1200" i="1" kern="1200" dirty="0" smtClean="0">
                <a:solidFill>
                  <a:schemeClr val="tx1"/>
                </a:solidFill>
                <a:effectLst/>
                <a:latin typeface="+mn-lt"/>
                <a:ea typeface="+mn-ea"/>
                <a:cs typeface="+mn-cs"/>
              </a:rPr>
              <a:t>himself</a:t>
            </a:r>
            <a:r>
              <a:rPr lang="en-US" sz="1200" kern="1200" dirty="0" smtClean="0">
                <a:solidFill>
                  <a:schemeClr val="tx1"/>
                </a:solidFill>
                <a:effectLst/>
                <a:latin typeface="+mn-lt"/>
                <a:ea typeface="+mn-ea"/>
                <a:cs typeface="+mn-cs"/>
              </a:rPr>
              <a:t>.  It is to Christ, and not to the creed, that the world must look for redemption.  God does not encounter us with an idea but with himself!  The incarnation speaks of a God who acts to demonstrate his love for us (1 John 4:8,9; John 3:16).  He is a God who has entered into our world of feelings, our finiteness.  He didn't become </a:t>
            </a:r>
            <a:r>
              <a:rPr lang="en-US" sz="1200" i="1" kern="1200" dirty="0" smtClean="0">
                <a:solidFill>
                  <a:schemeClr val="tx1"/>
                </a:solidFill>
                <a:effectLst/>
                <a:latin typeface="+mn-lt"/>
                <a:ea typeface="+mn-ea"/>
                <a:cs typeface="+mn-cs"/>
              </a:rPr>
              <a:t>like</a:t>
            </a:r>
            <a:r>
              <a:rPr lang="en-US" sz="1200" kern="1200" dirty="0" smtClean="0">
                <a:solidFill>
                  <a:schemeClr val="tx1"/>
                </a:solidFill>
                <a:effectLst/>
                <a:latin typeface="+mn-lt"/>
                <a:ea typeface="+mn-ea"/>
                <a:cs typeface="+mn-cs"/>
              </a:rPr>
              <a:t> us,  rather he became our sympathetic high priest (Heb. 4:15) fully feeling all that we feel.  He doesn't just empathize with us, He sympathizes with us...  Therefore let us "with confidence draw near to the throne of grace" (Heb. 4:16) to find help in time of need.</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Holy Spirit did not come in for a great deal of consideration by the Early Church Fathers.  Arius held that the Holy Spirit was the first created being produced by the Son, while Athanasius asserted that the Holy Spirit was of the same essence with the Father.  The Nicene Creed contains only the indefinite statement, "And (I believe) in the Holy Spirit."  The Western conception of the Trinity reached its final statement in the work of Augustine who stressed the unity of essence of the Trinity of Persons, each one of the three possessing the entire and identical essence. - </a:t>
            </a:r>
            <a:r>
              <a:rPr lang="en-US" sz="1200" kern="1200" dirty="0" err="1" smtClean="0">
                <a:solidFill>
                  <a:schemeClr val="tx1"/>
                </a:solidFill>
                <a:effectLst/>
                <a:latin typeface="+mn-lt"/>
                <a:ea typeface="+mn-ea"/>
                <a:cs typeface="+mn-cs"/>
              </a:rPr>
              <a:t>Berkhof</a:t>
            </a:r>
            <a:r>
              <a:rPr lang="en-US" sz="1200" kern="1200" dirty="0" smtClean="0">
                <a:solidFill>
                  <a:schemeClr val="tx1"/>
                </a:solidFill>
                <a:effectLst/>
                <a:latin typeface="+mn-lt"/>
                <a:ea typeface="+mn-ea"/>
                <a:cs typeface="+mn-cs"/>
              </a:rPr>
              <a:t>, Louis,  The History of Christian Doctrines, (London, The Banner of truth Trust, 1969) pp. 90-92</a:t>
            </a:r>
          </a:p>
          <a:p>
            <a:r>
              <a:rPr lang="en-US" sz="1200" kern="1200" dirty="0" smtClean="0">
                <a:solidFill>
                  <a:schemeClr val="tx1"/>
                </a:solidFill>
                <a:effectLst/>
                <a:latin typeface="+mn-lt"/>
                <a:ea typeface="+mn-ea"/>
                <a:cs typeface="+mn-cs"/>
              </a:rPr>
              <a:t>Calvin held to the absolute equality of the Persons in the Godhead.</a:t>
            </a:r>
          </a:p>
          <a:p>
            <a:r>
              <a:rPr lang="en-US" sz="1200" kern="1200" dirty="0" smtClean="0">
                <a:solidFill>
                  <a:schemeClr val="tx1"/>
                </a:solidFill>
                <a:effectLst/>
                <a:latin typeface="+mn-lt"/>
                <a:ea typeface="+mn-ea"/>
                <a:cs typeface="+mn-cs"/>
              </a:rPr>
              <a:t>The decision that Christ was of the same substance as the Father immediately gave birth to the question of the relation between the divine and the human nature in Christ.  The passions expressed on both sides of this question do not present a very edifying spectacle.  Some claimed that the church attempted too much when it tried to define a mystery which by nature transcended all definition.  However, the early Church did not claim to be able to penetrate to the depths of this great doctrine, and did not pretend to give a solution of the problems of the incarnation. It merely sought to guard the truth against the errors perpetuated upon the church. - </a:t>
            </a:r>
            <a:r>
              <a:rPr lang="en-US" sz="1200" kern="1200" dirty="0" err="1" smtClean="0">
                <a:solidFill>
                  <a:schemeClr val="tx1"/>
                </a:solidFill>
                <a:effectLst/>
                <a:latin typeface="+mn-lt"/>
                <a:ea typeface="+mn-ea"/>
                <a:cs typeface="+mn-cs"/>
              </a:rPr>
              <a:t>Berkhof</a:t>
            </a:r>
            <a:r>
              <a:rPr lang="en-US" sz="1200" kern="1200" dirty="0" smtClean="0">
                <a:solidFill>
                  <a:schemeClr val="tx1"/>
                </a:solidFill>
                <a:effectLst/>
                <a:latin typeface="+mn-lt"/>
                <a:ea typeface="+mn-ea"/>
                <a:cs typeface="+mn-cs"/>
              </a:rPr>
              <a:t>, p. 101-102</a:t>
            </a:r>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22</a:t>
            </a:fld>
            <a:endParaRPr lang="en-US" dirty="0"/>
          </a:p>
        </p:txBody>
      </p:sp>
    </p:spTree>
    <p:extLst>
      <p:ext uri="{BB962C8B-B14F-4D97-AF65-F5344CB8AC3E}">
        <p14:creationId xmlns:p14="http://schemas.microsoft.com/office/powerpoint/2010/main" val="3647957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7E7ECBB-6246-4E05-A029-58D12C9FCBA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7ECBB-6246-4E05-A029-58D12C9FCBA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7ECBB-6246-4E05-A029-58D12C9FCBA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7ECBB-6246-4E05-A029-58D12C9FCBA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7ECBB-6246-4E05-A029-58D12C9FCBA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E7ECBB-6246-4E05-A029-58D12C9FCBA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E7ECBB-6246-4E05-A029-58D12C9FCBA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E7ECBB-6246-4E05-A029-58D12C9FCBA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E7ECBB-6246-4E05-A029-58D12C9FCBA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E7ECBB-6246-4E05-A029-58D12C9FCBA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2F4087-46DC-49E0-8D58-1E3A83FB3C77}" type="datetimeFigureOut">
              <a:rPr lang="en-US" smtClean="0"/>
              <a:t>5/25/2012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97E7ECBB-6246-4E05-A029-58D12C9FCBA9}"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2F4087-46DC-49E0-8D58-1E3A83FB3C77}" type="datetimeFigureOut">
              <a:rPr lang="en-US" smtClean="0"/>
              <a:t>5/25/2012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E7ECBB-6246-4E05-A029-58D12C9FCBA9}"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295400"/>
            <a:ext cx="8061960" cy="37338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accent1"/>
                </a:solidFill>
                <a:effectLst/>
                <a:latin typeface="Times New Roman" pitchFamily="18" charset="0"/>
                <a:cs typeface="Times New Roman" pitchFamily="18" charset="0"/>
              </a:rPr>
              <a:t>The </a:t>
            </a:r>
            <a:r>
              <a:rPr lang="en-US" b="1" i="1" dirty="0" smtClean="0">
                <a:solidFill>
                  <a:schemeClr val="accent1"/>
                </a:solidFill>
                <a:effectLst/>
                <a:latin typeface="Times New Roman" pitchFamily="18" charset="0"/>
                <a:cs typeface="Times New Roman" pitchFamily="18" charset="0"/>
              </a:rPr>
              <a:t>Good News </a:t>
            </a:r>
            <a:r>
              <a:rPr lang="en-US" dirty="0" smtClean="0">
                <a:solidFill>
                  <a:schemeClr val="accent1"/>
                </a:solidFill>
                <a:effectLst/>
                <a:latin typeface="Times New Roman" pitchFamily="18" charset="0"/>
                <a:cs typeface="Times New Roman" pitchFamily="18" charset="0"/>
              </a:rPr>
              <a:t>about:</a:t>
            </a:r>
          </a:p>
          <a:p>
            <a:pPr algn="ctr"/>
            <a:endParaRPr lang="en-US" sz="800" dirty="0" smtClean="0">
              <a:solidFill>
                <a:schemeClr val="accent1"/>
              </a:solidFill>
              <a:effectLst/>
              <a:latin typeface="Times New Roman" pitchFamily="18" charset="0"/>
              <a:cs typeface="Times New Roman" pitchFamily="18" charset="0"/>
            </a:endParaRPr>
          </a:p>
          <a:p>
            <a:pPr algn="ctr"/>
            <a:endParaRPr lang="en-US" sz="800" dirty="0">
              <a:solidFill>
                <a:schemeClr val="accent1"/>
              </a:solidFill>
              <a:effectLst/>
              <a:latin typeface="Times New Roman" pitchFamily="18" charset="0"/>
              <a:cs typeface="Times New Roman" pitchFamily="18" charset="0"/>
            </a:endParaRPr>
          </a:p>
          <a:p>
            <a:pPr algn="ctr"/>
            <a:endParaRPr lang="en-US" sz="800" dirty="0" smtClean="0">
              <a:solidFill>
                <a:schemeClr val="accent1"/>
              </a:solidFill>
              <a:effectLst/>
              <a:latin typeface="Times New Roman" pitchFamily="18" charset="0"/>
              <a:cs typeface="Times New Roman" pitchFamily="18" charset="0"/>
            </a:endParaRPr>
          </a:p>
          <a:p>
            <a:pPr algn="ctr"/>
            <a:r>
              <a:rPr lang="en-US" sz="8000" b="1" dirty="0" smtClean="0">
                <a:solidFill>
                  <a:schemeClr val="accent1"/>
                </a:solidFill>
                <a:effectLst/>
                <a:latin typeface="Papyrus" pitchFamily="66" charset="0"/>
                <a:cs typeface="Times New Roman" pitchFamily="18" charset="0"/>
              </a:rPr>
              <a:t>GOD</a:t>
            </a:r>
          </a:p>
          <a:p>
            <a:pPr algn="ctr"/>
            <a:r>
              <a:rPr lang="en-US" sz="4400" dirty="0" smtClean="0">
                <a:solidFill>
                  <a:schemeClr val="accent1"/>
                </a:solidFill>
                <a:effectLst/>
                <a:latin typeface="Times New Roman" pitchFamily="18" charset="0"/>
                <a:cs typeface="Times New Roman" pitchFamily="18" charset="0"/>
              </a:rPr>
              <a:t>                      </a:t>
            </a:r>
            <a:r>
              <a:rPr lang="en-US" sz="4400" dirty="0" err="1" smtClean="0">
                <a:solidFill>
                  <a:schemeClr val="accent1"/>
                </a:solidFill>
                <a:effectLst/>
                <a:latin typeface="Times New Roman" pitchFamily="18" charset="0"/>
                <a:cs typeface="Times New Roman" pitchFamily="18" charset="0"/>
              </a:rPr>
              <a:t>ie</a:t>
            </a:r>
            <a:r>
              <a:rPr lang="en-US" sz="4400" dirty="0" smtClean="0">
                <a:solidFill>
                  <a:schemeClr val="accent1"/>
                </a:solidFill>
                <a:effectLst/>
                <a:latin typeface="Times New Roman" pitchFamily="18" charset="0"/>
                <a:cs typeface="Times New Roman" pitchFamily="18" charset="0"/>
              </a:rPr>
              <a:t>.  </a:t>
            </a:r>
            <a:r>
              <a:rPr lang="en-US" sz="8000" b="1" dirty="0" smtClean="0">
                <a:solidFill>
                  <a:schemeClr val="accent1"/>
                </a:solidFill>
                <a:effectLst/>
                <a:latin typeface="Lynda Wide" pitchFamily="34" charset="0"/>
                <a:cs typeface="Times New Roman" pitchFamily="18" charset="0"/>
              </a:rPr>
              <a:t>TRINITY</a:t>
            </a:r>
            <a:endParaRPr lang="en-US" sz="8000" b="1" dirty="0">
              <a:solidFill>
                <a:schemeClr val="accent1"/>
              </a:solidFill>
              <a:effectLst/>
              <a:latin typeface="Lynda Wide" pitchFamily="34" charset="0"/>
              <a:cs typeface="Times New Roman" pitchFamily="18" charset="0"/>
            </a:endParaRPr>
          </a:p>
        </p:txBody>
      </p:sp>
      <p:sp>
        <p:nvSpPr>
          <p:cNvPr id="5" name="Subtitle 2"/>
          <p:cNvSpPr txBox="1">
            <a:spLocks/>
          </p:cNvSpPr>
          <p:nvPr/>
        </p:nvSpPr>
        <p:spPr>
          <a:xfrm>
            <a:off x="2667000" y="5791200"/>
            <a:ext cx="6172200" cy="6858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r">
              <a:buNone/>
            </a:pPr>
            <a:r>
              <a:rPr lang="en-US" sz="1600" dirty="0" smtClean="0"/>
              <a:t>Willits, May 19, 2012</a:t>
            </a:r>
            <a:endParaRPr lang="en-US" sz="1600" dirty="0"/>
          </a:p>
        </p:txBody>
      </p:sp>
    </p:spTree>
    <p:extLst>
      <p:ext uri="{BB962C8B-B14F-4D97-AF65-F5344CB8AC3E}">
        <p14:creationId xmlns:p14="http://schemas.microsoft.com/office/powerpoint/2010/main" val="4106427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838200"/>
          </a:xfrm>
        </p:spPr>
        <p:txBody>
          <a:bodyPr>
            <a:normAutofit fontScale="90000"/>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sz="4900" b="1" dirty="0">
                <a:latin typeface="Times New Roman" pitchFamily="18" charset="0"/>
                <a:cs typeface="Times New Roman" pitchFamily="18" charset="0"/>
              </a:rPr>
              <a:t>Beliefs have </a:t>
            </a:r>
            <a:r>
              <a:rPr lang="en-US" sz="4900" b="1" dirty="0" smtClean="0">
                <a:latin typeface="Times New Roman" pitchFamily="18" charset="0"/>
                <a:cs typeface="Times New Roman" pitchFamily="18" charset="0"/>
              </a:rPr>
              <a:t>consequences:</a:t>
            </a:r>
            <a:endParaRPr lang="en-US" sz="49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76828"/>
            <a:ext cx="8229600" cy="5363029"/>
          </a:xfrm>
        </p:spPr>
        <p:txBody>
          <a:bodyPr>
            <a:normAutofit/>
          </a:bodyPr>
          <a:lstStyle/>
          <a:p>
            <a:r>
              <a:rPr lang="en-US" sz="2800" dirty="0" smtClean="0">
                <a:latin typeface="Times New Roman" pitchFamily="18" charset="0"/>
                <a:cs typeface="Times New Roman" pitchFamily="18" charset="0"/>
              </a:rPr>
              <a:t>Adam </a:t>
            </a:r>
            <a:r>
              <a:rPr lang="en-US" sz="2800" dirty="0">
                <a:latin typeface="Times New Roman" pitchFamily="18" charset="0"/>
                <a:cs typeface="Times New Roman" pitchFamily="18" charset="0"/>
              </a:rPr>
              <a:t>&amp; </a:t>
            </a:r>
            <a:r>
              <a:rPr lang="en-US" sz="2800" dirty="0" smtClean="0">
                <a:latin typeface="Times New Roman" pitchFamily="18" charset="0"/>
                <a:cs typeface="Times New Roman" pitchFamily="18" charset="0"/>
              </a:rPr>
              <a:t>Eve believed a lie – to what affect!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Apostle Paul explained the cause and effect of belief:</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God provides plenty of evidence to believe: </a:t>
            </a:r>
          </a:p>
          <a:p>
            <a:pPr lvl="2"/>
            <a:r>
              <a:rPr lang="en-US" dirty="0" smtClean="0">
                <a:latin typeface="Times New Roman" pitchFamily="18" charset="0"/>
                <a:cs typeface="Times New Roman" pitchFamily="18" charset="0"/>
              </a:rPr>
              <a:t>i.e. even invisible things, such as the Trinity </a:t>
            </a:r>
          </a:p>
          <a:p>
            <a:pPr lvl="1"/>
            <a:r>
              <a:rPr lang="en-US" dirty="0" smtClean="0">
                <a:latin typeface="Times New Roman" pitchFamily="18" charset="0"/>
                <a:cs typeface="Times New Roman" pitchFamily="18" charset="0"/>
              </a:rPr>
              <a:t>To all mankind, including the wicked </a:t>
            </a:r>
          </a:p>
          <a:p>
            <a:pPr lvl="2"/>
            <a:r>
              <a:rPr lang="en-US" dirty="0" smtClean="0">
                <a:latin typeface="Times New Roman" pitchFamily="18" charset="0"/>
                <a:cs typeface="Times New Roman" pitchFamily="18" charset="0"/>
              </a:rPr>
              <a:t>Providing enough revelation to produce faith and salvation </a:t>
            </a:r>
            <a:endParaRPr lang="en-US" dirty="0" smtClean="0">
              <a:latin typeface="Times New Roman" pitchFamily="18" charset="0"/>
              <a:cs typeface="Times New Roman" pitchFamily="18" charset="0"/>
            </a:endParaRPr>
          </a:p>
          <a:p>
            <a:pPr lvl="1"/>
            <a:r>
              <a:rPr lang="en-US" dirty="0">
                <a:latin typeface="Times New Roman" pitchFamily="18" charset="0"/>
                <a:cs typeface="Times New Roman" pitchFamily="18" charset="0"/>
              </a:rPr>
              <a:t>They abandoned that information, let go of God, without which they became:</a:t>
            </a:r>
          </a:p>
          <a:p>
            <a:pPr lvl="2"/>
            <a:r>
              <a:rPr lang="en-US" dirty="0">
                <a:latin typeface="Times New Roman" pitchFamily="18" charset="0"/>
                <a:cs typeface="Times New Roman" pitchFamily="18" charset="0"/>
              </a:rPr>
              <a:t>reprobates, fornicators, wicked, coveters, malicious; envious, murderers, debaters, deceitful, maligners; whisperers, backbiters, haters of God, despiteful, proud, boasters, inventors of evil things, disobedient to parents, without understanding, covenant breakers, unnatural affection, implacable, unmerciful.  Romans 1:16-32</a:t>
            </a:r>
          </a:p>
          <a:p>
            <a:pPr lvl="1"/>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0264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20512"/>
          </a:xfrm>
        </p:spPr>
        <p:txBody>
          <a:bodyPr/>
          <a:lstStyle/>
          <a:p>
            <a:pPr algn="ctr"/>
            <a:r>
              <a:rPr lang="en-US" dirty="0">
                <a:solidFill>
                  <a:schemeClr val="accent1"/>
                </a:solidFill>
                <a:latin typeface="Times New Roman" pitchFamily="18" charset="0"/>
                <a:cs typeface="Times New Roman" pitchFamily="18" charset="0"/>
              </a:rPr>
              <a:t>W</a:t>
            </a:r>
            <a:r>
              <a:rPr lang="en-US" dirty="0" smtClean="0">
                <a:solidFill>
                  <a:schemeClr val="accent1"/>
                </a:solidFill>
                <a:latin typeface="Times New Roman" pitchFamily="18" charset="0"/>
                <a:cs typeface="Times New Roman" pitchFamily="18" charset="0"/>
              </a:rPr>
              <a:t>hat is the </a:t>
            </a:r>
            <a:r>
              <a:rPr lang="en-US" b="1" i="1" dirty="0">
                <a:solidFill>
                  <a:schemeClr val="accent1"/>
                </a:solidFill>
                <a:latin typeface="Times New Roman" pitchFamily="18" charset="0"/>
                <a:cs typeface="Times New Roman" pitchFamily="18" charset="0"/>
              </a:rPr>
              <a:t>Good News </a:t>
            </a:r>
            <a:r>
              <a:rPr lang="en-US" dirty="0" smtClean="0">
                <a:solidFill>
                  <a:schemeClr val="accent1"/>
                </a:solidFill>
                <a:latin typeface="Times New Roman" pitchFamily="18" charset="0"/>
                <a:cs typeface="Times New Roman" pitchFamily="18" charset="0"/>
              </a:rPr>
              <a:t>about</a:t>
            </a:r>
            <a:r>
              <a:rPr lang="en-US" dirty="0">
                <a:solidFill>
                  <a:schemeClr val="accent1"/>
                </a:solidFill>
                <a:latin typeface="Times New Roman" pitchFamily="18" charset="0"/>
                <a:cs typeface="Times New Roman" pitchFamily="18" charset="0"/>
              </a:rPr>
              <a:t/>
            </a:r>
            <a:br>
              <a:rPr lang="en-US" dirty="0">
                <a:solidFill>
                  <a:schemeClr val="accent1"/>
                </a:solidFill>
                <a:latin typeface="Times New Roman" pitchFamily="18" charset="0"/>
                <a:cs typeface="Times New Roman" pitchFamily="18" charset="0"/>
              </a:rPr>
            </a:br>
            <a:r>
              <a:rPr lang="en-US" sz="1000" dirty="0">
                <a:solidFill>
                  <a:schemeClr val="accent1"/>
                </a:solidFill>
                <a:latin typeface="Times New Roman" pitchFamily="18" charset="0"/>
                <a:cs typeface="Times New Roman" pitchFamily="18" charset="0"/>
              </a:rPr>
              <a:t/>
            </a:r>
            <a:br>
              <a:rPr lang="en-US" sz="1000" dirty="0">
                <a:solidFill>
                  <a:schemeClr val="accent1"/>
                </a:solidFill>
                <a:latin typeface="Times New Roman" pitchFamily="18" charset="0"/>
                <a:cs typeface="Times New Roman" pitchFamily="18" charset="0"/>
              </a:rPr>
            </a:br>
            <a:r>
              <a:rPr lang="en-US" sz="1000" dirty="0">
                <a:solidFill>
                  <a:schemeClr val="accent1"/>
                </a:solidFill>
                <a:latin typeface="Times New Roman" pitchFamily="18" charset="0"/>
                <a:cs typeface="Times New Roman" pitchFamily="18" charset="0"/>
              </a:rPr>
              <a:t/>
            </a:r>
            <a:br>
              <a:rPr lang="en-US" sz="1000" dirty="0">
                <a:solidFill>
                  <a:schemeClr val="accent1"/>
                </a:solidFill>
                <a:latin typeface="Times New Roman" pitchFamily="18" charset="0"/>
                <a:cs typeface="Times New Roman" pitchFamily="18" charset="0"/>
              </a:rPr>
            </a:br>
            <a:r>
              <a:rPr lang="en-US" sz="1000" dirty="0">
                <a:solidFill>
                  <a:schemeClr val="accent1"/>
                </a:solidFill>
                <a:latin typeface="Times New Roman" pitchFamily="18" charset="0"/>
                <a:cs typeface="Times New Roman" pitchFamily="18" charset="0"/>
              </a:rPr>
              <a:t/>
            </a:r>
            <a:br>
              <a:rPr lang="en-US" sz="1000" dirty="0">
                <a:solidFill>
                  <a:schemeClr val="accent1"/>
                </a:solidFill>
                <a:latin typeface="Times New Roman" pitchFamily="18" charset="0"/>
                <a:cs typeface="Times New Roman" pitchFamily="18" charset="0"/>
              </a:rPr>
            </a:br>
            <a:r>
              <a:rPr lang="en-US" sz="9600" b="1" dirty="0">
                <a:solidFill>
                  <a:schemeClr val="accent1"/>
                </a:solidFill>
                <a:latin typeface="Papyrus" pitchFamily="66" charset="0"/>
                <a:cs typeface="Times New Roman" pitchFamily="18" charset="0"/>
              </a:rPr>
              <a:t>GOD</a:t>
            </a:r>
            <a:br>
              <a:rPr lang="en-US" sz="9600" b="1" dirty="0">
                <a:solidFill>
                  <a:schemeClr val="accent1"/>
                </a:solidFill>
                <a:latin typeface="Papyrus" pitchFamily="66" charset="0"/>
                <a:cs typeface="Times New Roman" pitchFamily="18" charset="0"/>
              </a:rPr>
            </a:br>
            <a:r>
              <a:rPr lang="en-US" sz="5400" dirty="0">
                <a:solidFill>
                  <a:schemeClr val="accent1"/>
                </a:solidFill>
                <a:latin typeface="Times New Roman" pitchFamily="18" charset="0"/>
                <a:cs typeface="Times New Roman" pitchFamily="18" charset="0"/>
              </a:rPr>
              <a:t>                      </a:t>
            </a:r>
            <a:r>
              <a:rPr lang="en-US" sz="5400" dirty="0" err="1">
                <a:solidFill>
                  <a:schemeClr val="accent1"/>
                </a:solidFill>
                <a:latin typeface="Times New Roman" pitchFamily="18" charset="0"/>
                <a:cs typeface="Times New Roman" pitchFamily="18" charset="0"/>
              </a:rPr>
              <a:t>ie</a:t>
            </a:r>
            <a:r>
              <a:rPr lang="en-US" sz="5400" dirty="0">
                <a:solidFill>
                  <a:schemeClr val="accent1"/>
                </a:solidFill>
                <a:latin typeface="Times New Roman" pitchFamily="18" charset="0"/>
                <a:cs typeface="Times New Roman" pitchFamily="18" charset="0"/>
              </a:rPr>
              <a:t>.  </a:t>
            </a:r>
            <a:r>
              <a:rPr lang="en-US" sz="9600" b="1" dirty="0">
                <a:solidFill>
                  <a:schemeClr val="accent1"/>
                </a:solidFill>
                <a:latin typeface="Lynda Wide" pitchFamily="34" charset="0"/>
                <a:cs typeface="Times New Roman" pitchFamily="18" charset="0"/>
              </a:rPr>
              <a:t>TRINITY</a:t>
            </a:r>
          </a:p>
        </p:txBody>
      </p:sp>
    </p:spTree>
    <p:extLst>
      <p:ext uri="{BB962C8B-B14F-4D97-AF65-F5344CB8AC3E}">
        <p14:creationId xmlns:p14="http://schemas.microsoft.com/office/powerpoint/2010/main" val="866623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b="1" dirty="0">
                <a:latin typeface="Times New Roman" pitchFamily="18" charset="0"/>
                <a:cs typeface="Times New Roman" pitchFamily="18" charset="0"/>
              </a:rPr>
              <a:t>A</a:t>
            </a:r>
            <a:r>
              <a:rPr lang="en-US" b="1" dirty="0" smtClean="0">
                <a:latin typeface="Times New Roman" pitchFamily="18" charset="0"/>
                <a:cs typeface="Times New Roman" pitchFamily="18" charset="0"/>
              </a:rPr>
              <a:t> law </a:t>
            </a:r>
            <a:r>
              <a:rPr lang="en-US" b="1" dirty="0" smtClean="0">
                <a:latin typeface="Times New Roman" pitchFamily="18" charset="0"/>
                <a:cs typeface="Times New Roman" pitchFamily="18" charset="0"/>
              </a:rPr>
              <a:t>of the Mind: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458200" cy="4800600"/>
          </a:xfrm>
        </p:spPr>
        <p:txBody>
          <a:bodyPr>
            <a:normAutofit/>
          </a:bodyPr>
          <a:lstStyle/>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a law both of the intellectual and the spiritual nature that </a:t>
            </a:r>
            <a:r>
              <a:rPr lang="en-US" b="1" dirty="0">
                <a:latin typeface="Times New Roman" pitchFamily="18" charset="0"/>
                <a:cs typeface="Times New Roman" pitchFamily="18" charset="0"/>
              </a:rPr>
              <a:t>by beholding we become </a:t>
            </a:r>
            <a:r>
              <a:rPr lang="en-US" b="1" dirty="0" smtClean="0">
                <a:latin typeface="Times New Roman" pitchFamily="18" charset="0"/>
                <a:cs typeface="Times New Roman" pitchFamily="18" charset="0"/>
              </a:rPr>
              <a:t>changed</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[2 Cor. 3:18</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Great Controversy</a:t>
            </a:r>
            <a:r>
              <a:rPr lang="en-US" dirty="0" smtClean="0">
                <a:latin typeface="Times New Roman" pitchFamily="18" charset="0"/>
                <a:cs typeface="Times New Roman" pitchFamily="18" charset="0"/>
              </a:rPr>
              <a:t>, p. 555; </a:t>
            </a:r>
            <a:r>
              <a:rPr lang="en-US" i="1" dirty="0" smtClean="0">
                <a:latin typeface="Times New Roman" pitchFamily="18" charset="0"/>
                <a:cs typeface="Times New Roman" pitchFamily="18" charset="0"/>
              </a:rPr>
              <a:t>Mind Character and Personality</a:t>
            </a:r>
            <a:r>
              <a:rPr lang="en-US" dirty="0" smtClean="0">
                <a:latin typeface="Times New Roman" pitchFamily="18" charset="0"/>
                <a:cs typeface="Times New Roman" pitchFamily="18" charset="0"/>
              </a:rPr>
              <a:t>, Vol. 2, p. 418.4</a:t>
            </a:r>
            <a:r>
              <a:rPr lang="en-US" i="1" dirty="0" smtClean="0">
                <a:latin typeface="Times New Roman" pitchFamily="18" charset="0"/>
                <a:cs typeface="Times New Roman" pitchFamily="18" charset="0"/>
              </a:rPr>
              <a:t>; Review &amp; Herald</a:t>
            </a:r>
            <a:r>
              <a:rPr lang="en-US" dirty="0" smtClean="0">
                <a:latin typeface="Times New Roman" pitchFamily="18" charset="0"/>
                <a:cs typeface="Times New Roman" pitchFamily="18" charset="0"/>
              </a:rPr>
              <a:t>, April 24, 1913, par. 3)</a:t>
            </a:r>
          </a:p>
          <a:p>
            <a:pPr lvl="1"/>
            <a:r>
              <a:rPr lang="en-US" dirty="0">
                <a:latin typeface="Times New Roman" pitchFamily="18" charset="0"/>
                <a:cs typeface="Times New Roman" pitchFamily="18" charset="0"/>
              </a:rPr>
              <a:t>“It is a law of </a:t>
            </a:r>
            <a:r>
              <a:rPr lang="en-US" b="1" dirty="0">
                <a:latin typeface="Times New Roman" pitchFamily="18" charset="0"/>
                <a:cs typeface="Times New Roman" pitchFamily="18" charset="0"/>
              </a:rPr>
              <a:t>the mind that it gradually adapts itself to the subjects upon which it is trained to dwell</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Christian Education</a:t>
            </a:r>
            <a:r>
              <a:rPr lang="en-US" dirty="0">
                <a:latin typeface="Times New Roman" pitchFamily="18" charset="0"/>
                <a:cs typeface="Times New Roman" pitchFamily="18" charset="0"/>
              </a:rPr>
              <a:t>, (1894) p. 65.1;119; </a:t>
            </a:r>
            <a:r>
              <a:rPr lang="en-US" i="1" dirty="0">
                <a:latin typeface="Times New Roman" pitchFamily="18" charset="0"/>
                <a:cs typeface="Times New Roman" pitchFamily="18" charset="0"/>
              </a:rPr>
              <a:t>Patriarchs and Prophets</a:t>
            </a:r>
            <a:r>
              <a:rPr lang="en-US" dirty="0">
                <a:latin typeface="Times New Roman" pitchFamily="18" charset="0"/>
                <a:cs typeface="Times New Roman" pitchFamily="18" charset="0"/>
              </a:rPr>
              <a:t>, 596.2)</a:t>
            </a:r>
          </a:p>
          <a:p>
            <a:pPr lvl="1"/>
            <a:r>
              <a:rPr lang="en-US" dirty="0" smtClean="0"/>
              <a:t>The way we think of God </a:t>
            </a:r>
            <a:r>
              <a:rPr lang="en-US" dirty="0" smtClean="0"/>
              <a:t>determines our belief’s and actions</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6469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819912"/>
          </a:xfrm>
        </p:spPr>
        <p:txBody>
          <a:bodyPr>
            <a:normAutofit/>
          </a:bodyPr>
          <a:lstStyle/>
          <a:p>
            <a:r>
              <a:rPr lang="en-US" b="1" dirty="0" smtClean="0">
                <a:latin typeface="Times New Roman" pitchFamily="18" charset="0"/>
                <a:cs typeface="Times New Roman" pitchFamily="18" charset="0"/>
              </a:rPr>
              <a:t>How we see God?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610600" cy="5257800"/>
          </a:xfrm>
        </p:spPr>
        <p:txBody>
          <a:bodyPr>
            <a:normAutofit/>
          </a:bodyPr>
          <a:lstStyle/>
          <a:p>
            <a:pPr marL="0" indent="0">
              <a:lnSpc>
                <a:spcPct val="120000"/>
              </a:lnSpc>
              <a:spcBef>
                <a:spcPts val="0"/>
              </a:spcBef>
              <a:buNone/>
            </a:pPr>
            <a:r>
              <a:rPr lang="en-US" sz="3100" b="1" dirty="0" smtClean="0">
                <a:latin typeface="Times New Roman" pitchFamily="18" charset="0"/>
                <a:cs typeface="Times New Roman" pitchFamily="18" charset="0"/>
              </a:rPr>
              <a:t>Polytheism:</a:t>
            </a:r>
          </a:p>
          <a:p>
            <a:pPr>
              <a:lnSpc>
                <a:spcPct val="120000"/>
              </a:lnSpc>
              <a:spcBef>
                <a:spcPts val="0"/>
              </a:spcBef>
            </a:pPr>
            <a:r>
              <a:rPr lang="en-US" sz="2900" b="1" dirty="0" smtClean="0">
                <a:latin typeface="Times New Roman" pitchFamily="18" charset="0"/>
                <a:cs typeface="Times New Roman" pitchFamily="18" charset="0"/>
              </a:rPr>
              <a:t>Pagan’s </a:t>
            </a:r>
            <a:r>
              <a:rPr lang="en-US" sz="2900" dirty="0" smtClean="0">
                <a:latin typeface="Times New Roman" pitchFamily="18" charset="0"/>
                <a:cs typeface="Times New Roman" pitchFamily="18" charset="0"/>
              </a:rPr>
              <a:t>see many God’s everywhere</a:t>
            </a:r>
          </a:p>
          <a:p>
            <a:pPr lvl="1">
              <a:lnSpc>
                <a:spcPct val="120000"/>
              </a:lnSpc>
              <a:spcBef>
                <a:spcPts val="0"/>
              </a:spcBef>
            </a:pPr>
            <a:r>
              <a:rPr lang="en-US" sz="2800" dirty="0" smtClean="0">
                <a:latin typeface="Times New Roman" pitchFamily="18" charset="0"/>
                <a:cs typeface="Times New Roman" pitchFamily="18" charset="0"/>
              </a:rPr>
              <a:t>Religion is </a:t>
            </a:r>
            <a:r>
              <a:rPr lang="en-US" sz="2600" dirty="0" smtClean="0">
                <a:latin typeface="Times New Roman" pitchFamily="18" charset="0"/>
                <a:cs typeface="Times New Roman" pitchFamily="18" charset="0"/>
              </a:rPr>
              <a:t>confusing, chaotic, endlessly plagued with </a:t>
            </a:r>
          </a:p>
          <a:p>
            <a:pPr lvl="2">
              <a:lnSpc>
                <a:spcPct val="120000"/>
              </a:lnSpc>
              <a:spcBef>
                <a:spcPts val="0"/>
              </a:spcBef>
            </a:pPr>
            <a:r>
              <a:rPr lang="en-US" sz="2600" dirty="0">
                <a:latin typeface="Times New Roman" pitchFamily="18" charset="0"/>
                <a:cs typeface="Times New Roman" pitchFamily="18" charset="0"/>
              </a:rPr>
              <a:t>w</a:t>
            </a:r>
            <a:r>
              <a:rPr lang="en-US" sz="2600" dirty="0" smtClean="0">
                <a:latin typeface="Times New Roman" pitchFamily="18" charset="0"/>
                <a:cs typeface="Times New Roman" pitchFamily="18" charset="0"/>
              </a:rPr>
              <a:t>orry, fear, endless rituals and anxiety – no peace</a:t>
            </a:r>
          </a:p>
          <a:p>
            <a:pPr lvl="1">
              <a:lnSpc>
                <a:spcPct val="120000"/>
              </a:lnSpc>
              <a:spcBef>
                <a:spcPts val="0"/>
              </a:spcBef>
            </a:pPr>
            <a:r>
              <a:rPr lang="en-US" sz="2900" dirty="0" smtClean="0">
                <a:latin typeface="Times New Roman" pitchFamily="18" charset="0"/>
                <a:cs typeface="Times New Roman" pitchFamily="18" charset="0"/>
              </a:rPr>
              <a:t>Spiritually they cannot be intimate with God because they fear him </a:t>
            </a:r>
          </a:p>
          <a:p>
            <a:pPr>
              <a:lnSpc>
                <a:spcPct val="120000"/>
              </a:lnSpc>
              <a:spcBef>
                <a:spcPts val="0"/>
              </a:spcBef>
            </a:pPr>
            <a:r>
              <a:rPr lang="en-US" sz="3000" dirty="0" smtClean="0">
                <a:latin typeface="Times New Roman" pitchFamily="18" charset="0"/>
                <a:cs typeface="Times New Roman" pitchFamily="18" charset="0"/>
              </a:rPr>
              <a:t>What effect does this have upon them:</a:t>
            </a:r>
          </a:p>
          <a:p>
            <a:pPr lvl="2">
              <a:lnSpc>
                <a:spcPct val="120000"/>
              </a:lnSpc>
              <a:spcBef>
                <a:spcPts val="0"/>
              </a:spcBef>
            </a:pPr>
            <a:r>
              <a:rPr lang="en-US" sz="2500" dirty="0">
                <a:latin typeface="Times New Roman" pitchFamily="18" charset="0"/>
                <a:cs typeface="Times New Roman" pitchFamily="18" charset="0"/>
              </a:rPr>
              <a:t>a</a:t>
            </a:r>
            <a:r>
              <a:rPr lang="en-US" sz="2500" dirty="0" smtClean="0">
                <a:latin typeface="Times New Roman" pitchFamily="18" charset="0"/>
                <a:cs typeface="Times New Roman" pitchFamily="18" charset="0"/>
              </a:rPr>
              <a:t>s citizens/society: in the way we relate to each other?</a:t>
            </a:r>
          </a:p>
          <a:p>
            <a:pPr lvl="2">
              <a:lnSpc>
                <a:spcPct val="120000"/>
              </a:lnSpc>
              <a:spcBef>
                <a:spcPts val="0"/>
              </a:spcBef>
            </a:pPr>
            <a:r>
              <a:rPr lang="en-US" sz="2500" dirty="0">
                <a:latin typeface="Times New Roman" pitchFamily="18" charset="0"/>
                <a:cs typeface="Times New Roman" pitchFamily="18" charset="0"/>
              </a:rPr>
              <a:t>a</a:t>
            </a:r>
            <a:r>
              <a:rPr lang="en-US" sz="2500" dirty="0" smtClean="0">
                <a:latin typeface="Times New Roman" pitchFamily="18" charset="0"/>
                <a:cs typeface="Times New Roman" pitchFamily="18" charset="0"/>
              </a:rPr>
              <a:t>s families: marriage, parenting, extended family?</a:t>
            </a:r>
          </a:p>
          <a:p>
            <a:pPr lvl="2">
              <a:lnSpc>
                <a:spcPct val="120000"/>
              </a:lnSpc>
              <a:spcBef>
                <a:spcPts val="0"/>
              </a:spcBef>
            </a:pPr>
            <a:r>
              <a:rPr lang="en-US" sz="2500" dirty="0">
                <a:latin typeface="Times New Roman" pitchFamily="18" charset="0"/>
                <a:cs typeface="Times New Roman" pitchFamily="18" charset="0"/>
              </a:rPr>
              <a:t>a</a:t>
            </a:r>
            <a:r>
              <a:rPr lang="en-US" sz="2500" dirty="0" smtClean="0">
                <a:latin typeface="Times New Roman" pitchFamily="18" charset="0"/>
                <a:cs typeface="Times New Roman" pitchFamily="18" charset="0"/>
              </a:rPr>
              <a:t>s believers: in their lives and witness? </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val="264138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819912"/>
          </a:xfrm>
        </p:spPr>
        <p:txBody>
          <a:bodyPr>
            <a:normAutofit/>
          </a:bodyPr>
          <a:lstStyle/>
          <a:p>
            <a:r>
              <a:rPr lang="en-US" b="1" dirty="0" smtClean="0">
                <a:latin typeface="Times New Roman" pitchFamily="18" charset="0"/>
                <a:cs typeface="Times New Roman" pitchFamily="18" charset="0"/>
              </a:rPr>
              <a:t>How we see God?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534400" cy="5257800"/>
          </a:xfrm>
        </p:spPr>
        <p:txBody>
          <a:bodyPr>
            <a:normAutofit/>
          </a:bodyPr>
          <a:lstStyle/>
          <a:p>
            <a:pPr marL="0" indent="0">
              <a:lnSpc>
                <a:spcPct val="120000"/>
              </a:lnSpc>
              <a:spcBef>
                <a:spcPts val="0"/>
              </a:spcBef>
              <a:buNone/>
            </a:pPr>
            <a:r>
              <a:rPr lang="en-US" sz="3100" b="1" dirty="0" smtClean="0">
                <a:latin typeface="Times New Roman" pitchFamily="18" charset="0"/>
                <a:cs typeface="Times New Roman" pitchFamily="18" charset="0"/>
              </a:rPr>
              <a:t>Polytheism:</a:t>
            </a:r>
          </a:p>
          <a:p>
            <a:pPr>
              <a:lnSpc>
                <a:spcPct val="120000"/>
              </a:lnSpc>
              <a:spcBef>
                <a:spcPts val="0"/>
              </a:spcBef>
            </a:pPr>
            <a:r>
              <a:rPr lang="en-US" sz="2900" b="1" dirty="0" err="1">
                <a:latin typeface="Times New Roman" pitchFamily="18" charset="0"/>
                <a:cs typeface="Times New Roman" pitchFamily="18" charset="0"/>
              </a:rPr>
              <a:t>Postmoderns</a:t>
            </a:r>
            <a:r>
              <a:rPr lang="en-US" sz="2900" dirty="0">
                <a:latin typeface="Times New Roman" pitchFamily="18" charset="0"/>
                <a:cs typeface="Times New Roman" pitchFamily="18" charset="0"/>
              </a:rPr>
              <a:t> see God as user-defined, eclectic</a:t>
            </a:r>
          </a:p>
          <a:p>
            <a:pPr lvl="1">
              <a:lnSpc>
                <a:spcPct val="120000"/>
              </a:lnSpc>
              <a:spcBef>
                <a:spcPts val="0"/>
              </a:spcBef>
            </a:pPr>
            <a:r>
              <a:rPr lang="en-US" sz="2800" dirty="0" smtClean="0">
                <a:latin typeface="Times New Roman" pitchFamily="18" charset="0"/>
                <a:cs typeface="Times New Roman" pitchFamily="18" charset="0"/>
              </a:rPr>
              <a:t>Religion is </a:t>
            </a:r>
            <a:r>
              <a:rPr lang="en-US" sz="2600" dirty="0" smtClean="0">
                <a:latin typeface="Times New Roman" pitchFamily="18" charset="0"/>
                <a:cs typeface="Times New Roman" pitchFamily="18" charset="0"/>
              </a:rPr>
              <a:t>relative, whatever works for the moment</a:t>
            </a:r>
            <a:endParaRPr lang="en-US" sz="2600" dirty="0">
              <a:latin typeface="Times New Roman" pitchFamily="18" charset="0"/>
              <a:cs typeface="Times New Roman" pitchFamily="18" charset="0"/>
            </a:endParaRPr>
          </a:p>
          <a:p>
            <a:pPr lvl="1">
              <a:lnSpc>
                <a:spcPct val="120000"/>
              </a:lnSpc>
              <a:spcBef>
                <a:spcPts val="0"/>
              </a:spcBef>
            </a:pPr>
            <a:r>
              <a:rPr lang="en-US" sz="2900" dirty="0" smtClean="0">
                <a:latin typeface="Times New Roman" pitchFamily="18" charset="0"/>
                <a:cs typeface="Times New Roman" pitchFamily="18" charset="0"/>
              </a:rPr>
              <a:t>Spiritually there is no depth, going no higher than themselves</a:t>
            </a:r>
            <a:endParaRPr lang="en-US" sz="2900" dirty="0">
              <a:latin typeface="Times New Roman" pitchFamily="18" charset="0"/>
              <a:cs typeface="Times New Roman" pitchFamily="18" charset="0"/>
            </a:endParaRPr>
          </a:p>
          <a:p>
            <a:pPr>
              <a:lnSpc>
                <a:spcPct val="120000"/>
              </a:lnSpc>
              <a:spcBef>
                <a:spcPts val="0"/>
              </a:spcBef>
            </a:pPr>
            <a:r>
              <a:rPr lang="en-US" sz="3000" dirty="0" smtClean="0">
                <a:latin typeface="Times New Roman" pitchFamily="18" charset="0"/>
                <a:cs typeface="Times New Roman" pitchFamily="18" charset="0"/>
              </a:rPr>
              <a:t>What effect </a:t>
            </a:r>
            <a:r>
              <a:rPr lang="en-US" sz="3000" dirty="0">
                <a:latin typeface="Times New Roman" pitchFamily="18" charset="0"/>
                <a:cs typeface="Times New Roman" pitchFamily="18" charset="0"/>
              </a:rPr>
              <a:t>does this have upon them:</a:t>
            </a:r>
          </a:p>
          <a:p>
            <a:pPr lvl="2">
              <a:lnSpc>
                <a:spcPct val="120000"/>
              </a:lnSpc>
              <a:spcBef>
                <a:spcPts val="0"/>
              </a:spcBef>
            </a:pPr>
            <a:r>
              <a:rPr lang="en-US" sz="2500" dirty="0">
                <a:latin typeface="Times New Roman" pitchFamily="18" charset="0"/>
                <a:cs typeface="Times New Roman" pitchFamily="18" charset="0"/>
              </a:rPr>
              <a:t>as citizens/society: in the way we </a:t>
            </a:r>
            <a:r>
              <a:rPr lang="en-US" sz="2500" dirty="0" smtClean="0">
                <a:latin typeface="Times New Roman" pitchFamily="18" charset="0"/>
                <a:cs typeface="Times New Roman" pitchFamily="18" charset="0"/>
              </a:rPr>
              <a:t>relate </a:t>
            </a:r>
            <a:r>
              <a:rPr lang="en-US" sz="2500" dirty="0">
                <a:latin typeface="Times New Roman" pitchFamily="18" charset="0"/>
                <a:cs typeface="Times New Roman" pitchFamily="18" charset="0"/>
              </a:rPr>
              <a:t>to each other?</a:t>
            </a:r>
          </a:p>
          <a:p>
            <a:pPr lvl="2">
              <a:lnSpc>
                <a:spcPct val="120000"/>
              </a:lnSpc>
              <a:spcBef>
                <a:spcPts val="0"/>
              </a:spcBef>
            </a:pPr>
            <a:r>
              <a:rPr lang="en-US" sz="2500" dirty="0">
                <a:latin typeface="Times New Roman" pitchFamily="18" charset="0"/>
                <a:cs typeface="Times New Roman" pitchFamily="18" charset="0"/>
              </a:rPr>
              <a:t>as families: marriage, parenting, extended family?</a:t>
            </a:r>
          </a:p>
          <a:p>
            <a:pPr lvl="2">
              <a:lnSpc>
                <a:spcPct val="120000"/>
              </a:lnSpc>
              <a:spcBef>
                <a:spcPts val="0"/>
              </a:spcBef>
            </a:pPr>
            <a:r>
              <a:rPr lang="en-US" sz="2500" dirty="0">
                <a:latin typeface="Times New Roman" pitchFamily="18" charset="0"/>
                <a:cs typeface="Times New Roman" pitchFamily="18" charset="0"/>
              </a:rPr>
              <a:t>as </a:t>
            </a:r>
            <a:r>
              <a:rPr lang="en-US" sz="2500" dirty="0" smtClean="0">
                <a:latin typeface="Times New Roman" pitchFamily="18" charset="0"/>
                <a:cs typeface="Times New Roman" pitchFamily="18" charset="0"/>
              </a:rPr>
              <a:t>believers: </a:t>
            </a:r>
            <a:r>
              <a:rPr lang="en-US" sz="2500" dirty="0">
                <a:latin typeface="Times New Roman" pitchFamily="18" charset="0"/>
                <a:cs typeface="Times New Roman" pitchFamily="18" charset="0"/>
              </a:rPr>
              <a:t>in their </a:t>
            </a:r>
            <a:r>
              <a:rPr lang="en-US" sz="2500" dirty="0" smtClean="0">
                <a:latin typeface="Times New Roman" pitchFamily="18" charset="0"/>
                <a:cs typeface="Times New Roman" pitchFamily="18" charset="0"/>
              </a:rPr>
              <a:t>lives and witness? </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val="427719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819912"/>
          </a:xfrm>
        </p:spPr>
        <p:txBody>
          <a:bodyPr>
            <a:normAutofit/>
          </a:bodyPr>
          <a:lstStyle/>
          <a:p>
            <a:r>
              <a:rPr lang="en-US" b="1" dirty="0" smtClean="0">
                <a:latin typeface="Times New Roman" pitchFamily="18" charset="0"/>
                <a:cs typeface="Times New Roman" pitchFamily="18" charset="0"/>
              </a:rPr>
              <a:t>How do we see God?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534400" cy="5257800"/>
          </a:xfrm>
        </p:spPr>
        <p:txBody>
          <a:bodyPr>
            <a:normAutofit lnSpcReduction="10000"/>
          </a:bodyPr>
          <a:lstStyle/>
          <a:p>
            <a:pPr marL="0" indent="0">
              <a:lnSpc>
                <a:spcPct val="120000"/>
              </a:lnSpc>
              <a:spcBef>
                <a:spcPts val="0"/>
              </a:spcBef>
              <a:buNone/>
            </a:pPr>
            <a:r>
              <a:rPr lang="en-US" sz="3100" b="1" dirty="0" smtClean="0">
                <a:latin typeface="Times New Roman" pitchFamily="18" charset="0"/>
                <a:cs typeface="Times New Roman" pitchFamily="18" charset="0"/>
              </a:rPr>
              <a:t>Monotheism:</a:t>
            </a:r>
          </a:p>
          <a:p>
            <a:pPr>
              <a:lnSpc>
                <a:spcPct val="120000"/>
              </a:lnSpc>
              <a:spcBef>
                <a:spcPts val="0"/>
              </a:spcBef>
            </a:pPr>
            <a:r>
              <a:rPr lang="en-US" sz="2900" b="1" dirty="0" smtClean="0">
                <a:latin typeface="Times New Roman" pitchFamily="18" charset="0"/>
                <a:cs typeface="Times New Roman" pitchFamily="18" charset="0"/>
              </a:rPr>
              <a:t>Jews &amp; Muslims </a:t>
            </a:r>
            <a:r>
              <a:rPr lang="en-US" sz="2900" dirty="0" smtClean="0">
                <a:latin typeface="Times New Roman" pitchFamily="18" charset="0"/>
                <a:cs typeface="Times New Roman" pitchFamily="18" charset="0"/>
              </a:rPr>
              <a:t>see God as “ONE”</a:t>
            </a:r>
            <a:endParaRPr lang="en-US" sz="2900" b="1" dirty="0">
              <a:latin typeface="Times New Roman" pitchFamily="18" charset="0"/>
              <a:cs typeface="Times New Roman" pitchFamily="18" charset="0"/>
            </a:endParaRPr>
          </a:p>
          <a:p>
            <a:pPr lvl="1">
              <a:lnSpc>
                <a:spcPct val="120000"/>
              </a:lnSpc>
              <a:spcBef>
                <a:spcPts val="0"/>
              </a:spcBef>
            </a:pPr>
            <a:r>
              <a:rPr lang="en-US" sz="2800" dirty="0" smtClean="0">
                <a:latin typeface="Times New Roman" pitchFamily="18" charset="0"/>
                <a:cs typeface="Times New Roman" pitchFamily="18" charset="0"/>
              </a:rPr>
              <a:t>Religion is a</a:t>
            </a:r>
            <a:r>
              <a:rPr lang="en-US" sz="2600" dirty="0" smtClean="0">
                <a:latin typeface="Times New Roman" pitchFamily="18" charset="0"/>
                <a:cs typeface="Times New Roman" pitchFamily="18" charset="0"/>
              </a:rPr>
              <a:t>bsolute conformity to doctrine (controlling/killing those that disagree)</a:t>
            </a:r>
          </a:p>
          <a:p>
            <a:pPr lvl="1">
              <a:lnSpc>
                <a:spcPct val="120000"/>
              </a:lnSpc>
              <a:spcBef>
                <a:spcPts val="0"/>
              </a:spcBef>
            </a:pPr>
            <a:r>
              <a:rPr lang="en-US" sz="2900" dirty="0" smtClean="0">
                <a:latin typeface="Times New Roman" pitchFamily="18" charset="0"/>
                <a:cs typeface="Times New Roman" pitchFamily="18" charset="0"/>
              </a:rPr>
              <a:t>Spiritually empty –while making great pretense of being his chosen </a:t>
            </a:r>
            <a:r>
              <a:rPr lang="en-US" sz="2900" dirty="0">
                <a:latin typeface="Times New Roman" pitchFamily="18" charset="0"/>
                <a:cs typeface="Times New Roman" pitchFamily="18" charset="0"/>
              </a:rPr>
              <a:t>they know not </a:t>
            </a:r>
            <a:r>
              <a:rPr lang="en-US" sz="2900" dirty="0" smtClean="0">
                <a:latin typeface="Times New Roman" pitchFamily="18" charset="0"/>
                <a:cs typeface="Times New Roman" pitchFamily="18" charset="0"/>
              </a:rPr>
              <a:t>God – (Matt. 7:22, 23)</a:t>
            </a:r>
          </a:p>
          <a:p>
            <a:pPr>
              <a:lnSpc>
                <a:spcPct val="120000"/>
              </a:lnSpc>
              <a:spcBef>
                <a:spcPts val="0"/>
              </a:spcBef>
            </a:pPr>
            <a:r>
              <a:rPr lang="en-US" sz="3000" dirty="0" smtClean="0">
                <a:latin typeface="Times New Roman" pitchFamily="18" charset="0"/>
                <a:cs typeface="Times New Roman" pitchFamily="18" charset="0"/>
              </a:rPr>
              <a:t>What </a:t>
            </a:r>
            <a:r>
              <a:rPr lang="en-US" sz="3000" dirty="0">
                <a:latin typeface="Times New Roman" pitchFamily="18" charset="0"/>
                <a:cs typeface="Times New Roman" pitchFamily="18" charset="0"/>
              </a:rPr>
              <a:t>effect does this have upon them:</a:t>
            </a:r>
          </a:p>
          <a:p>
            <a:pPr lvl="2">
              <a:lnSpc>
                <a:spcPct val="120000"/>
              </a:lnSpc>
              <a:spcBef>
                <a:spcPts val="0"/>
              </a:spcBef>
            </a:pPr>
            <a:r>
              <a:rPr lang="en-US" sz="2500" dirty="0">
                <a:latin typeface="Times New Roman" pitchFamily="18" charset="0"/>
                <a:cs typeface="Times New Roman" pitchFamily="18" charset="0"/>
              </a:rPr>
              <a:t>as citizens/society: in the way we </a:t>
            </a:r>
            <a:r>
              <a:rPr lang="en-US" sz="2500" dirty="0" smtClean="0">
                <a:latin typeface="Times New Roman" pitchFamily="18" charset="0"/>
                <a:cs typeface="Times New Roman" pitchFamily="18" charset="0"/>
              </a:rPr>
              <a:t>relate </a:t>
            </a:r>
            <a:r>
              <a:rPr lang="en-US" sz="2500" dirty="0">
                <a:latin typeface="Times New Roman" pitchFamily="18" charset="0"/>
                <a:cs typeface="Times New Roman" pitchFamily="18" charset="0"/>
              </a:rPr>
              <a:t>to each other?</a:t>
            </a:r>
          </a:p>
          <a:p>
            <a:pPr lvl="2">
              <a:lnSpc>
                <a:spcPct val="120000"/>
              </a:lnSpc>
              <a:spcBef>
                <a:spcPts val="0"/>
              </a:spcBef>
            </a:pPr>
            <a:r>
              <a:rPr lang="en-US" sz="2500" dirty="0">
                <a:latin typeface="Times New Roman" pitchFamily="18" charset="0"/>
                <a:cs typeface="Times New Roman" pitchFamily="18" charset="0"/>
              </a:rPr>
              <a:t>as families: marriage, parenting, extended family?</a:t>
            </a:r>
          </a:p>
          <a:p>
            <a:pPr lvl="2">
              <a:lnSpc>
                <a:spcPct val="120000"/>
              </a:lnSpc>
              <a:spcBef>
                <a:spcPts val="0"/>
              </a:spcBef>
            </a:pPr>
            <a:r>
              <a:rPr lang="en-US" sz="2500" dirty="0">
                <a:latin typeface="Times New Roman" pitchFamily="18" charset="0"/>
                <a:cs typeface="Times New Roman" pitchFamily="18" charset="0"/>
              </a:rPr>
              <a:t>as </a:t>
            </a:r>
            <a:r>
              <a:rPr lang="en-US" sz="2500" dirty="0" smtClean="0">
                <a:latin typeface="Times New Roman" pitchFamily="18" charset="0"/>
                <a:cs typeface="Times New Roman" pitchFamily="18" charset="0"/>
              </a:rPr>
              <a:t>believers: </a:t>
            </a:r>
            <a:r>
              <a:rPr lang="en-US" sz="2500" dirty="0">
                <a:latin typeface="Times New Roman" pitchFamily="18" charset="0"/>
                <a:cs typeface="Times New Roman" pitchFamily="18" charset="0"/>
              </a:rPr>
              <a:t>in their </a:t>
            </a:r>
            <a:r>
              <a:rPr lang="en-US" sz="2500" dirty="0" smtClean="0">
                <a:latin typeface="Times New Roman" pitchFamily="18" charset="0"/>
                <a:cs typeface="Times New Roman" pitchFamily="18" charset="0"/>
              </a:rPr>
              <a:t>lives and witness? </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val="160913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819912"/>
          </a:xfrm>
        </p:spPr>
        <p:txBody>
          <a:bodyPr>
            <a:normAutofit/>
          </a:bodyPr>
          <a:lstStyle/>
          <a:p>
            <a:r>
              <a:rPr lang="en-US" b="1" dirty="0" smtClean="0">
                <a:latin typeface="Times New Roman" pitchFamily="18" charset="0"/>
                <a:cs typeface="Times New Roman" pitchFamily="18" charset="0"/>
              </a:rPr>
              <a:t>How do we see God?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534400" cy="5638800"/>
          </a:xfrm>
        </p:spPr>
        <p:txBody>
          <a:bodyPr>
            <a:normAutofit lnSpcReduction="10000"/>
          </a:bodyPr>
          <a:lstStyle/>
          <a:p>
            <a:pPr>
              <a:lnSpc>
                <a:spcPct val="120000"/>
              </a:lnSpc>
              <a:spcBef>
                <a:spcPts val="0"/>
              </a:spcBef>
            </a:pPr>
            <a:r>
              <a:rPr lang="en-US" sz="3400" b="1" dirty="0" smtClean="0">
                <a:latin typeface="Times New Roman" pitchFamily="18" charset="0"/>
                <a:cs typeface="Times New Roman" pitchFamily="18" charset="0"/>
              </a:rPr>
              <a:t>Christians</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see God as “three who are </a:t>
            </a:r>
            <a:r>
              <a:rPr lang="en-US" sz="3400" dirty="0" smtClean="0">
                <a:latin typeface="Times New Roman" pitchFamily="18" charset="0"/>
                <a:cs typeface="Times New Roman" pitchFamily="18" charset="0"/>
              </a:rPr>
              <a:t>ONE”</a:t>
            </a:r>
          </a:p>
          <a:p>
            <a:pPr lvl="1">
              <a:lnSpc>
                <a:spcPct val="120000"/>
              </a:lnSpc>
              <a:spcBef>
                <a:spcPts val="0"/>
              </a:spcBef>
            </a:pPr>
            <a:r>
              <a:rPr lang="en-US" dirty="0" smtClean="0">
                <a:latin typeface="Times New Roman" pitchFamily="18" charset="0"/>
                <a:cs typeface="Times New Roman" pitchFamily="18" charset="0"/>
              </a:rPr>
              <a:t>At Creation there were three God’s at work:</a:t>
            </a:r>
            <a:endParaRPr lang="en-US" dirty="0">
              <a:latin typeface="Times New Roman" pitchFamily="18" charset="0"/>
              <a:cs typeface="Times New Roman" pitchFamily="18" charset="0"/>
            </a:endParaRPr>
          </a:p>
          <a:p>
            <a:pPr lvl="2"/>
            <a:r>
              <a:rPr lang="en-US" sz="1900" dirty="0">
                <a:latin typeface="Times New Roman" pitchFamily="18" charset="0"/>
                <a:cs typeface="Times New Roman" pitchFamily="18" charset="0"/>
              </a:rPr>
              <a:t>Gen. 1:1 “In the beginning God” </a:t>
            </a:r>
            <a:r>
              <a:rPr lang="he-IL" sz="1900" dirty="0">
                <a:latin typeface="Times New Roman" pitchFamily="18" charset="0"/>
                <a:cs typeface="Times New Roman" pitchFamily="18" charset="0"/>
              </a:rPr>
              <a:t>אלהים</a:t>
            </a:r>
            <a:r>
              <a:rPr lang="en-US" sz="1900" dirty="0">
                <a:latin typeface="Times New Roman" pitchFamily="18" charset="0"/>
                <a:cs typeface="Times New Roman" pitchFamily="18" charset="0"/>
              </a:rPr>
              <a:t> </a:t>
            </a:r>
            <a:r>
              <a:rPr lang="en-US" sz="1900" i="1" baseline="30000" dirty="0">
                <a:latin typeface="Times New Roman" pitchFamily="18" charset="0"/>
                <a:cs typeface="Times New Roman" pitchFamily="18" charset="0"/>
              </a:rPr>
              <a:t>’</a:t>
            </a:r>
            <a:r>
              <a:rPr lang="en-US" sz="1900" i="1" baseline="30000" dirty="0" err="1">
                <a:latin typeface="Times New Roman" pitchFamily="18" charset="0"/>
                <a:cs typeface="Times New Roman" pitchFamily="18" charset="0"/>
              </a:rPr>
              <a:t>e</a:t>
            </a:r>
            <a:r>
              <a:rPr lang="en-US" sz="1900" i="1" dirty="0" err="1">
                <a:latin typeface="Times New Roman" pitchFamily="18" charset="0"/>
                <a:cs typeface="Times New Roman" pitchFamily="18" charset="0"/>
              </a:rPr>
              <a:t>lõhîm</a:t>
            </a:r>
            <a:r>
              <a:rPr lang="en-US" sz="1900" i="1" dirty="0">
                <a:latin typeface="Times New Roman" pitchFamily="18" charset="0"/>
                <a:cs typeface="Times New Roman" pitchFamily="18" charset="0"/>
              </a:rPr>
              <a:t> </a:t>
            </a:r>
            <a:r>
              <a:rPr lang="en-US" sz="1900" dirty="0">
                <a:latin typeface="Times New Roman" pitchFamily="18" charset="0"/>
                <a:cs typeface="Times New Roman" pitchFamily="18" charset="0"/>
              </a:rPr>
              <a:t>(pl. of </a:t>
            </a:r>
            <a:r>
              <a:rPr lang="en-US" sz="1900" i="1" baseline="30000" dirty="0"/>
              <a:t>’</a:t>
            </a:r>
            <a:r>
              <a:rPr lang="en-US" sz="1900" i="1" baseline="30000" dirty="0" err="1">
                <a:latin typeface="Times New Roman" pitchFamily="18" charset="0"/>
                <a:cs typeface="Times New Roman" pitchFamily="18" charset="0"/>
              </a:rPr>
              <a:t>e</a:t>
            </a:r>
            <a:r>
              <a:rPr lang="en-US" sz="1900" i="1" dirty="0" err="1">
                <a:latin typeface="Times New Roman" pitchFamily="18" charset="0"/>
                <a:cs typeface="Times New Roman" pitchFamily="18" charset="0"/>
              </a:rPr>
              <a:t>lõ</a:t>
            </a:r>
            <a:r>
              <a:rPr lang="en-US" sz="1900" i="1" dirty="0">
                <a:latin typeface="Times New Roman" pitchFamily="18" charset="0"/>
                <a:cs typeface="Times New Roman" pitchFamily="18" charset="0"/>
              </a:rPr>
              <a:t>(a)h</a:t>
            </a:r>
            <a:r>
              <a:rPr lang="en-US" sz="1900" dirty="0">
                <a:latin typeface="Times New Roman" pitchFamily="18" charset="0"/>
                <a:cs typeface="Times New Roman" pitchFamily="18" charset="0"/>
              </a:rPr>
              <a:t>)</a:t>
            </a:r>
          </a:p>
          <a:p>
            <a:pPr lvl="2"/>
            <a:r>
              <a:rPr lang="en-US" sz="2200" dirty="0">
                <a:latin typeface="Times New Roman" pitchFamily="18" charset="0"/>
                <a:cs typeface="Times New Roman" pitchFamily="18" charset="0"/>
              </a:rPr>
              <a:t>He is plural!</a:t>
            </a:r>
          </a:p>
          <a:p>
            <a:pPr lvl="2"/>
            <a:r>
              <a:rPr lang="en-US" dirty="0">
                <a:latin typeface="Times New Roman" pitchFamily="18" charset="0"/>
                <a:cs typeface="Times New Roman" pitchFamily="18" charset="0"/>
              </a:rPr>
              <a:t>"Let </a:t>
            </a:r>
            <a:r>
              <a:rPr lang="en-US" i="1" dirty="0">
                <a:latin typeface="Times New Roman" pitchFamily="18" charset="0"/>
                <a:cs typeface="Times New Roman" pitchFamily="18" charset="0"/>
              </a:rPr>
              <a:t>us</a:t>
            </a:r>
            <a:r>
              <a:rPr lang="en-US" dirty="0">
                <a:latin typeface="Times New Roman" pitchFamily="18" charset="0"/>
                <a:cs typeface="Times New Roman" pitchFamily="18" charset="0"/>
              </a:rPr>
              <a:t>“ make man in “</a:t>
            </a:r>
            <a:r>
              <a:rPr lang="en-US" i="1" dirty="0">
                <a:latin typeface="Times New Roman" pitchFamily="18" charset="0"/>
                <a:cs typeface="Times New Roman" pitchFamily="18" charset="0"/>
              </a:rPr>
              <a:t>our</a:t>
            </a:r>
            <a:r>
              <a:rPr lang="en-US" dirty="0">
                <a:latin typeface="Times New Roman" pitchFamily="18" charset="0"/>
                <a:cs typeface="Times New Roman" pitchFamily="18" charset="0"/>
              </a:rPr>
              <a:t>” image Gen. 1:26; 3:22; </a:t>
            </a:r>
            <a:r>
              <a:rPr lang="en-US" dirty="0" smtClean="0">
                <a:latin typeface="Times New Roman" pitchFamily="18" charset="0"/>
                <a:cs typeface="Times New Roman" pitchFamily="18" charset="0"/>
              </a:rPr>
              <a:t>11:7</a:t>
            </a:r>
          </a:p>
          <a:p>
            <a:pPr lvl="2"/>
            <a:r>
              <a:rPr lang="en-US" dirty="0">
                <a:latin typeface="Times New Roman" pitchFamily="18" charset="0"/>
                <a:cs typeface="Times New Roman" pitchFamily="18" charset="0"/>
              </a:rPr>
              <a:t>At creation the Spirit </a:t>
            </a:r>
            <a:r>
              <a:rPr lang="he-IL" dirty="0"/>
              <a:t>אלהים</a:t>
            </a:r>
            <a:r>
              <a:rPr lang="en-US" dirty="0">
                <a:latin typeface="Times New Roman" pitchFamily="18" charset="0"/>
                <a:cs typeface="Times New Roman" pitchFamily="18" charset="0"/>
              </a:rPr>
              <a:t> is creating (Gen. 1:2) as was Jesus (Heb. 1:2</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Same plurality of God is seen throughout Scripture</a:t>
            </a:r>
          </a:p>
          <a:p>
            <a:pPr lvl="2"/>
            <a:r>
              <a:rPr lang="en-US" dirty="0" smtClean="0">
                <a:latin typeface="Times New Roman" pitchFamily="18" charset="0"/>
                <a:cs typeface="Times New Roman" pitchFamily="18" charset="0"/>
              </a:rPr>
              <a:t>Ps</a:t>
            </a:r>
            <a:r>
              <a:rPr lang="en-US" dirty="0">
                <a:latin typeface="Times New Roman" pitchFamily="18" charset="0"/>
                <a:cs typeface="Times New Roman" pitchFamily="18" charset="0"/>
              </a:rPr>
              <a:t>. 45:7 “therefore God, thy God” (applied to Christ &amp; the Father in Heb. 1:8,9</a:t>
            </a:r>
            <a:r>
              <a:rPr lang="en-US" dirty="0" smtClean="0">
                <a:latin typeface="Times New Roman" pitchFamily="18" charset="0"/>
                <a:cs typeface="Times New Roman" pitchFamily="18" charset="0"/>
              </a:rPr>
              <a:t>)</a:t>
            </a:r>
          </a:p>
          <a:p>
            <a:pPr lvl="2"/>
            <a:r>
              <a:rPr lang="en-US" dirty="0">
                <a:latin typeface="Times New Roman" pitchFamily="18" charset="0"/>
                <a:cs typeface="Times New Roman" pitchFamily="18" charset="0"/>
              </a:rPr>
              <a:t>the three-part formula of the Father, Son and Holy Spirit (Luke 1:35; Acts 1:1-6; 2:33, 38-39; 9:17-20; 10:38; 2 Cor. 13:14; cf. Gal. 4:4-6; Titus 3:4-6; 1 Cor. 12:4-6; Eph. 4:4-6; Gal. 3:14</a:t>
            </a:r>
            <a:r>
              <a:rPr lang="en-US" dirty="0" smtClean="0">
                <a:latin typeface="Times New Roman" pitchFamily="18" charset="0"/>
                <a:cs typeface="Times New Roman" pitchFamily="18" charset="0"/>
              </a:rPr>
              <a:t>).</a:t>
            </a:r>
          </a:p>
          <a:p>
            <a:pPr lvl="2"/>
            <a:r>
              <a:rPr lang="en-US" dirty="0" smtClean="0">
                <a:latin typeface="Times New Roman" pitchFamily="18" charset="0"/>
                <a:cs typeface="Times New Roman" pitchFamily="18" charset="0"/>
              </a:rPr>
              <a:t>Jesus </a:t>
            </a:r>
            <a:r>
              <a:rPr lang="en-US" dirty="0">
                <a:latin typeface="Times New Roman" pitchFamily="18" charset="0"/>
                <a:cs typeface="Times New Roman" pitchFamily="18" charset="0"/>
              </a:rPr>
              <a:t>referred to it: "And the glory which thou </a:t>
            </a:r>
            <a:r>
              <a:rPr lang="en-US" dirty="0" err="1">
                <a:latin typeface="Times New Roman" pitchFamily="18" charset="0"/>
                <a:cs typeface="Times New Roman" pitchFamily="18" charset="0"/>
              </a:rPr>
              <a:t>gavest</a:t>
            </a:r>
            <a:r>
              <a:rPr lang="en-US" dirty="0">
                <a:latin typeface="Times New Roman" pitchFamily="18" charset="0"/>
                <a:cs typeface="Times New Roman" pitchFamily="18" charset="0"/>
              </a:rPr>
              <a:t> me I have given them; that they may be one, </a:t>
            </a:r>
            <a:r>
              <a:rPr lang="en-US" u="sng" dirty="0">
                <a:latin typeface="Times New Roman" pitchFamily="18" charset="0"/>
                <a:cs typeface="Times New Roman" pitchFamily="18" charset="0"/>
              </a:rPr>
              <a:t>even as we are one</a:t>
            </a:r>
            <a:r>
              <a:rPr lang="en-US" dirty="0">
                <a:latin typeface="Times New Roman" pitchFamily="18" charset="0"/>
                <a:cs typeface="Times New Roman" pitchFamily="18" charset="0"/>
              </a:rPr>
              <a:t>" John 17:22 </a:t>
            </a:r>
          </a:p>
          <a:p>
            <a:pPr lvl="2"/>
            <a:endParaRPr lang="en-US" dirty="0">
              <a:latin typeface="Times New Roman" pitchFamily="18" charset="0"/>
              <a:cs typeface="Times New Roman" pitchFamily="18" charset="0"/>
            </a:endParaRPr>
          </a:p>
          <a:p>
            <a:pPr>
              <a:lnSpc>
                <a:spcPct val="120000"/>
              </a:lnSpc>
              <a:spcBef>
                <a:spcPts val="0"/>
              </a:spcBef>
            </a:pPr>
            <a:endParaRPr lang="en-US" sz="29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5406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458200" cy="819912"/>
          </a:xfrm>
        </p:spPr>
        <p:txBody>
          <a:bodyPr>
            <a:normAutofit/>
          </a:bodyPr>
          <a:lstStyle/>
          <a:p>
            <a:r>
              <a:rPr lang="en-US" sz="4400" b="1" dirty="0" smtClean="0">
                <a:latin typeface="Times New Roman" pitchFamily="18" charset="0"/>
                <a:cs typeface="Times New Roman" pitchFamily="18" charset="0"/>
              </a:rPr>
              <a:t>Christian application of OT </a:t>
            </a:r>
            <a:r>
              <a:rPr lang="en-US" sz="4400" b="1" dirty="0">
                <a:latin typeface="Times New Roman" pitchFamily="18" charset="0"/>
                <a:cs typeface="Times New Roman" pitchFamily="18" charset="0"/>
              </a:rPr>
              <a:t>texts</a:t>
            </a:r>
            <a:r>
              <a:rPr lang="en-US" sz="4400" b="1" dirty="0" smtClean="0">
                <a:latin typeface="Times New Roman" pitchFamily="18" charset="0"/>
                <a:cs typeface="Times New Roman" pitchFamily="18" charset="0"/>
              </a:rPr>
              <a:t>:</a:t>
            </a:r>
            <a:endParaRPr lang="en-US" sz="4400" dirty="0"/>
          </a:p>
        </p:txBody>
      </p:sp>
      <p:sp>
        <p:nvSpPr>
          <p:cNvPr id="3" name="Content Placeholder 2"/>
          <p:cNvSpPr>
            <a:spLocks noGrp="1"/>
          </p:cNvSpPr>
          <p:nvPr>
            <p:ph idx="1"/>
          </p:nvPr>
        </p:nvSpPr>
        <p:spPr>
          <a:xfrm>
            <a:off x="152400" y="1600200"/>
            <a:ext cx="8839200" cy="4693920"/>
          </a:xfrm>
        </p:spPr>
        <p:txBody>
          <a:bodyPr/>
          <a:lstStyle/>
          <a:p>
            <a:r>
              <a:rPr lang="en-US" u="sng" dirty="0" smtClean="0">
                <a:latin typeface="Times New Roman" pitchFamily="18" charset="0"/>
                <a:cs typeface="Times New Roman" pitchFamily="18" charset="0"/>
              </a:rPr>
              <a:t>OT Texts about Yahweh applied to Jesus in NT</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Ps. 68:18 in Eph. 4:8 is applied to Jesus</a:t>
            </a:r>
          </a:p>
          <a:p>
            <a:pPr lvl="1"/>
            <a:r>
              <a:rPr lang="en-US" dirty="0" smtClean="0">
                <a:latin typeface="Times New Roman" pitchFamily="18" charset="0"/>
                <a:cs typeface="Times New Roman" pitchFamily="18" charset="0"/>
              </a:rPr>
              <a:t>Ps. 102:19, 23, 24, 26-28 in Heb. 1:10-12 is applied to Jesus</a:t>
            </a:r>
          </a:p>
          <a:p>
            <a:pPr lvl="1"/>
            <a:r>
              <a:rPr lang="en-US" dirty="0" smtClean="0">
                <a:latin typeface="Times New Roman" pitchFamily="18" charset="0"/>
                <a:cs typeface="Times New Roman" pitchFamily="18" charset="0"/>
              </a:rPr>
              <a:t>Isa. 40:3 in  Matt. 3:3 is applied to Jesus</a:t>
            </a:r>
          </a:p>
          <a:p>
            <a:pPr lvl="1"/>
            <a:r>
              <a:rPr lang="en-US" dirty="0" smtClean="0">
                <a:latin typeface="Times New Roman" pitchFamily="18" charset="0"/>
                <a:cs typeface="Times New Roman" pitchFamily="18" charset="0"/>
              </a:rPr>
              <a:t>Joel 2:32 in Rom. 10:13 is applied to Jesus</a:t>
            </a:r>
          </a:p>
          <a:p>
            <a:pPr lvl="1"/>
            <a:r>
              <a:rPr lang="en-US" dirty="0" smtClean="0">
                <a:latin typeface="Times New Roman" pitchFamily="18" charset="0"/>
                <a:cs typeface="Times New Roman" pitchFamily="18" charset="0"/>
              </a:rPr>
              <a:t>Isa. 45:23 in Phil. 2:10 is applied to Jesus</a:t>
            </a:r>
          </a:p>
          <a:p>
            <a:pPr lvl="1"/>
            <a:r>
              <a:rPr lang="en-US" dirty="0" smtClean="0">
                <a:latin typeface="Times New Roman" pitchFamily="18" charset="0"/>
                <a:cs typeface="Times New Roman" pitchFamily="18" charset="0"/>
              </a:rPr>
              <a:t>Isa. 43:11 in John 4:42/Acts 4:12 is applied to Jesus</a:t>
            </a:r>
          </a:p>
          <a:p>
            <a:r>
              <a:rPr lang="en-US" dirty="0" smtClean="0">
                <a:latin typeface="Times New Roman" pitchFamily="18" charset="0"/>
                <a:cs typeface="Times New Roman" pitchFamily="18" charset="0"/>
              </a:rPr>
              <a:t>The way the NT writers used the OT texts clearly show they believed Jesus to be the Yahweh of the OT.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8330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r>
              <a:rPr lang="en-US" b="1" dirty="0" smtClean="0">
                <a:latin typeface="Times New Roman" pitchFamily="18" charset="0"/>
                <a:cs typeface="Times New Roman" pitchFamily="18" charset="0"/>
              </a:rPr>
              <a:t>Jesus was God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u="sng" dirty="0" smtClean="0">
                <a:latin typeface="Times New Roman" pitchFamily="18" charset="0"/>
                <a:cs typeface="Times New Roman" pitchFamily="18" charset="0"/>
              </a:rPr>
              <a:t>By Prophetic Confession</a:t>
            </a:r>
          </a:p>
          <a:p>
            <a:pPr lvl="1"/>
            <a:r>
              <a:rPr lang="en-US" b="1" dirty="0" smtClean="0">
                <a:latin typeface="Times New Roman" pitchFamily="18" charset="0"/>
                <a:cs typeface="Times New Roman" pitchFamily="18" charset="0"/>
              </a:rPr>
              <a:t>Isa</a:t>
            </a:r>
            <a:r>
              <a:rPr lang="en-US" b="1" dirty="0">
                <a:latin typeface="Times New Roman" pitchFamily="18" charset="0"/>
                <a:cs typeface="Times New Roman" pitchFamily="18" charset="0"/>
              </a:rPr>
              <a:t>. 9:6 </a:t>
            </a:r>
            <a:r>
              <a:rPr lang="en-US" dirty="0" smtClean="0">
                <a:latin typeface="Times New Roman" pitchFamily="18" charset="0"/>
                <a:cs typeface="Times New Roman" pitchFamily="18" charset="0"/>
              </a:rPr>
              <a:t>– “For </a:t>
            </a:r>
            <a:r>
              <a:rPr lang="en-US" dirty="0">
                <a:latin typeface="Times New Roman" pitchFamily="18" charset="0"/>
                <a:cs typeface="Times New Roman" pitchFamily="18" charset="0"/>
              </a:rPr>
              <a:t>unto us a child is born, unto us a son is given: and the government shall be upon his shoulder: and his name shall be called Wonderful, </a:t>
            </a:r>
            <a:r>
              <a:rPr lang="en-US" dirty="0" err="1">
                <a:latin typeface="Times New Roman" pitchFamily="18" charset="0"/>
                <a:cs typeface="Times New Roman" pitchFamily="18" charset="0"/>
              </a:rPr>
              <a:t>Counsellor</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rPr>
              <a:t>The mighty God</a:t>
            </a:r>
            <a:r>
              <a:rPr lang="en-US" dirty="0">
                <a:latin typeface="Times New Roman" pitchFamily="18" charset="0"/>
                <a:cs typeface="Times New Roman" pitchFamily="18" charset="0"/>
              </a:rPr>
              <a:t>, The everlasting Father, The Prince of Peace</a:t>
            </a:r>
            <a:r>
              <a:rPr lang="en-US"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Prior to his incarnation The apostle Paul claimed Jesus </a:t>
            </a:r>
            <a:r>
              <a:rPr lang="en-US" dirty="0">
                <a:latin typeface="Times New Roman" pitchFamily="18" charset="0"/>
                <a:cs typeface="Times New Roman" pitchFamily="18" charset="0"/>
              </a:rPr>
              <a:t>possessed the "form of God" (Phil. 2:6).</a:t>
            </a:r>
            <a:endParaRPr lang="en-US" dirty="0" smtClean="0">
              <a:latin typeface="Times New Roman" pitchFamily="18" charset="0"/>
              <a:cs typeface="Times New Roman" pitchFamily="18" charset="0"/>
            </a:endParaRPr>
          </a:p>
          <a:p>
            <a:pPr lvl="1"/>
            <a:r>
              <a:rPr lang="en-US" b="1" dirty="0">
                <a:latin typeface="Times New Roman" pitchFamily="18" charset="0"/>
                <a:cs typeface="Times New Roman" pitchFamily="18" charset="0"/>
              </a:rPr>
              <a:t>Micah </a:t>
            </a:r>
            <a:r>
              <a:rPr lang="en-US" b="1" dirty="0" smtClean="0">
                <a:latin typeface="Times New Roman" pitchFamily="18" charset="0"/>
                <a:cs typeface="Times New Roman" pitchFamily="18" charset="0"/>
              </a:rPr>
              <a:t>5:2 </a:t>
            </a:r>
            <a:r>
              <a:rPr lang="en-US" dirty="0" smtClean="0">
                <a:latin typeface="Times New Roman" pitchFamily="18" charset="0"/>
                <a:cs typeface="Times New Roman" pitchFamily="18" charset="0"/>
              </a:rPr>
              <a:t>– “But </a:t>
            </a:r>
            <a:r>
              <a:rPr lang="en-US" dirty="0">
                <a:latin typeface="Times New Roman" pitchFamily="18" charset="0"/>
                <a:cs typeface="Times New Roman" pitchFamily="18" charset="0"/>
              </a:rPr>
              <a:t>thou, Bethlehem </a:t>
            </a:r>
            <a:r>
              <a:rPr lang="en-US" dirty="0" err="1">
                <a:latin typeface="Times New Roman" pitchFamily="18" charset="0"/>
                <a:cs typeface="Times New Roman" pitchFamily="18" charset="0"/>
              </a:rPr>
              <a:t>Ephratah</a:t>
            </a:r>
            <a:r>
              <a:rPr lang="en-US" dirty="0">
                <a:latin typeface="Times New Roman" pitchFamily="18" charset="0"/>
                <a:cs typeface="Times New Roman" pitchFamily="18" charset="0"/>
              </a:rPr>
              <a:t>, [though] thou be little among the thousands of Judah, [yet] out of thee shall he come forth unto me [that is] to be ruler in Israel; </a:t>
            </a:r>
            <a:r>
              <a:rPr lang="en-US" u="sng" dirty="0">
                <a:latin typeface="Times New Roman" pitchFamily="18" charset="0"/>
                <a:cs typeface="Times New Roman" pitchFamily="18" charset="0"/>
              </a:rPr>
              <a:t>whose goings forth [have been] from of old, from everlasting</a:t>
            </a:r>
            <a:r>
              <a:rPr lang="en-US" dirty="0" smtClean="0">
                <a:latin typeface="Times New Roman" pitchFamily="18" charset="0"/>
                <a:cs typeface="Times New Roman" pitchFamily="18" charset="0"/>
              </a:rPr>
              <a:t>.”</a:t>
            </a:r>
          </a:p>
          <a:p>
            <a:pPr lvl="1"/>
            <a:r>
              <a:rPr lang="en-US" b="1" dirty="0">
                <a:latin typeface="Times New Roman" pitchFamily="18" charset="0"/>
                <a:cs typeface="Times New Roman" pitchFamily="18" charset="0"/>
              </a:rPr>
              <a:t>Psalm 102:25-27 </a:t>
            </a:r>
            <a:r>
              <a:rPr lang="en-US" dirty="0" smtClean="0">
                <a:latin typeface="Times New Roman" pitchFamily="18" charset="0"/>
                <a:cs typeface="Times New Roman" pitchFamily="18" charset="0"/>
              </a:rPr>
              <a:t>- This </a:t>
            </a:r>
            <a:r>
              <a:rPr lang="en-US" dirty="0">
                <a:latin typeface="Times New Roman" pitchFamily="18" charset="0"/>
                <a:cs typeface="Times New Roman" pitchFamily="18" charset="0"/>
              </a:rPr>
              <a:t>statement about </a:t>
            </a:r>
            <a:r>
              <a:rPr lang="en-US" u="sng" dirty="0">
                <a:latin typeface="Times New Roman" pitchFamily="18" charset="0"/>
                <a:cs typeface="Times New Roman" pitchFamily="18" charset="0"/>
              </a:rPr>
              <a:t>Yahweh</a:t>
            </a:r>
            <a:r>
              <a:rPr lang="en-US" dirty="0">
                <a:latin typeface="Times New Roman" pitchFamily="18" charset="0"/>
                <a:cs typeface="Times New Roman" pitchFamily="18" charset="0"/>
              </a:rPr>
              <a:t>'s creative power and eternity recorded in </a:t>
            </a:r>
            <a:r>
              <a:rPr lang="en-US" u="sng" dirty="0" smtClean="0">
                <a:latin typeface="Times New Roman" pitchFamily="18" charset="0"/>
                <a:cs typeface="Times New Roman" pitchFamily="18" charset="0"/>
              </a:rPr>
              <a:t>is applied to </a:t>
            </a:r>
            <a:r>
              <a:rPr lang="en-US" dirty="0" smtClean="0">
                <a:latin typeface="Times New Roman" pitchFamily="18" charset="0"/>
                <a:cs typeface="Times New Roman" pitchFamily="18" charset="0"/>
              </a:rPr>
              <a:t>Christ in </a:t>
            </a:r>
            <a:r>
              <a:rPr lang="en-US" b="1" dirty="0">
                <a:latin typeface="Times New Roman" pitchFamily="18" charset="0"/>
                <a:cs typeface="Times New Roman" pitchFamily="18" charset="0"/>
              </a:rPr>
              <a:t>Heb. </a:t>
            </a:r>
            <a:r>
              <a:rPr lang="en-US" b="1" dirty="0" smtClean="0">
                <a:latin typeface="Times New Roman" pitchFamily="18" charset="0"/>
                <a:cs typeface="Times New Roman" pitchFamily="18" charset="0"/>
              </a:rPr>
              <a:t>1:10-12</a:t>
            </a:r>
          </a:p>
          <a:p>
            <a:pPr lvl="2"/>
            <a:r>
              <a:rPr lang="en-US" dirty="0" smtClean="0">
                <a:latin typeface="Times New Roman" pitchFamily="18" charset="0"/>
                <a:cs typeface="Times New Roman" pitchFamily="18" charset="0"/>
              </a:rPr>
              <a:t>The apostles clearly affirmed this: John </a:t>
            </a:r>
            <a:r>
              <a:rPr lang="en-US" dirty="0">
                <a:latin typeface="Times New Roman" pitchFamily="18" charset="0"/>
                <a:cs typeface="Times New Roman" pitchFamily="18" charset="0"/>
              </a:rPr>
              <a:t>1:3; Heb. 1:2, 10; Col. 1:16</a:t>
            </a:r>
            <a:endParaRPr lang="en-US" b="1" dirty="0" smtClean="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Isa. 44:23 </a:t>
            </a:r>
            <a:r>
              <a:rPr lang="en-US" dirty="0" smtClean="0">
                <a:latin typeface="Times New Roman" pitchFamily="18" charset="0"/>
                <a:cs typeface="Times New Roman" pitchFamily="18" charset="0"/>
              </a:rPr>
              <a:t>- This </a:t>
            </a:r>
            <a:r>
              <a:rPr lang="en-US" dirty="0">
                <a:latin typeface="Times New Roman" pitchFamily="18" charset="0"/>
                <a:cs typeface="Times New Roman" pitchFamily="18" charset="0"/>
              </a:rPr>
              <a:t>song of praise that heaven sings to Yahweh for His redemption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applied to the worship of Christ in </a:t>
            </a:r>
            <a:r>
              <a:rPr lang="en-US" b="1" dirty="0">
                <a:latin typeface="Times New Roman" pitchFamily="18" charset="0"/>
                <a:cs typeface="Times New Roman" pitchFamily="18" charset="0"/>
              </a:rPr>
              <a:t>Phil. </a:t>
            </a:r>
            <a:r>
              <a:rPr lang="en-US" b="1" dirty="0" smtClean="0">
                <a:latin typeface="Times New Roman" pitchFamily="18" charset="0"/>
                <a:cs typeface="Times New Roman" pitchFamily="18" charset="0"/>
              </a:rPr>
              <a:t>2:10</a:t>
            </a:r>
            <a:endParaRPr lang="en-US" dirty="0">
              <a:latin typeface="Times New Roman" pitchFamily="18" charset="0"/>
              <a:cs typeface="Times New Roman" pitchFamily="18" charset="0"/>
            </a:endParaRPr>
          </a:p>
          <a:p>
            <a:pPr marL="393192" lvl="1" indent="0">
              <a:buNone/>
            </a:pPr>
            <a:endParaRPr lang="en-US" dirty="0"/>
          </a:p>
        </p:txBody>
      </p:sp>
    </p:spTree>
    <p:extLst>
      <p:ext uri="{BB962C8B-B14F-4D97-AF65-F5344CB8AC3E}">
        <p14:creationId xmlns:p14="http://schemas.microsoft.com/office/powerpoint/2010/main" val="312675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r>
              <a:rPr lang="en-US" b="1" dirty="0" smtClean="0">
                <a:latin typeface="Times New Roman" pitchFamily="18" charset="0"/>
                <a:cs typeface="Times New Roman" pitchFamily="18" charset="0"/>
              </a:rPr>
              <a:t>Jesus was God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u="sng" dirty="0" smtClean="0">
                <a:latin typeface="Times New Roman" pitchFamily="18" charset="0"/>
                <a:cs typeface="Times New Roman" pitchFamily="18" charset="0"/>
              </a:rPr>
              <a:t>By his own Confession</a:t>
            </a:r>
          </a:p>
          <a:p>
            <a:pPr lvl="1"/>
            <a:r>
              <a:rPr lang="en-US" b="1" dirty="0">
                <a:latin typeface="Times New Roman" pitchFamily="18" charset="0"/>
                <a:cs typeface="Times New Roman" pitchFamily="18" charset="0"/>
              </a:rPr>
              <a:t>John 16:28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u="sng" dirty="0" smtClean="0">
                <a:latin typeface="Times New Roman" pitchFamily="18" charset="0"/>
                <a:cs typeface="Times New Roman" pitchFamily="18" charset="0"/>
              </a:rPr>
              <a:t>I </a:t>
            </a:r>
            <a:r>
              <a:rPr lang="en-US" u="sng" dirty="0">
                <a:latin typeface="Times New Roman" pitchFamily="18" charset="0"/>
                <a:cs typeface="Times New Roman" pitchFamily="18" charset="0"/>
              </a:rPr>
              <a:t>[Jesus] came forth from the Father</a:t>
            </a:r>
            <a:r>
              <a:rPr lang="en-US" dirty="0">
                <a:latin typeface="Times New Roman" pitchFamily="18" charset="0"/>
                <a:cs typeface="Times New Roman" pitchFamily="18" charset="0"/>
              </a:rPr>
              <a:t>, and am come into the world: again, I leave the world, and go to the Father.”</a:t>
            </a:r>
            <a:endParaRPr lang="en-US" b="1" dirty="0" smtClean="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John </a:t>
            </a:r>
            <a:r>
              <a:rPr lang="en-US" b="1" dirty="0">
                <a:latin typeface="Times New Roman" pitchFamily="18" charset="0"/>
                <a:cs typeface="Times New Roman" pitchFamily="18" charset="0"/>
              </a:rPr>
              <a:t>14:8-11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“Philip </a:t>
            </a:r>
            <a:r>
              <a:rPr lang="en-US" dirty="0" err="1">
                <a:latin typeface="Times New Roman" pitchFamily="18" charset="0"/>
                <a:cs typeface="Times New Roman" pitchFamily="18" charset="0"/>
              </a:rPr>
              <a:t>saith</a:t>
            </a:r>
            <a:r>
              <a:rPr lang="en-US" dirty="0">
                <a:latin typeface="Times New Roman" pitchFamily="18" charset="0"/>
                <a:cs typeface="Times New Roman" pitchFamily="18" charset="0"/>
              </a:rPr>
              <a:t> unto him, Lord, </a:t>
            </a:r>
            <a:r>
              <a:rPr lang="en-US" u="sng" dirty="0">
                <a:latin typeface="Times New Roman" pitchFamily="18" charset="0"/>
                <a:cs typeface="Times New Roman" pitchFamily="18" charset="0"/>
              </a:rPr>
              <a:t>show us the Father</a:t>
            </a:r>
            <a:r>
              <a:rPr lang="en-US" dirty="0">
                <a:latin typeface="Times New Roman" pitchFamily="18" charset="0"/>
                <a:cs typeface="Times New Roman" pitchFamily="18" charset="0"/>
              </a:rPr>
              <a:t>, and it </a:t>
            </a:r>
            <a:r>
              <a:rPr lang="en-US" dirty="0" err="1">
                <a:latin typeface="Times New Roman" pitchFamily="18" charset="0"/>
                <a:cs typeface="Times New Roman" pitchFamily="18" charset="0"/>
              </a:rPr>
              <a:t>sufficeth</a:t>
            </a:r>
            <a:r>
              <a:rPr lang="en-US" dirty="0">
                <a:latin typeface="Times New Roman" pitchFamily="18" charset="0"/>
                <a:cs typeface="Times New Roman" pitchFamily="18" charset="0"/>
              </a:rPr>
              <a:t> us. </a:t>
            </a:r>
            <a:r>
              <a:rPr lang="en-US" dirty="0" smtClean="0">
                <a:latin typeface="Times New Roman" pitchFamily="18" charset="0"/>
                <a:cs typeface="Times New Roman" pitchFamily="18" charset="0"/>
              </a:rPr>
              <a:t>Jesus </a:t>
            </a:r>
            <a:r>
              <a:rPr lang="en-US" dirty="0" err="1">
                <a:latin typeface="Times New Roman" pitchFamily="18" charset="0"/>
                <a:cs typeface="Times New Roman" pitchFamily="18" charset="0"/>
              </a:rPr>
              <a:t>saith</a:t>
            </a:r>
            <a:r>
              <a:rPr lang="en-US" dirty="0">
                <a:latin typeface="Times New Roman" pitchFamily="18" charset="0"/>
                <a:cs typeface="Times New Roman" pitchFamily="18" charset="0"/>
              </a:rPr>
              <a:t> unto him, Have I been so long time with you, and yet hast thou not known me, Philip? he that hath seen me hath seen the Father; and how </a:t>
            </a:r>
            <a:r>
              <a:rPr lang="en-US" dirty="0" err="1">
                <a:latin typeface="Times New Roman" pitchFamily="18" charset="0"/>
                <a:cs typeface="Times New Roman" pitchFamily="18" charset="0"/>
              </a:rPr>
              <a:t>sayest</a:t>
            </a:r>
            <a:r>
              <a:rPr lang="en-US" dirty="0">
                <a:latin typeface="Times New Roman" pitchFamily="18" charset="0"/>
                <a:cs typeface="Times New Roman" pitchFamily="18" charset="0"/>
              </a:rPr>
              <a:t> thou [then], Show us the Father? </a:t>
            </a:r>
            <a:r>
              <a:rPr lang="en-US" dirty="0" err="1" smtClean="0">
                <a:latin typeface="Times New Roman" pitchFamily="18" charset="0"/>
                <a:cs typeface="Times New Roman" pitchFamily="18" charset="0"/>
              </a:rPr>
              <a:t>Believest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thou not that </a:t>
            </a:r>
            <a:r>
              <a:rPr lang="en-US" u="sng" dirty="0">
                <a:latin typeface="Times New Roman" pitchFamily="18" charset="0"/>
                <a:cs typeface="Times New Roman" pitchFamily="18" charset="0"/>
              </a:rPr>
              <a:t>I am in the Father, and the Father in me</a:t>
            </a:r>
            <a:r>
              <a:rPr lang="en-US" dirty="0">
                <a:latin typeface="Times New Roman" pitchFamily="18" charset="0"/>
                <a:cs typeface="Times New Roman" pitchFamily="18" charset="0"/>
              </a:rPr>
              <a:t>? the words that I speak unto you I speak not of myself: but </a:t>
            </a:r>
            <a:r>
              <a:rPr lang="en-US" u="sng" dirty="0">
                <a:latin typeface="Times New Roman" pitchFamily="18" charset="0"/>
                <a:cs typeface="Times New Roman" pitchFamily="18" charset="0"/>
              </a:rPr>
              <a:t>the Father that </a:t>
            </a:r>
            <a:r>
              <a:rPr lang="en-US" u="sng" dirty="0" err="1">
                <a:latin typeface="Times New Roman" pitchFamily="18" charset="0"/>
                <a:cs typeface="Times New Roman" pitchFamily="18" charset="0"/>
              </a:rPr>
              <a:t>dwelleth</a:t>
            </a:r>
            <a:r>
              <a:rPr lang="en-US" u="sng" dirty="0">
                <a:latin typeface="Times New Roman" pitchFamily="18" charset="0"/>
                <a:cs typeface="Times New Roman" pitchFamily="18" charset="0"/>
              </a:rPr>
              <a:t> in me</a:t>
            </a:r>
            <a:r>
              <a:rPr lang="en-US" dirty="0">
                <a:latin typeface="Times New Roman" pitchFamily="18" charset="0"/>
                <a:cs typeface="Times New Roman" pitchFamily="18" charset="0"/>
              </a:rPr>
              <a:t>, he doeth the works.  </a:t>
            </a:r>
            <a:r>
              <a:rPr lang="en-US" dirty="0" smtClean="0">
                <a:latin typeface="Times New Roman" pitchFamily="18" charset="0"/>
                <a:cs typeface="Times New Roman" pitchFamily="18" charset="0"/>
              </a:rPr>
              <a:t>Believe </a:t>
            </a:r>
            <a:r>
              <a:rPr lang="en-US" dirty="0">
                <a:latin typeface="Times New Roman" pitchFamily="18" charset="0"/>
                <a:cs typeface="Times New Roman" pitchFamily="18" charset="0"/>
              </a:rPr>
              <a:t>me that I [am] in the Father, and the Father in me: or else believe me for the very works' sake</a:t>
            </a:r>
            <a:r>
              <a:rPr lang="en-US" dirty="0" smtClean="0">
                <a:latin typeface="Times New Roman" pitchFamily="18" charset="0"/>
                <a:cs typeface="Times New Roman" pitchFamily="18" charset="0"/>
              </a:rPr>
              <a:t>.” </a:t>
            </a:r>
          </a:p>
          <a:p>
            <a:pPr lvl="1"/>
            <a:r>
              <a:rPr lang="en-US" b="1" dirty="0">
                <a:latin typeface="Times New Roman" pitchFamily="18" charset="0"/>
                <a:cs typeface="Times New Roman" pitchFamily="18" charset="0"/>
              </a:rPr>
              <a:t>John 8:58 </a:t>
            </a:r>
            <a:r>
              <a:rPr lang="en-US" dirty="0">
                <a:latin typeface="Times New Roman" pitchFamily="18" charset="0"/>
                <a:cs typeface="Times New Roman" pitchFamily="18" charset="0"/>
              </a:rPr>
              <a:t>- Jesus said unto them, Verily, verily, I say unto you, </a:t>
            </a:r>
            <a:r>
              <a:rPr lang="en-US" u="sng" dirty="0">
                <a:latin typeface="Times New Roman" pitchFamily="18" charset="0"/>
                <a:cs typeface="Times New Roman" pitchFamily="18" charset="0"/>
              </a:rPr>
              <a:t>Before Abraham was, I am</a:t>
            </a:r>
            <a:r>
              <a:rPr lang="en-US" dirty="0">
                <a:latin typeface="Times New Roman" pitchFamily="18" charset="0"/>
                <a:cs typeface="Times New Roman" pitchFamily="18" charset="0"/>
              </a:rPr>
              <a:t>. (after hearing this the Jews picked up stones to kill him because of blasphemy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7590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457200"/>
            <a:ext cx="7543800" cy="838200"/>
          </a:xfrm>
        </p:spPr>
        <p:txBody>
          <a:bodyPr>
            <a:normAutofit/>
          </a:bodyPr>
          <a:lstStyle/>
          <a:p>
            <a:r>
              <a:rPr lang="en-US" b="1" dirty="0" smtClean="0">
                <a:latin typeface="Times New Roman" pitchFamily="18" charset="0"/>
                <a:cs typeface="Times New Roman" pitchFamily="18" charset="0"/>
              </a:rPr>
              <a:t>TRINITY:</a:t>
            </a:r>
            <a:endParaRPr lang="en-US" b="1" dirty="0">
              <a:latin typeface="Times New Roman" pitchFamily="18" charset="0"/>
              <a:cs typeface="Times New Roman" pitchFamily="18" charset="0"/>
            </a:endParaRPr>
          </a:p>
        </p:txBody>
      </p:sp>
      <p:sp>
        <p:nvSpPr>
          <p:cNvPr id="5" name="Content Placeholder 4"/>
          <p:cNvSpPr>
            <a:spLocks noGrp="1"/>
          </p:cNvSpPr>
          <p:nvPr>
            <p:ph idx="1"/>
          </p:nvPr>
        </p:nvSpPr>
        <p:spPr>
          <a:xfrm>
            <a:off x="228600" y="1371600"/>
            <a:ext cx="8763000" cy="5486400"/>
          </a:xfrm>
        </p:spPr>
        <p:txBody>
          <a:bodyPr>
            <a:normAutofit fontScale="92500" lnSpcReduction="10000"/>
          </a:bodyPr>
          <a:lstStyle/>
          <a:p>
            <a:pPr marL="0" indent="0">
              <a:buNone/>
            </a:pPr>
            <a:r>
              <a:rPr lang="en-US" dirty="0" smtClean="0">
                <a:latin typeface="Times New Roman" pitchFamily="18" charset="0"/>
                <a:cs typeface="Times New Roman" pitchFamily="18" charset="0"/>
              </a:rPr>
              <a:t>First three statements in our Doctrinal Belief’s declare that we believe God is three beings: Father, Son (Jesus), Holy Spirit.</a:t>
            </a:r>
          </a:p>
          <a:p>
            <a:pPr marL="514350" lvl="0" indent="-514350">
              <a:buFont typeface="+mj-lt"/>
              <a:buAutoNum type="arabicPeriod"/>
            </a:pPr>
            <a:r>
              <a:rPr lang="en-US" dirty="0">
                <a:latin typeface="Times New Roman" pitchFamily="18" charset="0"/>
                <a:cs typeface="Times New Roman" pitchFamily="18" charset="0"/>
              </a:rPr>
              <a:t>The true and living God, the first person of the Godhead, is our heavenly Father, and He, by His Son, Christ Jesus, created all things. (Matt. 28:18, 19; 1 Cor. 8:5, 6; Eph. 3:9; Jer. 10:10-12; Heb. 1:1-3; Acts 17:22-29; Col. 1:16-1 8.)</a:t>
            </a:r>
          </a:p>
          <a:p>
            <a:pPr marL="514350" lvl="0" indent="-514350">
              <a:buFont typeface="+mj-lt"/>
              <a:buAutoNum type="arabicPeriod"/>
            </a:pPr>
            <a:r>
              <a:rPr lang="en-US" dirty="0">
                <a:latin typeface="Times New Roman" pitchFamily="18" charset="0"/>
                <a:cs typeface="Times New Roman" pitchFamily="18" charset="0"/>
              </a:rPr>
              <a:t>Jesus Christ, the second person of the Godhead, and the eternal Son of God, is the only </a:t>
            </a:r>
            <a:r>
              <a:rPr lang="en-US" dirty="0" err="1">
                <a:latin typeface="Times New Roman" pitchFamily="18" charset="0"/>
                <a:cs typeface="Times New Roman" pitchFamily="18" charset="0"/>
              </a:rPr>
              <a:t>Saviour</a:t>
            </a:r>
            <a:r>
              <a:rPr lang="en-US" dirty="0">
                <a:latin typeface="Times New Roman" pitchFamily="18" charset="0"/>
                <a:cs typeface="Times New Roman" pitchFamily="18" charset="0"/>
              </a:rPr>
              <a:t> from sin; and man’s salvation is by grace through faith in Him. (Matt. 28:18, 19; John 3:16; Micah 5:2; Matt. 1:21; 2:5, 6; Acts 4:12; 1 John 5:11, 12; Eph. 1:9-15; 2:4-8; Rom. 3:23-26.)</a:t>
            </a:r>
          </a:p>
          <a:p>
            <a:pPr marL="514350" lvl="0" indent="-514350">
              <a:buFont typeface="+mj-lt"/>
              <a:buAutoNum type="arabicPeriod"/>
            </a:pPr>
            <a:r>
              <a:rPr lang="en-US" dirty="0">
                <a:latin typeface="Times New Roman" pitchFamily="18" charset="0"/>
                <a:cs typeface="Times New Roman" pitchFamily="18" charset="0"/>
              </a:rPr>
              <a:t>The Holy Spirit, the third person of the Godhead, is Christ’s representative on earth, and leads sinners to repentance and to obedience of all God’s requirements. (Matt. 28:18, 19; John 14:26; 15:26; 16:7-15; Rom. 8:1-10; Eph. 4:30.)</a:t>
            </a: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1859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en-US" b="1" dirty="0" smtClean="0">
                <a:latin typeface="Times New Roman" pitchFamily="18" charset="0"/>
                <a:cs typeface="Times New Roman" pitchFamily="18" charset="0"/>
              </a:rPr>
              <a:t>Jesus was God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10600" cy="5410200"/>
          </a:xfrm>
        </p:spPr>
        <p:txBody>
          <a:bodyPr>
            <a:normAutofit fontScale="92500"/>
          </a:bodyPr>
          <a:lstStyle/>
          <a:p>
            <a:r>
              <a:rPr lang="en-US" b="1" dirty="0" smtClean="0">
                <a:latin typeface="Times New Roman" pitchFamily="18" charset="0"/>
                <a:cs typeface="Times New Roman" pitchFamily="18" charset="0"/>
              </a:rPr>
              <a:t>By Apostolic Confession:</a:t>
            </a:r>
          </a:p>
          <a:p>
            <a:pPr lvl="1"/>
            <a:r>
              <a:rPr lang="en-US" b="1" dirty="0" smtClean="0">
                <a:latin typeface="Times New Roman" pitchFamily="18" charset="0"/>
                <a:cs typeface="Times New Roman" pitchFamily="18" charset="0"/>
              </a:rPr>
              <a:t>Matt</a:t>
            </a:r>
            <a:r>
              <a:rPr lang="en-US" b="1" dirty="0">
                <a:latin typeface="Times New Roman" pitchFamily="18" charset="0"/>
                <a:cs typeface="Times New Roman" pitchFamily="18" charset="0"/>
              </a:rPr>
              <a:t>. 1:1, 23 </a:t>
            </a:r>
            <a:r>
              <a:rPr lang="en-US" dirty="0" smtClean="0">
                <a:latin typeface="Times New Roman" pitchFamily="18" charset="0"/>
                <a:cs typeface="Times New Roman" pitchFamily="18" charset="0"/>
              </a:rPr>
              <a:t>– </a:t>
            </a:r>
            <a:r>
              <a:rPr lang="en-US" u="sng" dirty="0">
                <a:latin typeface="Times New Roman" pitchFamily="18" charset="0"/>
                <a:cs typeface="Times New Roman" pitchFamily="18" charset="0"/>
              </a:rPr>
              <a:t>The Genealogy of Christ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book of the generation of Jesus Christ, the son of David, the son of Abraham</a:t>
            </a:r>
            <a:r>
              <a:rPr lang="en-US" dirty="0" smtClean="0">
                <a:latin typeface="Times New Roman" pitchFamily="18" charset="0"/>
                <a:cs typeface="Times New Roman" pitchFamily="18" charset="0"/>
              </a:rPr>
              <a:t>.” ending with vs. </a:t>
            </a:r>
            <a:r>
              <a:rPr lang="en-US" dirty="0">
                <a:latin typeface="Times New Roman" pitchFamily="18" charset="0"/>
                <a:cs typeface="Times New Roman" pitchFamily="18" charset="0"/>
              </a:rPr>
              <a:t>23 </a:t>
            </a:r>
            <a:r>
              <a:rPr lang="en-US" dirty="0" smtClean="0">
                <a:latin typeface="Times New Roman" pitchFamily="18" charset="0"/>
                <a:cs typeface="Times New Roman" pitchFamily="18" charset="0"/>
              </a:rPr>
              <a:t>“Behold</a:t>
            </a:r>
            <a:r>
              <a:rPr lang="en-US" dirty="0">
                <a:latin typeface="Times New Roman" pitchFamily="18" charset="0"/>
                <a:cs typeface="Times New Roman" pitchFamily="18" charset="0"/>
              </a:rPr>
              <a:t>, a virgin shall be with child, and shall bring forth a son, and they shall call his name Emmanuel, which being interpreted is, </a:t>
            </a:r>
            <a:r>
              <a:rPr lang="en-US" u="sng" dirty="0">
                <a:latin typeface="Times New Roman" pitchFamily="18" charset="0"/>
                <a:cs typeface="Times New Roman" pitchFamily="18" charset="0"/>
              </a:rPr>
              <a:t>God with us</a:t>
            </a:r>
            <a:r>
              <a:rPr lang="en-US" dirty="0" smtClean="0">
                <a:latin typeface="Times New Roman" pitchFamily="18" charset="0"/>
                <a:cs typeface="Times New Roman" pitchFamily="18" charset="0"/>
              </a:rPr>
              <a:t>.” </a:t>
            </a:r>
          </a:p>
          <a:p>
            <a:pPr lvl="1"/>
            <a:r>
              <a:rPr lang="en-US" b="1" dirty="0" smtClean="0">
                <a:latin typeface="Times New Roman" pitchFamily="18" charset="0"/>
                <a:cs typeface="Times New Roman" pitchFamily="18" charset="0"/>
              </a:rPr>
              <a:t>John </a:t>
            </a:r>
            <a:r>
              <a:rPr lang="en-US" b="1" dirty="0">
                <a:latin typeface="Times New Roman" pitchFamily="18" charset="0"/>
                <a:cs typeface="Times New Roman" pitchFamily="18" charset="0"/>
              </a:rPr>
              <a:t>1:1-3, 14 </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rPr>
              <a:t>In the beginning was the Word, and the Word was with God, and the Word was God</a:t>
            </a:r>
            <a:r>
              <a:rPr lang="en-US" dirty="0">
                <a:latin typeface="Times New Roman" pitchFamily="18" charset="0"/>
                <a:cs typeface="Times New Roman" pitchFamily="18" charset="0"/>
              </a:rPr>
              <a:t>. The same was in the beginning with God.  All things were made by him; and without him was not any thing made that was made.  And the Word was made flesh, and dwelt among us, (and we beheld his glory, the glory </a:t>
            </a:r>
            <a:r>
              <a:rPr lang="en-US" u="sng" dirty="0">
                <a:latin typeface="Times New Roman" pitchFamily="18" charset="0"/>
                <a:cs typeface="Times New Roman" pitchFamily="18" charset="0"/>
              </a:rPr>
              <a:t>as of the only begotten of the Father</a:t>
            </a:r>
            <a:r>
              <a:rPr lang="en-US" dirty="0">
                <a:latin typeface="Times New Roman" pitchFamily="18" charset="0"/>
                <a:cs typeface="Times New Roman" pitchFamily="18" charset="0"/>
              </a:rPr>
              <a:t>,) full of grace and truth.” </a:t>
            </a:r>
            <a:r>
              <a:rPr lang="en-US" dirty="0" smtClean="0">
                <a:latin typeface="Times New Roman" pitchFamily="18" charset="0"/>
                <a:cs typeface="Times New Roman" pitchFamily="18" charset="0"/>
              </a:rPr>
              <a:t>see also 1 John 5:20 “</a:t>
            </a:r>
            <a:r>
              <a:rPr lang="en-US" dirty="0">
                <a:latin typeface="Times New Roman" pitchFamily="18" charset="0"/>
                <a:cs typeface="Times New Roman" pitchFamily="18" charset="0"/>
              </a:rPr>
              <a:t>his Son Jesus </a:t>
            </a:r>
            <a:r>
              <a:rPr lang="en-US" dirty="0" smtClean="0">
                <a:latin typeface="Times New Roman" pitchFamily="18" charset="0"/>
                <a:cs typeface="Times New Roman" pitchFamily="18" charset="0"/>
              </a:rPr>
              <a:t>Christ… </a:t>
            </a:r>
            <a:r>
              <a:rPr lang="en-US" u="sng" dirty="0">
                <a:latin typeface="Times New Roman" pitchFamily="18" charset="0"/>
                <a:cs typeface="Times New Roman" pitchFamily="18" charset="0"/>
              </a:rPr>
              <a:t>is the true God</a:t>
            </a:r>
            <a:r>
              <a:rPr lang="en-US" dirty="0" smtClean="0">
                <a:latin typeface="Times New Roman" pitchFamily="18" charset="0"/>
                <a:cs typeface="Times New Roman" pitchFamily="18" charset="0"/>
              </a:rPr>
              <a:t>”</a:t>
            </a:r>
          </a:p>
          <a:p>
            <a:pPr lvl="1"/>
            <a:r>
              <a:rPr lang="en-US" b="1" dirty="0">
                <a:latin typeface="Times New Roman" pitchFamily="18" charset="0"/>
                <a:cs typeface="Times New Roman" pitchFamily="18" charset="0"/>
              </a:rPr>
              <a:t>John 20:28</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“Thomas </a:t>
            </a:r>
            <a:r>
              <a:rPr lang="en-US" dirty="0">
                <a:latin typeface="Times New Roman" pitchFamily="18" charset="0"/>
                <a:cs typeface="Times New Roman" pitchFamily="18" charset="0"/>
              </a:rPr>
              <a:t>answered and said unto him, </a:t>
            </a:r>
            <a:r>
              <a:rPr lang="en-US" dirty="0" smtClean="0">
                <a:latin typeface="Times New Roman" pitchFamily="18" charset="0"/>
                <a:cs typeface="Times New Roman" pitchFamily="18" charset="0"/>
              </a:rPr>
              <a:t>‘My </a:t>
            </a:r>
            <a:r>
              <a:rPr lang="en-US" dirty="0">
                <a:latin typeface="Times New Roman" pitchFamily="18" charset="0"/>
                <a:cs typeface="Times New Roman" pitchFamily="18" charset="0"/>
              </a:rPr>
              <a:t>Lord and my God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9916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b="1" dirty="0" smtClean="0">
                <a:latin typeface="Times New Roman" pitchFamily="18" charset="0"/>
                <a:cs typeface="Times New Roman" pitchFamily="18" charset="0"/>
              </a:rPr>
              <a:t>Jesus was God</a:t>
            </a:r>
            <a:endParaRPr lang="en-US" dirty="0"/>
          </a:p>
        </p:txBody>
      </p:sp>
      <p:sp>
        <p:nvSpPr>
          <p:cNvPr id="3" name="Content Placeholder 2"/>
          <p:cNvSpPr>
            <a:spLocks noGrp="1"/>
          </p:cNvSpPr>
          <p:nvPr>
            <p:ph idx="1"/>
          </p:nvPr>
        </p:nvSpPr>
        <p:spPr>
          <a:xfrm>
            <a:off x="457200" y="1828800"/>
            <a:ext cx="8229600" cy="4389120"/>
          </a:xfrm>
        </p:spPr>
        <p:txBody>
          <a:bodyPr>
            <a:normAutofit fontScale="85000" lnSpcReduction="20000"/>
          </a:bodyPr>
          <a:lstStyle/>
          <a:p>
            <a:r>
              <a:rPr lang="en-US" b="1" dirty="0">
                <a:latin typeface="Times New Roman" pitchFamily="18" charset="0"/>
                <a:cs typeface="Times New Roman" pitchFamily="18" charset="0"/>
              </a:rPr>
              <a:t>By Apostolic </a:t>
            </a:r>
            <a:r>
              <a:rPr lang="en-US" b="1" dirty="0" smtClean="0">
                <a:latin typeface="Times New Roman" pitchFamily="18" charset="0"/>
                <a:cs typeface="Times New Roman" pitchFamily="18" charset="0"/>
              </a:rPr>
              <a:t>Confession (cont.):</a:t>
            </a:r>
            <a:endParaRPr lang="en-US" b="1" dirty="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Col</a:t>
            </a:r>
            <a:r>
              <a:rPr lang="en-US" b="1" dirty="0">
                <a:latin typeface="Times New Roman" pitchFamily="18" charset="0"/>
                <a:cs typeface="Times New Roman" pitchFamily="18" charset="0"/>
              </a:rPr>
              <a:t>. 1:15-17 </a:t>
            </a:r>
            <a:r>
              <a:rPr lang="en-US" dirty="0">
                <a:latin typeface="Times New Roman" pitchFamily="18" charset="0"/>
                <a:cs typeface="Times New Roman" pitchFamily="18" charset="0"/>
              </a:rPr>
              <a:t>– “Who [Jesus] is </a:t>
            </a:r>
            <a:r>
              <a:rPr lang="en-US" u="sng" dirty="0">
                <a:latin typeface="Times New Roman" pitchFamily="18" charset="0"/>
                <a:cs typeface="Times New Roman" pitchFamily="18" charset="0"/>
              </a:rPr>
              <a:t>the image of the invisible God</a:t>
            </a:r>
            <a:r>
              <a:rPr lang="en-US" dirty="0">
                <a:latin typeface="Times New Roman" pitchFamily="18" charset="0"/>
                <a:cs typeface="Times New Roman" pitchFamily="18" charset="0"/>
              </a:rPr>
              <a:t>, the firstborn of every creature: For by him were all things created, that are in heaven, and that are in earth, visible and invisible, whether [they be] thrones, or dominions, or principalities, or powers: </a:t>
            </a:r>
            <a:r>
              <a:rPr lang="en-US" u="sng" dirty="0">
                <a:latin typeface="Times New Roman" pitchFamily="18" charset="0"/>
                <a:cs typeface="Times New Roman" pitchFamily="18" charset="0"/>
              </a:rPr>
              <a:t>all things were created by him</a:t>
            </a:r>
            <a:r>
              <a:rPr lang="en-US" dirty="0">
                <a:latin typeface="Times New Roman" pitchFamily="18" charset="0"/>
                <a:cs typeface="Times New Roman" pitchFamily="18" charset="0"/>
              </a:rPr>
              <a:t>, and for him: And </a:t>
            </a:r>
            <a:r>
              <a:rPr lang="en-US" u="sng" dirty="0">
                <a:latin typeface="Times New Roman" pitchFamily="18" charset="0"/>
                <a:cs typeface="Times New Roman" pitchFamily="18" charset="0"/>
              </a:rPr>
              <a:t>he is before all things, and by him all things consist</a:t>
            </a:r>
            <a:r>
              <a:rPr lang="en-US" dirty="0">
                <a:latin typeface="Times New Roman" pitchFamily="18" charset="0"/>
                <a:cs typeface="Times New Roman" pitchFamily="18" charset="0"/>
              </a:rPr>
              <a:t>.”</a:t>
            </a:r>
          </a:p>
          <a:p>
            <a:pPr lvl="1"/>
            <a:r>
              <a:rPr lang="en-US" b="1" dirty="0">
                <a:latin typeface="Times New Roman" pitchFamily="18" charset="0"/>
                <a:cs typeface="Times New Roman" pitchFamily="18" charset="0"/>
              </a:rPr>
              <a:t>Col. 2:9 </a:t>
            </a:r>
            <a:r>
              <a:rPr lang="en-US" dirty="0">
                <a:latin typeface="Times New Roman" pitchFamily="18" charset="0"/>
                <a:cs typeface="Times New Roman" pitchFamily="18" charset="0"/>
              </a:rPr>
              <a:t>– “For </a:t>
            </a:r>
            <a:r>
              <a:rPr lang="en-US" u="sng" dirty="0">
                <a:latin typeface="Times New Roman" pitchFamily="18" charset="0"/>
                <a:cs typeface="Times New Roman" pitchFamily="18" charset="0"/>
              </a:rPr>
              <a:t>in him </a:t>
            </a:r>
            <a:r>
              <a:rPr lang="en-US" u="sng" dirty="0" err="1">
                <a:latin typeface="Times New Roman" pitchFamily="18" charset="0"/>
                <a:cs typeface="Times New Roman" pitchFamily="18" charset="0"/>
              </a:rPr>
              <a:t>dwelleth</a:t>
            </a:r>
            <a:r>
              <a:rPr lang="en-US" u="sng" dirty="0">
                <a:latin typeface="Times New Roman" pitchFamily="18" charset="0"/>
                <a:cs typeface="Times New Roman" pitchFamily="18" charset="0"/>
              </a:rPr>
              <a:t> all the </a:t>
            </a:r>
            <a:r>
              <a:rPr lang="en-US" u="sng" dirty="0" err="1">
                <a:latin typeface="Times New Roman" pitchFamily="18" charset="0"/>
                <a:cs typeface="Times New Roman" pitchFamily="18" charset="0"/>
              </a:rPr>
              <a:t>fulness</a:t>
            </a:r>
            <a:r>
              <a:rPr lang="en-US" u="sng" dirty="0">
                <a:latin typeface="Times New Roman" pitchFamily="18" charset="0"/>
                <a:cs typeface="Times New Roman" pitchFamily="18" charset="0"/>
              </a:rPr>
              <a:t> of the Godhead bodily</a:t>
            </a:r>
            <a:r>
              <a:rPr lang="en-US" dirty="0">
                <a:latin typeface="Times New Roman" pitchFamily="18" charset="0"/>
                <a:cs typeface="Times New Roman" pitchFamily="18" charset="0"/>
              </a:rPr>
              <a:t>.”  </a:t>
            </a:r>
          </a:p>
          <a:p>
            <a:pPr lvl="1"/>
            <a:r>
              <a:rPr lang="en-US" b="1" dirty="0">
                <a:latin typeface="Times New Roman" pitchFamily="18" charset="0"/>
                <a:cs typeface="Times New Roman" pitchFamily="18" charset="0"/>
              </a:rPr>
              <a:t>Heb. 1:8,9 </a:t>
            </a:r>
            <a:r>
              <a:rPr lang="en-US" dirty="0">
                <a:latin typeface="Times New Roman" pitchFamily="18" charset="0"/>
                <a:cs typeface="Times New Roman" pitchFamily="18" charset="0"/>
              </a:rPr>
              <a:t>– “But </a:t>
            </a:r>
            <a:r>
              <a:rPr lang="en-US" i="1" dirty="0">
                <a:latin typeface="Times New Roman" pitchFamily="18" charset="0"/>
                <a:cs typeface="Times New Roman" pitchFamily="18" charset="0"/>
              </a:rPr>
              <a:t>unto the Son [he </a:t>
            </a:r>
            <a:r>
              <a:rPr lang="en-US" i="1" dirty="0" err="1">
                <a:latin typeface="Times New Roman" pitchFamily="18" charset="0"/>
                <a:cs typeface="Times New Roman" pitchFamily="18" charset="0"/>
              </a:rPr>
              <a:t>saith</a:t>
            </a:r>
            <a:r>
              <a:rPr lang="en-US" i="1" dirty="0">
                <a:latin typeface="Times New Roman" pitchFamily="18" charset="0"/>
                <a:cs typeface="Times New Roman" pitchFamily="18" charset="0"/>
              </a:rPr>
              <a:t>], Thy throne, O God </a:t>
            </a:r>
            <a:r>
              <a:rPr lang="en-US" dirty="0"/>
              <a:t>(</a:t>
            </a:r>
            <a:r>
              <a:rPr lang="en-US" i="1" dirty="0">
                <a:latin typeface="Times New Roman" pitchFamily="18" charset="0"/>
                <a:cs typeface="Times New Roman" pitchFamily="18" charset="0"/>
              </a:rPr>
              <a:t>'</a:t>
            </a:r>
            <a:r>
              <a:rPr lang="en-US" i="1" dirty="0" err="1">
                <a:latin typeface="Times New Roman" pitchFamily="18" charset="0"/>
                <a:cs typeface="Times New Roman" pitchFamily="18" charset="0"/>
              </a:rPr>
              <a:t>elohim</a:t>
            </a:r>
            <a:r>
              <a:rPr lang="en-US" dirty="0"/>
              <a:t>) </a:t>
            </a:r>
            <a:r>
              <a:rPr lang="en-US" dirty="0">
                <a:latin typeface="Times New Roman" pitchFamily="18" charset="0"/>
                <a:cs typeface="Times New Roman" pitchFamily="18" charset="0"/>
              </a:rPr>
              <a:t>, [is] for ever and ever: a </a:t>
            </a:r>
            <a:r>
              <a:rPr lang="en-US" dirty="0" err="1">
                <a:latin typeface="Times New Roman" pitchFamily="18" charset="0"/>
                <a:cs typeface="Times New Roman" pitchFamily="18" charset="0"/>
              </a:rPr>
              <a:t>sceptre</a:t>
            </a:r>
            <a:r>
              <a:rPr lang="en-US" dirty="0">
                <a:latin typeface="Times New Roman" pitchFamily="18" charset="0"/>
                <a:cs typeface="Times New Roman" pitchFamily="18" charset="0"/>
              </a:rPr>
              <a:t> of righteousness [is] the </a:t>
            </a:r>
            <a:r>
              <a:rPr lang="en-US" dirty="0" err="1">
                <a:latin typeface="Times New Roman" pitchFamily="18" charset="0"/>
                <a:cs typeface="Times New Roman" pitchFamily="18" charset="0"/>
              </a:rPr>
              <a:t>sceptre</a:t>
            </a:r>
            <a:r>
              <a:rPr lang="en-US" dirty="0">
                <a:latin typeface="Times New Roman" pitchFamily="18" charset="0"/>
                <a:cs typeface="Times New Roman" pitchFamily="18" charset="0"/>
              </a:rPr>
              <a:t> of thy kingdom.</a:t>
            </a:r>
            <a:r>
              <a:rPr lang="en-US" dirty="0"/>
              <a:t>… </a:t>
            </a:r>
            <a:r>
              <a:rPr lang="en-US" u="sng" dirty="0">
                <a:latin typeface="Times New Roman" pitchFamily="18" charset="0"/>
                <a:cs typeface="Times New Roman" pitchFamily="18" charset="0"/>
              </a:rPr>
              <a:t>therefore God, [even] thy God</a:t>
            </a:r>
            <a:r>
              <a:rPr lang="en-US" dirty="0">
                <a:latin typeface="Times New Roman" pitchFamily="18" charset="0"/>
                <a:cs typeface="Times New Roman" pitchFamily="18" charset="0"/>
              </a:rPr>
              <a:t>, hath anointed thee with the oil of gladness above thy fellows.” (quoting from Psalm 45:6,7) </a:t>
            </a:r>
            <a:endParaRPr lang="en-US" dirty="0" smtClean="0">
              <a:latin typeface="Times New Roman" pitchFamily="18" charset="0"/>
              <a:cs typeface="Times New Roman" pitchFamily="18" charset="0"/>
            </a:endParaRPr>
          </a:p>
          <a:p>
            <a:pPr lvl="1"/>
            <a:r>
              <a:rPr lang="en-US" b="1" dirty="0">
                <a:latin typeface="Times New Roman" pitchFamily="18" charset="0"/>
                <a:cs typeface="Times New Roman" pitchFamily="18" charset="0"/>
              </a:rPr>
              <a:t>Philippians 2 </a:t>
            </a:r>
            <a:r>
              <a:rPr lang="en-US" dirty="0" smtClean="0">
                <a:latin typeface="Times New Roman" pitchFamily="18" charset="0"/>
                <a:cs typeface="Times New Roman" pitchFamily="18" charset="0"/>
              </a:rPr>
              <a:t>– Paul’s theme </a:t>
            </a:r>
            <a:r>
              <a:rPr lang="en-US" dirty="0">
                <a:latin typeface="Times New Roman" pitchFamily="18" charset="0"/>
                <a:cs typeface="Times New Roman" pitchFamily="18" charset="0"/>
              </a:rPr>
              <a:t>is unity in the Church, which can only be achieved via humility. </a:t>
            </a:r>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chapter 2 he illustrates his point by </a:t>
            </a:r>
            <a:r>
              <a:rPr lang="en-US" dirty="0" smtClean="0">
                <a:latin typeface="Times New Roman" pitchFamily="18" charset="0"/>
                <a:cs typeface="Times New Roman" pitchFamily="18" charset="0"/>
              </a:rPr>
              <a:t>saying </a:t>
            </a:r>
            <a:r>
              <a:rPr lang="en-US" dirty="0">
                <a:latin typeface="Times New Roman" pitchFamily="18" charset="0"/>
                <a:cs typeface="Times New Roman" pitchFamily="18" charset="0"/>
              </a:rPr>
              <a:t>Jesus (in the nature of God) humbled himself (became a man).</a:t>
            </a:r>
          </a:p>
          <a:p>
            <a:pPr lvl="1"/>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61107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1544"/>
            <a:ext cx="8382000" cy="807656"/>
          </a:xfrm>
        </p:spPr>
        <p:txBody>
          <a:bodyPr>
            <a:normAutofit fontScale="90000"/>
          </a:bodyPr>
          <a:lstStyle/>
          <a:p>
            <a:r>
              <a:rPr lang="en-US" b="1" dirty="0" smtClean="0">
                <a:latin typeface="Times New Roman" pitchFamily="18" charset="0"/>
                <a:cs typeface="Times New Roman" pitchFamily="18" charset="0"/>
              </a:rPr>
              <a:t>Yet</a:t>
            </a:r>
            <a:r>
              <a:rPr lang="en-US" b="1" dirty="0" smtClean="0">
                <a:latin typeface="Times New Roman" pitchFamily="18" charset="0"/>
                <a:cs typeface="Times New Roman" pitchFamily="18" charset="0"/>
              </a:rPr>
              <a:t> God is One: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410200"/>
          </a:xfrm>
        </p:spPr>
        <p:txBody>
          <a:bodyPr>
            <a:normAutofit/>
          </a:bodyPr>
          <a:lstStyle/>
          <a:p>
            <a:r>
              <a:rPr lang="en-US" dirty="0" smtClean="0">
                <a:latin typeface="Times New Roman" pitchFamily="18" charset="0"/>
                <a:cs typeface="Times New Roman" pitchFamily="18" charset="0"/>
              </a:rPr>
              <a:t>Singular &amp; Plural used together:</a:t>
            </a:r>
          </a:p>
          <a:p>
            <a:pPr lvl="1"/>
            <a:r>
              <a:rPr lang="en-US" dirty="0">
                <a:latin typeface="Times New Roman" pitchFamily="18" charset="0"/>
                <a:cs typeface="Times New Roman" pitchFamily="18" charset="0"/>
              </a:rPr>
              <a:t>Gen. 1:1 </a:t>
            </a:r>
            <a:r>
              <a:rPr lang="en-US" sz="2700" i="1" baseline="30000" dirty="0">
                <a:latin typeface="Times New Roman" pitchFamily="18" charset="0"/>
                <a:cs typeface="Times New Roman" pitchFamily="18" charset="0"/>
              </a:rPr>
              <a:t>’</a:t>
            </a:r>
            <a:r>
              <a:rPr lang="en-US" sz="2700" i="1" baseline="30000" dirty="0" err="1">
                <a:latin typeface="Times New Roman" pitchFamily="18" charset="0"/>
                <a:cs typeface="Times New Roman" pitchFamily="18" charset="0"/>
              </a:rPr>
              <a:t>e</a:t>
            </a:r>
            <a:r>
              <a:rPr lang="en-US" sz="2700" i="1" dirty="0" err="1">
                <a:latin typeface="Times New Roman" pitchFamily="18" charset="0"/>
                <a:cs typeface="Times New Roman" pitchFamily="18" charset="0"/>
              </a:rPr>
              <a:t>lõhîm</a:t>
            </a:r>
            <a:r>
              <a:rPr lang="en-US" sz="2700" i="1" dirty="0">
                <a:latin typeface="Times New Roman" pitchFamily="18" charset="0"/>
                <a:cs typeface="Times New Roman" pitchFamily="18" charset="0"/>
              </a:rPr>
              <a:t>  </a:t>
            </a:r>
            <a:r>
              <a:rPr lang="en-US" sz="2700" dirty="0">
                <a:latin typeface="Times New Roman" pitchFamily="18" charset="0"/>
                <a:cs typeface="Times New Roman" pitchFamily="18" charset="0"/>
              </a:rPr>
              <a:t>is f</a:t>
            </a:r>
            <a:r>
              <a:rPr lang="en-US" dirty="0">
                <a:latin typeface="Times New Roman" pitchFamily="18" charset="0"/>
                <a:cs typeface="Times New Roman" pitchFamily="18" charset="0"/>
              </a:rPr>
              <a:t>ollowed by the singular verb </a:t>
            </a:r>
            <a:r>
              <a:rPr lang="he-IL" dirty="0">
                <a:latin typeface="Times New Roman" pitchFamily="18" charset="0"/>
                <a:cs typeface="Times New Roman" pitchFamily="18" charset="0"/>
              </a:rPr>
              <a:t>ברא </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bara</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created</a:t>
            </a:r>
          </a:p>
          <a:p>
            <a:pPr lvl="1"/>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baptismal formula in Matt. 28:19 baptize them in the name (singular) Father, Son, Holy Spirit (plural). </a:t>
            </a:r>
          </a:p>
          <a:p>
            <a:r>
              <a:rPr lang="en-US" sz="2400" dirty="0" smtClean="0">
                <a:latin typeface="Times New Roman" pitchFamily="18" charset="0"/>
                <a:cs typeface="Times New Roman" pitchFamily="18" charset="0"/>
              </a:rPr>
              <a:t>2,500 years </a:t>
            </a:r>
            <a:r>
              <a:rPr lang="en-US" sz="2400" dirty="0">
                <a:latin typeface="Times New Roman" pitchFamily="18" charset="0"/>
                <a:cs typeface="Times New Roman" pitchFamily="18" charset="0"/>
              </a:rPr>
              <a:t>later God confronted Moses at the burning bush, instructing him to lead his people out of Egypt.</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Moses asked: “What is your name?”</a:t>
            </a:r>
          </a:p>
          <a:p>
            <a:pPr lvl="2"/>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wasn’t questioning who God was, but asking “are you able to carry out what you are asking me to do?” </a:t>
            </a:r>
          </a:p>
          <a:p>
            <a:pPr lvl="3"/>
            <a:r>
              <a:rPr lang="en-US" dirty="0">
                <a:latin typeface="Times New Roman" pitchFamily="18" charset="0"/>
                <a:cs typeface="Times New Roman" pitchFamily="18" charset="0"/>
              </a:rPr>
              <a:t>After all, so many years had passed during which God seemed absent. Now, suddenly he reappears to boldly come up against the strongest nation on the planet.</a:t>
            </a:r>
          </a:p>
          <a:p>
            <a:pPr lvl="2"/>
            <a:endParaRPr lang="en-US" dirty="0">
              <a:latin typeface="Times New Roman" pitchFamily="18" charset="0"/>
              <a:cs typeface="Times New Roman" pitchFamily="18" charset="0"/>
            </a:endParaRPr>
          </a:p>
          <a:p>
            <a:pPr lvl="2"/>
            <a:endParaRPr lang="en-US" dirty="0"/>
          </a:p>
        </p:txBody>
      </p:sp>
      <p:sp>
        <p:nvSpPr>
          <p:cNvPr id="11" name="Rectangle 10"/>
          <p:cNvSpPr/>
          <p:nvPr/>
        </p:nvSpPr>
        <p:spPr>
          <a:xfrm>
            <a:off x="12496800" y="-2362200"/>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2" name="Rectangle 11"/>
          <p:cNvSpPr/>
          <p:nvPr/>
        </p:nvSpPr>
        <p:spPr>
          <a:xfrm>
            <a:off x="17526000" y="-2362201"/>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4" name="Rectangle 13"/>
          <p:cNvSpPr/>
          <p:nvPr/>
        </p:nvSpPr>
        <p:spPr>
          <a:xfrm>
            <a:off x="12725400" y="-2743200"/>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5" name="Rectangle 14"/>
          <p:cNvSpPr/>
          <p:nvPr/>
        </p:nvSpPr>
        <p:spPr>
          <a:xfrm>
            <a:off x="16840200" y="-5105400"/>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6" name="Rectangle 15"/>
          <p:cNvSpPr/>
          <p:nvPr/>
        </p:nvSpPr>
        <p:spPr>
          <a:xfrm>
            <a:off x="21869400" y="-5105401"/>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9" name="Rectangle 18"/>
          <p:cNvSpPr/>
          <p:nvPr/>
        </p:nvSpPr>
        <p:spPr>
          <a:xfrm>
            <a:off x="16002000" y="-3653971"/>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20" name="Rectangle 19"/>
          <p:cNvSpPr/>
          <p:nvPr/>
        </p:nvSpPr>
        <p:spPr>
          <a:xfrm>
            <a:off x="20116800" y="-6016171"/>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21" name="Rectangle 20"/>
          <p:cNvSpPr/>
          <p:nvPr/>
        </p:nvSpPr>
        <p:spPr>
          <a:xfrm>
            <a:off x="25146000" y="-6016172"/>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Tree>
    <p:extLst>
      <p:ext uri="{BB962C8B-B14F-4D97-AF65-F5344CB8AC3E}">
        <p14:creationId xmlns:p14="http://schemas.microsoft.com/office/powerpoint/2010/main" val="30898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1544"/>
            <a:ext cx="8382000" cy="807656"/>
          </a:xfrm>
        </p:spPr>
        <p:txBody>
          <a:bodyPr>
            <a:normAutofit fontScale="90000"/>
          </a:bodyPr>
          <a:lstStyle/>
          <a:p>
            <a:r>
              <a:rPr lang="en-US" b="1" dirty="0" smtClean="0">
                <a:latin typeface="Times New Roman" pitchFamily="18" charset="0"/>
                <a:cs typeface="Times New Roman" pitchFamily="18" charset="0"/>
              </a:rPr>
              <a:t>Yet</a:t>
            </a:r>
            <a:r>
              <a:rPr lang="en-US" b="1" dirty="0" smtClean="0">
                <a:latin typeface="Times New Roman" pitchFamily="18" charset="0"/>
                <a:cs typeface="Times New Roman" pitchFamily="18" charset="0"/>
              </a:rPr>
              <a:t> God is One </a:t>
            </a:r>
            <a:r>
              <a:rPr lang="en-US" sz="3100" b="1" dirty="0"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410200"/>
          </a:xfrm>
        </p:spPr>
        <p:txBody>
          <a:bodyPr>
            <a:normAutofit/>
          </a:bodyPr>
          <a:lstStyle/>
          <a:p>
            <a:pPr lvl="1"/>
            <a:r>
              <a:rPr lang="en-US" dirty="0" smtClean="0">
                <a:latin typeface="Times New Roman" pitchFamily="18" charset="0"/>
                <a:cs typeface="Times New Roman" pitchFamily="18" charset="0"/>
              </a:rPr>
              <a:t>God </a:t>
            </a:r>
            <a:r>
              <a:rPr lang="en-US" dirty="0">
                <a:latin typeface="Times New Roman" pitchFamily="18" charset="0"/>
                <a:cs typeface="Times New Roman" pitchFamily="18" charset="0"/>
              </a:rPr>
              <a:t>answers by announcing his new name, </a:t>
            </a:r>
            <a:r>
              <a:rPr lang="he-IL" dirty="0"/>
              <a:t>אֶהְיֶה אֲשֶׁר אֶהְיֶה</a:t>
            </a:r>
            <a:r>
              <a:rPr lang="en-US" dirty="0"/>
              <a:t> </a:t>
            </a:r>
            <a:r>
              <a:rPr lang="en-US" dirty="0">
                <a:latin typeface="Times New Roman" pitchFamily="18" charset="0"/>
                <a:cs typeface="Times New Roman" pitchFamily="18" charset="0"/>
              </a:rPr>
              <a:t>“I AM that I AM” (from Heb. </a:t>
            </a:r>
            <a:r>
              <a:rPr lang="en-US" i="1" dirty="0" err="1">
                <a:latin typeface="Times New Roman" pitchFamily="18" charset="0"/>
                <a:cs typeface="Times New Roman" pitchFamily="18" charset="0"/>
              </a:rPr>
              <a:t>h</a:t>
            </a:r>
            <a:r>
              <a:rPr lang="en-US" i="1" dirty="0" err="1">
                <a:latin typeface="Goudy Old Style"/>
                <a:cs typeface="Times New Roman" pitchFamily="18" charset="0"/>
              </a:rPr>
              <a:t>ä</a:t>
            </a:r>
            <a:r>
              <a:rPr lang="en-US" i="1" dirty="0" err="1">
                <a:latin typeface="Times New Roman" pitchFamily="18" charset="0"/>
                <a:cs typeface="Times New Roman" pitchFamily="18" charset="0"/>
              </a:rPr>
              <a:t>y</a:t>
            </a:r>
            <a:r>
              <a:rPr lang="en-US" i="1" dirty="0" err="1">
                <a:latin typeface="Times New Roman"/>
                <a:cs typeface="Times New Roman"/>
              </a:rPr>
              <a:t>â</a:t>
            </a:r>
            <a:r>
              <a:rPr lang="en-US" i="1" dirty="0">
                <a:latin typeface="Times New Roman"/>
                <a:cs typeface="Times New Roman"/>
              </a:rPr>
              <a:t>, “to be”</a:t>
            </a:r>
            <a:r>
              <a:rPr lang="en-US" dirty="0">
                <a:latin typeface="Times New Roman" pitchFamily="18" charset="0"/>
                <a:cs typeface="Times New Roman" pitchFamily="18" charset="0"/>
              </a:rPr>
              <a:t>) Ex. 3:14</a:t>
            </a:r>
          </a:p>
          <a:p>
            <a:pPr lvl="2"/>
            <a:r>
              <a:rPr lang="en-US" dirty="0">
                <a:latin typeface="Times New Roman" pitchFamily="18" charset="0"/>
                <a:cs typeface="Times New Roman" pitchFamily="18" charset="0"/>
              </a:rPr>
              <a:t>“I Am all you need” “I Am the One Who Always Is.” </a:t>
            </a:r>
          </a:p>
          <a:p>
            <a:pPr lvl="2"/>
            <a:r>
              <a:rPr lang="en-US" dirty="0">
                <a:latin typeface="Times New Roman" pitchFamily="18" charset="0"/>
                <a:cs typeface="Times New Roman" pitchFamily="18" charset="0"/>
              </a:rPr>
              <a:t>From then on, God’s personal name was </a:t>
            </a:r>
            <a:r>
              <a:rPr lang="he-IL" dirty="0"/>
              <a:t>יהוה</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YHWH</a:t>
            </a:r>
            <a:r>
              <a:rPr lang="en-US" dirty="0">
                <a:latin typeface="Times New Roman" pitchFamily="18" charset="0"/>
                <a:cs typeface="Times New Roman" pitchFamily="18" charset="0"/>
              </a:rPr>
              <a:t> (Jehovah) </a:t>
            </a:r>
          </a:p>
          <a:p>
            <a:pPr lvl="1"/>
            <a:r>
              <a:rPr lang="en-US" i="1" dirty="0" err="1" smtClean="0">
                <a:latin typeface="Times New Roman" pitchFamily="18" charset="0"/>
                <a:cs typeface="Times New Roman" pitchFamily="18" charset="0"/>
              </a:rPr>
              <a:t>Shema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(Dt. 6:4</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Hear, O Israel: (</a:t>
            </a:r>
            <a:r>
              <a:rPr lang="he-IL" dirty="0">
                <a:latin typeface="Times New Roman" pitchFamily="18" charset="0"/>
                <a:cs typeface="Times New Roman" pitchFamily="18" charset="0"/>
              </a:rPr>
              <a:t>שׁמע ישׂראל</a:t>
            </a:r>
            <a:r>
              <a:rPr lang="en-US" dirty="0">
                <a:latin typeface="Times New Roman" pitchFamily="18" charset="0"/>
                <a:cs typeface="Times New Roman" pitchFamily="18" charset="0"/>
              </a:rPr>
              <a:t>), The Lord our God, </a:t>
            </a:r>
            <a:r>
              <a:rPr lang="en-US" u="sng" dirty="0">
                <a:latin typeface="Times New Roman" pitchFamily="18" charset="0"/>
                <a:cs typeface="Times New Roman" pitchFamily="18" charset="0"/>
              </a:rPr>
              <a:t>the Lord is one</a:t>
            </a:r>
            <a:r>
              <a:rPr lang="en-US" dirty="0">
                <a:latin typeface="Times New Roman" pitchFamily="18" charset="0"/>
                <a:cs typeface="Times New Roman" pitchFamily="18" charset="0"/>
              </a:rPr>
              <a:t>” KJV (see also Deut. 4:35; see </a:t>
            </a:r>
            <a:r>
              <a:rPr lang="en-US" dirty="0" smtClean="0">
                <a:latin typeface="Times New Roman" pitchFamily="18" charset="0"/>
                <a:cs typeface="Times New Roman" pitchFamily="18" charset="0"/>
              </a:rPr>
              <a:t>4:32-39</a:t>
            </a:r>
            <a:r>
              <a:rPr lang="en-US" dirty="0">
                <a:latin typeface="Times New Roman" pitchFamily="18" charset="0"/>
                <a:cs typeface="Times New Roman" pitchFamily="18" charset="0"/>
              </a:rPr>
              <a:t>). </a:t>
            </a:r>
          </a:p>
          <a:p>
            <a:pPr lvl="2"/>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most well known passage among </a:t>
            </a:r>
            <a:r>
              <a:rPr lang="en-US" dirty="0" smtClean="0">
                <a:latin typeface="Times New Roman" pitchFamily="18" charset="0"/>
                <a:cs typeface="Times New Roman" pitchFamily="18" charset="0"/>
              </a:rPr>
              <a:t>Jews (quoted daily), yet they failed to understand it’s meaning</a:t>
            </a:r>
            <a:endParaRPr lang="en-US" dirty="0">
              <a:latin typeface="Times New Roman" pitchFamily="18" charset="0"/>
              <a:cs typeface="Times New Roman" pitchFamily="18" charset="0"/>
            </a:endParaRPr>
          </a:p>
          <a:p>
            <a:pPr lvl="2"/>
            <a:r>
              <a:rPr lang="en-US" dirty="0" smtClean="0"/>
              <a:t>The </a:t>
            </a:r>
            <a:r>
              <a:rPr lang="en-US" dirty="0"/>
              <a:t>Three (Trinity) are ONE</a:t>
            </a:r>
            <a:r>
              <a:rPr lang="en-US" dirty="0" smtClean="0"/>
              <a:t>!</a:t>
            </a:r>
          </a:p>
          <a:p>
            <a:pPr lvl="2"/>
            <a:r>
              <a:rPr lang="en-US" dirty="0">
                <a:latin typeface="Times New Roman" pitchFamily="18" charset="0"/>
                <a:cs typeface="Times New Roman" pitchFamily="18" charset="0"/>
              </a:rPr>
              <a:t>Those who had absolutely no need for one another (omnipotence, omniscience, omnipresent) chose to be </a:t>
            </a:r>
            <a:r>
              <a:rPr lang="en-US" dirty="0" smtClean="0">
                <a:latin typeface="Times New Roman" pitchFamily="18" charset="0"/>
                <a:cs typeface="Times New Roman" pitchFamily="18" charset="0"/>
              </a:rPr>
              <a:t>ONE</a:t>
            </a:r>
          </a:p>
          <a:p>
            <a:pPr lvl="2"/>
            <a:r>
              <a:rPr lang="en-US" dirty="0">
                <a:latin typeface="Times New Roman" pitchFamily="18" charset="0"/>
                <a:cs typeface="Times New Roman" pitchFamily="18" charset="0"/>
              </a:rPr>
              <a:t>Submitting and limiting themselves for the sake of the mission (Jn. 5:19,22; 8:28; 16:13)</a:t>
            </a:r>
          </a:p>
          <a:p>
            <a:pPr lvl="2"/>
            <a:endParaRPr lang="en-US" dirty="0">
              <a:latin typeface="Times New Roman" pitchFamily="18" charset="0"/>
              <a:cs typeface="Times New Roman" pitchFamily="18" charset="0"/>
            </a:endParaRPr>
          </a:p>
          <a:p>
            <a:pPr lvl="2"/>
            <a:endParaRPr lang="en-US" dirty="0"/>
          </a:p>
        </p:txBody>
      </p:sp>
      <p:sp>
        <p:nvSpPr>
          <p:cNvPr id="11" name="Rectangle 10"/>
          <p:cNvSpPr/>
          <p:nvPr/>
        </p:nvSpPr>
        <p:spPr>
          <a:xfrm>
            <a:off x="12496800" y="-2362200"/>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2" name="Rectangle 11"/>
          <p:cNvSpPr/>
          <p:nvPr/>
        </p:nvSpPr>
        <p:spPr>
          <a:xfrm>
            <a:off x="17526000" y="-2362201"/>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4" name="Rectangle 13"/>
          <p:cNvSpPr/>
          <p:nvPr/>
        </p:nvSpPr>
        <p:spPr>
          <a:xfrm>
            <a:off x="12725400" y="-2743200"/>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5" name="Rectangle 14"/>
          <p:cNvSpPr/>
          <p:nvPr/>
        </p:nvSpPr>
        <p:spPr>
          <a:xfrm>
            <a:off x="16840200" y="-5105400"/>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6" name="Rectangle 15"/>
          <p:cNvSpPr/>
          <p:nvPr/>
        </p:nvSpPr>
        <p:spPr>
          <a:xfrm>
            <a:off x="21869400" y="-5105401"/>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19" name="Rectangle 18"/>
          <p:cNvSpPr/>
          <p:nvPr/>
        </p:nvSpPr>
        <p:spPr>
          <a:xfrm>
            <a:off x="16002000" y="-3653971"/>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20" name="Rectangle 19"/>
          <p:cNvSpPr/>
          <p:nvPr/>
        </p:nvSpPr>
        <p:spPr>
          <a:xfrm>
            <a:off x="20116800" y="-6016171"/>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
        <p:nvSpPr>
          <p:cNvPr id="21" name="Rectangle 20"/>
          <p:cNvSpPr/>
          <p:nvPr/>
        </p:nvSpPr>
        <p:spPr>
          <a:xfrm>
            <a:off x="25146000" y="-6016172"/>
            <a:ext cx="4572000" cy="2031325"/>
          </a:xfrm>
          <a:prstGeom prst="rect">
            <a:avLst/>
          </a:prstGeom>
        </p:spPr>
        <p:txBody>
          <a:bodyPr>
            <a:spAutoFit/>
          </a:bodyPr>
          <a:lstStyle/>
          <a:p>
            <a:r>
              <a:rPr lang="he-IL" dirty="0"/>
              <a:t>השׁמים ואת הארץ</a:t>
            </a:r>
            <a:endParaRPr lang="en-US" dirty="0"/>
          </a:p>
          <a:p>
            <a:r>
              <a:rPr lang="en-US" dirty="0"/>
              <a:t>At the outset the reader is introduced to an Omnipotent Being, possessed of personality, will, and purpose, who, existing before all else and thus dependent on </a:t>
            </a:r>
            <a:r>
              <a:rPr lang="en-US" dirty="0" err="1"/>
              <a:t>nought</a:t>
            </a:r>
            <a:r>
              <a:rPr lang="en-US" dirty="0"/>
              <a:t> else, exercised His divine will and “created the heaven and the earth.”</a:t>
            </a:r>
          </a:p>
        </p:txBody>
      </p:sp>
    </p:spTree>
    <p:extLst>
      <p:ext uri="{BB962C8B-B14F-4D97-AF65-F5344CB8AC3E}">
        <p14:creationId xmlns:p14="http://schemas.microsoft.com/office/powerpoint/2010/main" val="255184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762000"/>
          </a:xfrm>
        </p:spPr>
        <p:txBody>
          <a:bodyPr>
            <a:normAutofit fontScale="90000"/>
          </a:bodyPr>
          <a:lstStyle/>
          <a:p>
            <a:r>
              <a:rPr lang="en-US" b="1" dirty="0">
                <a:latin typeface="Times New Roman" pitchFamily="18" charset="0"/>
                <a:cs typeface="Times New Roman" pitchFamily="18" charset="0"/>
              </a:rPr>
              <a:t>T</a:t>
            </a:r>
            <a:r>
              <a:rPr lang="en-US" b="1" dirty="0" smtClean="0">
                <a:latin typeface="Times New Roman" pitchFamily="18" charset="0"/>
                <a:cs typeface="Times New Roman" pitchFamily="18" charset="0"/>
              </a:rPr>
              <a:t>he </a:t>
            </a:r>
            <a:r>
              <a:rPr lang="en-US" b="1" dirty="0" smtClean="0">
                <a:latin typeface="Times New Roman" pitchFamily="18" charset="0"/>
                <a:cs typeface="Times New Roman" pitchFamily="18" charset="0"/>
              </a:rPr>
              <a:t>Essence of Divinity: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752600"/>
            <a:ext cx="8382000" cy="5181600"/>
          </a:xfrm>
        </p:spPr>
        <p:txBody>
          <a:bodyPr>
            <a:normAutofit/>
          </a:bodyPr>
          <a:lstStyle/>
          <a:p>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not </a:t>
            </a:r>
            <a:r>
              <a:rPr lang="en-US" dirty="0" smtClean="0">
                <a:latin typeface="Times New Roman" pitchFamily="18" charset="0"/>
                <a:cs typeface="Times New Roman" pitchFamily="18" charset="0"/>
              </a:rPr>
              <a:t>TRUTH</a:t>
            </a:r>
          </a:p>
          <a:p>
            <a:pPr lvl="1"/>
            <a:r>
              <a:rPr lang="en-US" dirty="0">
                <a:latin typeface="Times New Roman" pitchFamily="18" charset="0"/>
                <a:cs typeface="Times New Roman" pitchFamily="18" charset="0"/>
              </a:rPr>
              <a:t>Adventism is obsessed with </a:t>
            </a:r>
            <a:r>
              <a:rPr lang="en-US" dirty="0" smtClean="0">
                <a:latin typeface="Times New Roman" pitchFamily="18" charset="0"/>
                <a:cs typeface="Times New Roman" pitchFamily="18" charset="0"/>
              </a:rPr>
              <a:t>truth</a:t>
            </a:r>
          </a:p>
          <a:p>
            <a:pPr lvl="1"/>
            <a:r>
              <a:rPr lang="en-US" dirty="0" smtClean="0">
                <a:latin typeface="Times New Roman" pitchFamily="18" charset="0"/>
                <a:cs typeface="Times New Roman" pitchFamily="18" charset="0"/>
              </a:rPr>
              <a:t>Almost all churches are!</a:t>
            </a:r>
          </a:p>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true essence of Divinity is RELATIONSHIP</a:t>
            </a:r>
            <a:r>
              <a:rPr lang="en-US" dirty="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This is </a:t>
            </a:r>
            <a:r>
              <a:rPr lang="en-US" dirty="0">
                <a:latin typeface="Times New Roman" pitchFamily="18" charset="0"/>
                <a:cs typeface="Times New Roman" pitchFamily="18" charset="0"/>
              </a:rPr>
              <a:t>how we know if we are righteous! </a:t>
            </a:r>
            <a:endParaRPr lang="en-US" dirty="0" smtClean="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Our capacity for oneness</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Revolving around questions of equality, humility, submission, service</a:t>
            </a:r>
            <a:endParaRPr lang="en-US" dirty="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Not hierarchy/structure </a:t>
            </a:r>
          </a:p>
          <a:p>
            <a:pPr lvl="1"/>
            <a:r>
              <a:rPr lang="en-US" dirty="0" smtClean="0">
                <a:latin typeface="Times New Roman" pitchFamily="18" charset="0"/>
                <a:cs typeface="Times New Roman" pitchFamily="18" charset="0"/>
              </a:rPr>
              <a:t>Things all Christians struggle with</a:t>
            </a:r>
          </a:p>
        </p:txBody>
      </p:sp>
    </p:spTree>
    <p:extLst>
      <p:ext uri="{BB962C8B-B14F-4D97-AF65-F5344CB8AC3E}">
        <p14:creationId xmlns:p14="http://schemas.microsoft.com/office/powerpoint/2010/main" val="3698119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b="1" dirty="0" smtClean="0">
                <a:latin typeface="Times New Roman" pitchFamily="18" charset="0"/>
                <a:cs typeface="Times New Roman" pitchFamily="18" charset="0"/>
              </a:rPr>
              <a:t>Jesus’ passion - Satan loathes </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715000"/>
          </a:xfrm>
        </p:spPr>
        <p:txBody>
          <a:bodyPr>
            <a:normAutofit/>
          </a:bodyPr>
          <a:lstStyle/>
          <a:p>
            <a:r>
              <a:rPr lang="en-US" sz="2800" dirty="0" smtClean="0">
                <a:latin typeface="Times New Roman" pitchFamily="18" charset="0"/>
                <a:cs typeface="Times New Roman" pitchFamily="18" charset="0"/>
              </a:rPr>
              <a:t>Jesus’ </a:t>
            </a: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mpassioned plea to His Father: </a:t>
            </a:r>
          </a:p>
          <a:p>
            <a:pPr lvl="1"/>
            <a:r>
              <a:rPr lang="en-US" sz="2600" i="1" dirty="0" smtClean="0">
                <a:latin typeface="Times New Roman" pitchFamily="18" charset="0"/>
                <a:cs typeface="Times New Roman" pitchFamily="18" charset="0"/>
              </a:rPr>
              <a:t>“That </a:t>
            </a:r>
            <a:r>
              <a:rPr lang="en-US" sz="2600" i="1" dirty="0">
                <a:latin typeface="Times New Roman" pitchFamily="18" charset="0"/>
                <a:cs typeface="Times New Roman" pitchFamily="18" charset="0"/>
              </a:rPr>
              <a:t>they all may be one; as thou, Father, [art] in me, and I in thee, that they also may be one in us: that the world may believe that thou hast sent me</a:t>
            </a:r>
            <a:r>
              <a:rPr lang="en-US" sz="2600" i="1"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John </a:t>
            </a:r>
            <a:r>
              <a:rPr lang="en-US" sz="2600" dirty="0" smtClean="0">
                <a:latin typeface="Times New Roman" pitchFamily="18" charset="0"/>
                <a:cs typeface="Times New Roman" pitchFamily="18" charset="0"/>
              </a:rPr>
              <a:t>17:21</a:t>
            </a:r>
          </a:p>
          <a:p>
            <a:r>
              <a:rPr lang="en-US" sz="3000" dirty="0">
                <a:latin typeface="Times New Roman" pitchFamily="18" charset="0"/>
                <a:cs typeface="Times New Roman" pitchFamily="18" charset="0"/>
              </a:rPr>
              <a:t>Whenever unity isn’t present – God’s enemy is…</a:t>
            </a:r>
            <a:endParaRPr lang="en-US" sz="2800" dirty="0">
              <a:latin typeface="Times New Roman" pitchFamily="18" charset="0"/>
              <a:cs typeface="Times New Roman" pitchFamily="18" charset="0"/>
            </a:endParaRPr>
          </a:p>
          <a:p>
            <a:pPr lvl="1"/>
            <a:r>
              <a:rPr lang="en-US" dirty="0"/>
              <a:t>s</a:t>
            </a:r>
            <a:r>
              <a:rPr lang="en-US" dirty="0" smtClean="0"/>
              <a:t>tirs up the most anger:</a:t>
            </a:r>
          </a:p>
          <a:p>
            <a:pPr lvl="2"/>
            <a:r>
              <a:rPr lang="en-US" dirty="0" smtClean="0"/>
              <a:t>When Jesus suggested that he was God they wanted to stone him – John 8:58, 59 </a:t>
            </a:r>
            <a:endParaRPr lang="en-US" dirty="0"/>
          </a:p>
        </p:txBody>
      </p:sp>
    </p:spTree>
    <p:extLst>
      <p:ext uri="{BB962C8B-B14F-4D97-AF65-F5344CB8AC3E}">
        <p14:creationId xmlns:p14="http://schemas.microsoft.com/office/powerpoint/2010/main" val="154555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819912"/>
          </a:xfrm>
        </p:spPr>
        <p:txBody>
          <a:bodyPr>
            <a:normAutofit/>
          </a:bodyPr>
          <a:lstStyle/>
          <a:p>
            <a:r>
              <a:rPr lang="en-US" b="1" dirty="0" smtClean="0">
                <a:latin typeface="Times New Roman" pitchFamily="18" charset="0"/>
                <a:cs typeface="Times New Roman" pitchFamily="18" charset="0"/>
              </a:rPr>
              <a:t>How do we see God?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534400" cy="5638800"/>
          </a:xfrm>
        </p:spPr>
        <p:txBody>
          <a:bodyPr>
            <a:normAutofit fontScale="85000" lnSpcReduction="20000"/>
          </a:bodyPr>
          <a:lstStyle/>
          <a:p>
            <a:pPr marL="0" indent="0">
              <a:lnSpc>
                <a:spcPct val="120000"/>
              </a:lnSpc>
              <a:spcBef>
                <a:spcPts val="0"/>
              </a:spcBef>
              <a:buNone/>
            </a:pPr>
            <a:r>
              <a:rPr lang="en-US" sz="3600" b="1" dirty="0" smtClean="0">
                <a:latin typeface="Times New Roman" pitchFamily="18" charset="0"/>
                <a:cs typeface="Times New Roman" pitchFamily="18" charset="0"/>
              </a:rPr>
              <a:t>Trinitarians:</a:t>
            </a:r>
          </a:p>
          <a:p>
            <a:pPr>
              <a:lnSpc>
                <a:spcPct val="120000"/>
              </a:lnSpc>
              <a:spcBef>
                <a:spcPts val="0"/>
              </a:spcBef>
            </a:pPr>
            <a:r>
              <a:rPr lang="en-US" sz="3400" b="1" dirty="0" smtClean="0">
                <a:latin typeface="Times New Roman" pitchFamily="18" charset="0"/>
                <a:cs typeface="Times New Roman" pitchFamily="18" charset="0"/>
              </a:rPr>
              <a:t>Christians</a:t>
            </a:r>
            <a:r>
              <a:rPr lang="en-US" sz="3400" dirty="0" smtClean="0">
                <a:latin typeface="Times New Roman" pitchFamily="18" charset="0"/>
                <a:cs typeface="Times New Roman" pitchFamily="18" charset="0"/>
              </a:rPr>
              <a:t> see God as “three who are ONE”</a:t>
            </a:r>
            <a:endParaRPr lang="en-US" sz="2900" b="1" dirty="0" smtClean="0">
              <a:latin typeface="Times New Roman" pitchFamily="18" charset="0"/>
              <a:cs typeface="Times New Roman" pitchFamily="18" charset="0"/>
            </a:endParaRPr>
          </a:p>
          <a:p>
            <a:pPr lvl="1">
              <a:lnSpc>
                <a:spcPct val="120000"/>
              </a:lnSpc>
              <a:spcBef>
                <a:spcPts val="0"/>
              </a:spcBef>
            </a:pPr>
            <a:r>
              <a:rPr lang="en-US" sz="2800" dirty="0" smtClean="0">
                <a:latin typeface="Times New Roman" pitchFamily="18" charset="0"/>
                <a:cs typeface="Times New Roman" pitchFamily="18" charset="0"/>
              </a:rPr>
              <a:t>Religion: </a:t>
            </a:r>
            <a:r>
              <a:rPr lang="en-US" sz="2800" dirty="0" smtClean="0">
                <a:latin typeface="Times New Roman" pitchFamily="18" charset="0"/>
                <a:cs typeface="Times New Roman" pitchFamily="18" charset="0"/>
              </a:rPr>
              <a:t>requires great patience, tolerance, selflessness, understanding, and growth from them. Yet producing in them the greatest freedom, variety, uniqueness, and Godlikeness. Each is challenged to become </a:t>
            </a:r>
            <a:r>
              <a:rPr lang="en-US" sz="2800" dirty="0">
                <a:latin typeface="Times New Roman" pitchFamily="18" charset="0"/>
                <a:cs typeface="Times New Roman" pitchFamily="18" charset="0"/>
              </a:rPr>
              <a:t>less so others can be </a:t>
            </a:r>
            <a:r>
              <a:rPr lang="en-US" sz="2800" dirty="0" smtClean="0">
                <a:latin typeface="Times New Roman" pitchFamily="18" charset="0"/>
                <a:cs typeface="Times New Roman" pitchFamily="18" charset="0"/>
              </a:rPr>
              <a:t>more, and to work together as equals, respecting, understanding, trusting and loving one another.  </a:t>
            </a:r>
          </a:p>
          <a:p>
            <a:pPr lvl="1">
              <a:lnSpc>
                <a:spcPct val="120000"/>
              </a:lnSpc>
              <a:spcBef>
                <a:spcPts val="0"/>
              </a:spcBef>
            </a:pPr>
            <a:r>
              <a:rPr lang="en-US" sz="2900" dirty="0" smtClean="0">
                <a:latin typeface="Times New Roman" pitchFamily="18" charset="0"/>
                <a:cs typeface="Times New Roman" pitchFamily="18" charset="0"/>
              </a:rPr>
              <a:t>Spiritually: </a:t>
            </a:r>
            <a:r>
              <a:rPr lang="en-US" sz="2900" dirty="0" smtClean="0">
                <a:latin typeface="Times New Roman" pitchFamily="18" charset="0"/>
                <a:cs typeface="Times New Roman" pitchFamily="18" charset="0"/>
              </a:rPr>
              <a:t>they are experiencing God - becoming one with Him.</a:t>
            </a:r>
          </a:p>
          <a:p>
            <a:pPr lvl="1">
              <a:lnSpc>
                <a:spcPct val="120000"/>
              </a:lnSpc>
              <a:spcBef>
                <a:spcPts val="0"/>
              </a:spcBef>
            </a:pPr>
            <a:r>
              <a:rPr lang="en-US" sz="2900" dirty="0" smtClean="0">
                <a:latin typeface="Times New Roman" pitchFamily="18" charset="0"/>
                <a:cs typeface="Times New Roman" pitchFamily="18" charset="0"/>
              </a:rPr>
              <a:t>What </a:t>
            </a:r>
            <a:r>
              <a:rPr lang="en-US" sz="2900" dirty="0">
                <a:latin typeface="Times New Roman" pitchFamily="18" charset="0"/>
                <a:cs typeface="Times New Roman" pitchFamily="18" charset="0"/>
              </a:rPr>
              <a:t>effect does this have upon them:</a:t>
            </a:r>
          </a:p>
          <a:p>
            <a:pPr lvl="2">
              <a:lnSpc>
                <a:spcPct val="120000"/>
              </a:lnSpc>
              <a:spcBef>
                <a:spcPts val="0"/>
              </a:spcBef>
            </a:pPr>
            <a:r>
              <a:rPr lang="en-US" sz="2800" dirty="0">
                <a:latin typeface="Times New Roman" pitchFamily="18" charset="0"/>
                <a:cs typeface="Times New Roman" pitchFamily="18" charset="0"/>
              </a:rPr>
              <a:t>as citizens/society: in the way we </a:t>
            </a:r>
            <a:r>
              <a:rPr lang="en-US" sz="2800" dirty="0" smtClean="0">
                <a:latin typeface="Times New Roman" pitchFamily="18" charset="0"/>
                <a:cs typeface="Times New Roman" pitchFamily="18" charset="0"/>
              </a:rPr>
              <a:t>relate </a:t>
            </a:r>
            <a:r>
              <a:rPr lang="en-US" sz="2800" dirty="0">
                <a:latin typeface="Times New Roman" pitchFamily="18" charset="0"/>
                <a:cs typeface="Times New Roman" pitchFamily="18" charset="0"/>
              </a:rPr>
              <a:t>to each other?</a:t>
            </a:r>
          </a:p>
          <a:p>
            <a:pPr lvl="2">
              <a:lnSpc>
                <a:spcPct val="120000"/>
              </a:lnSpc>
              <a:spcBef>
                <a:spcPts val="0"/>
              </a:spcBef>
            </a:pPr>
            <a:r>
              <a:rPr lang="en-US" sz="2800" dirty="0">
                <a:latin typeface="Times New Roman" pitchFamily="18" charset="0"/>
                <a:cs typeface="Times New Roman" pitchFamily="18" charset="0"/>
              </a:rPr>
              <a:t>as families: marriage, parenting, extended family?</a:t>
            </a:r>
          </a:p>
          <a:p>
            <a:pPr lvl="2">
              <a:lnSpc>
                <a:spcPct val="120000"/>
              </a:lnSpc>
              <a:spcBef>
                <a:spcPts val="0"/>
              </a:spcBef>
            </a:pPr>
            <a:r>
              <a:rPr lang="en-US" sz="2800" dirty="0">
                <a:latin typeface="Times New Roman" pitchFamily="18" charset="0"/>
                <a:cs typeface="Times New Roman" pitchFamily="18" charset="0"/>
              </a:rPr>
              <a:t>as </a:t>
            </a:r>
            <a:r>
              <a:rPr lang="en-US" sz="2800" dirty="0" smtClean="0">
                <a:latin typeface="Times New Roman" pitchFamily="18" charset="0"/>
                <a:cs typeface="Times New Roman" pitchFamily="18" charset="0"/>
              </a:rPr>
              <a:t>believers: </a:t>
            </a:r>
            <a:r>
              <a:rPr lang="en-US" sz="2800" dirty="0">
                <a:latin typeface="Times New Roman" pitchFamily="18" charset="0"/>
                <a:cs typeface="Times New Roman" pitchFamily="18" charset="0"/>
              </a:rPr>
              <a:t>in their </a:t>
            </a:r>
            <a:r>
              <a:rPr lang="en-US" sz="2800" dirty="0" smtClean="0">
                <a:latin typeface="Times New Roman" pitchFamily="18" charset="0"/>
                <a:cs typeface="Times New Roman" pitchFamily="18" charset="0"/>
              </a:rPr>
              <a:t>lives </a:t>
            </a:r>
            <a:r>
              <a:rPr lang="en-US" sz="2800" dirty="0">
                <a:latin typeface="Times New Roman" pitchFamily="18" charset="0"/>
                <a:cs typeface="Times New Roman" pitchFamily="18" charset="0"/>
              </a:rPr>
              <a:t>and </a:t>
            </a:r>
            <a:r>
              <a:rPr lang="en-US" sz="2800" dirty="0" smtClean="0">
                <a:latin typeface="Times New Roman" pitchFamily="18" charset="0"/>
                <a:cs typeface="Times New Roman" pitchFamily="18" charset="0"/>
              </a:rPr>
              <a:t>witness?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9191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1066800"/>
          </a:xfrm>
        </p:spPr>
        <p:txBody>
          <a:bodyPr>
            <a:normAutofit/>
          </a:bodyPr>
          <a:lstStyle/>
          <a:p>
            <a:pPr lvl="1" algn="l" rtl="0">
              <a:spcBef>
                <a:spcPct val="0"/>
              </a:spcBef>
            </a:pPr>
            <a:r>
              <a:rPr lang="en-US" sz="4800" b="1" dirty="0" smtClean="0">
                <a:latin typeface="Times New Roman" pitchFamily="18" charset="0"/>
                <a:cs typeface="Times New Roman" pitchFamily="18" charset="0"/>
              </a:rPr>
              <a:t>These beliefs didn’t come easy!</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600200"/>
            <a:ext cx="8382000" cy="5029200"/>
          </a:xfrm>
        </p:spPr>
        <p:txBody>
          <a:bodyPr>
            <a:normAutofit fontScale="92500" lnSpcReduction="10000"/>
          </a:bodyPr>
          <a:lstStyle/>
          <a:p>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ne </a:t>
            </a:r>
            <a:r>
              <a:rPr lang="en-US" dirty="0">
                <a:latin typeface="Times New Roman" pitchFamily="18" charset="0"/>
                <a:cs typeface="Times New Roman" pitchFamily="18" charset="0"/>
              </a:rPr>
              <a:t>retired SDA minister in 1940, denounced the doctrine of the Trinity as “a cruel heathen monstrosity…. An impossible absurd invention,… a blasphemous burlesque, … a bungling, absurd, irreverent caricature”</a:t>
            </a:r>
          </a:p>
          <a:p>
            <a:r>
              <a:rPr lang="en-US" dirty="0">
                <a:latin typeface="Times New Roman" pitchFamily="18" charset="0"/>
                <a:cs typeface="Times New Roman" pitchFamily="18" charset="0"/>
              </a:rPr>
              <a:t>Between 1846 and 1866 the doctrine was uniformly rejected and opposed by virtually all Adventist writers as being either inconsistent, unscriptural, contrary to reason and plain common sense, unbelievable and unintelligible, contradictory, absurd, preposterous, papal, pagan, or simply </a:t>
            </a:r>
            <a:r>
              <a:rPr lang="en-US" dirty="0" smtClean="0">
                <a:latin typeface="Times New Roman" pitchFamily="18" charset="0"/>
                <a:cs typeface="Times New Roman" pitchFamily="18" charset="0"/>
              </a:rPr>
              <a:t>anti-Christian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Not a single voice </a:t>
            </a:r>
            <a:r>
              <a:rPr lang="en-US" dirty="0" smtClean="0">
                <a:latin typeface="Times New Roman" pitchFamily="18" charset="0"/>
                <a:cs typeface="Times New Roman" pitchFamily="18" charset="0"/>
              </a:rPr>
              <a:t>disagreed with that, </a:t>
            </a:r>
            <a:r>
              <a:rPr lang="en-US" dirty="0">
                <a:latin typeface="Times New Roman" pitchFamily="18" charset="0"/>
                <a:cs typeface="Times New Roman" pitchFamily="18" charset="0"/>
              </a:rPr>
              <a:t>Ellen White </a:t>
            </a:r>
            <a:r>
              <a:rPr lang="en-US" dirty="0" smtClean="0">
                <a:latin typeface="Times New Roman" pitchFamily="18" charset="0"/>
                <a:cs typeface="Times New Roman" pitchFamily="18" charset="0"/>
              </a:rPr>
              <a:t>included</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In our hymnbook we </a:t>
            </a:r>
            <a:r>
              <a:rPr lang="en-US" dirty="0">
                <a:latin typeface="Times New Roman" pitchFamily="18" charset="0"/>
                <a:cs typeface="Times New Roman" pitchFamily="18" charset="0"/>
              </a:rPr>
              <a:t>even changed Reginald Heber’s hymn “Holy, Holy, Holy” from saying “God in three persons, blessed Trinity!” to “God over all, who rules eternity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91169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b="1" dirty="0" smtClean="0">
                <a:latin typeface="Times New Roman" pitchFamily="18" charset="0"/>
                <a:cs typeface="Times New Roman" pitchFamily="18" charset="0"/>
              </a:rPr>
              <a:t>Why the resistance?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953000"/>
          </a:xfrm>
        </p:spPr>
        <p:txBody>
          <a:bodyPr>
            <a:normAutofit fontScale="85000" lnSpcReduction="20000"/>
          </a:bodyPr>
          <a:lstStyle/>
          <a:p>
            <a:r>
              <a:rPr lang="en-US" dirty="0" smtClean="0">
                <a:latin typeface="Times New Roman" pitchFamily="18" charset="0"/>
                <a:cs typeface="Times New Roman" pitchFamily="18" charset="0"/>
              </a:rPr>
              <a:t>Because SDA’s clung to a </a:t>
            </a:r>
            <a:r>
              <a:rPr lang="en-US" dirty="0">
                <a:latin typeface="Times New Roman" pitchFamily="18" charset="0"/>
                <a:cs typeface="Times New Roman" pitchFamily="18" charset="0"/>
              </a:rPr>
              <a:t>literalist approach to the </a:t>
            </a:r>
            <a:r>
              <a:rPr lang="en-US" dirty="0" smtClean="0">
                <a:latin typeface="Times New Roman" pitchFamily="18" charset="0"/>
                <a:cs typeface="Times New Roman" pitchFamily="18" charset="0"/>
              </a:rPr>
              <a:t>Bible, and </a:t>
            </a:r>
            <a:r>
              <a:rPr lang="en-US" dirty="0">
                <a:latin typeface="Times New Roman" pitchFamily="18" charset="0"/>
                <a:cs typeface="Times New Roman" pitchFamily="18" charset="0"/>
              </a:rPr>
              <a:t>nowhere in </a:t>
            </a:r>
            <a:r>
              <a:rPr lang="en-US" dirty="0" smtClean="0">
                <a:latin typeface="Times New Roman" pitchFamily="18" charset="0"/>
                <a:cs typeface="Times New Roman" pitchFamily="18" charset="0"/>
              </a:rPr>
              <a:t>Scripture does the word Trinity appear</a:t>
            </a:r>
          </a:p>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Trinity </a:t>
            </a:r>
            <a:r>
              <a:rPr lang="en-US" dirty="0" smtClean="0">
                <a:latin typeface="Times New Roman" pitchFamily="18" charset="0"/>
                <a:cs typeface="Times New Roman" pitchFamily="18" charset="0"/>
              </a:rPr>
              <a:t>defies </a:t>
            </a:r>
            <a:r>
              <a:rPr lang="en-US" dirty="0">
                <a:latin typeface="Times New Roman" pitchFamily="18" charset="0"/>
                <a:cs typeface="Times New Roman" pitchFamily="18" charset="0"/>
              </a:rPr>
              <a:t>rational </a:t>
            </a:r>
            <a:r>
              <a:rPr lang="en-US" dirty="0" smtClean="0">
                <a:latin typeface="Times New Roman" pitchFamily="18" charset="0"/>
                <a:cs typeface="Times New Roman" pitchFamily="18" charset="0"/>
              </a:rPr>
              <a:t>explanation, who can understand it?</a:t>
            </a:r>
          </a:p>
          <a:p>
            <a:r>
              <a:rPr lang="en-US" dirty="0" smtClean="0">
                <a:latin typeface="Times New Roman" pitchFamily="18" charset="0"/>
                <a:cs typeface="Times New Roman" pitchFamily="18" charset="0"/>
              </a:rPr>
              <a:t>It opens the mind to question other beliefs:</a:t>
            </a:r>
          </a:p>
          <a:p>
            <a:pPr lvl="1"/>
            <a:r>
              <a:rPr lang="en-US" dirty="0" smtClean="0">
                <a:latin typeface="Times New Roman" pitchFamily="18" charset="0"/>
                <a:cs typeface="Times New Roman" pitchFamily="18" charset="0"/>
              </a:rPr>
              <a:t>How could Deity die on the Cross?</a:t>
            </a:r>
          </a:p>
          <a:p>
            <a:pPr lvl="1"/>
            <a:r>
              <a:rPr lang="en-US" dirty="0" smtClean="0">
                <a:latin typeface="Times New Roman" pitchFamily="18" charset="0"/>
                <a:cs typeface="Times New Roman" pitchFamily="18" charset="0"/>
              </a:rPr>
              <a:t>Is our salvation valid if he didn’t?</a:t>
            </a:r>
          </a:p>
          <a:p>
            <a:pPr lvl="1"/>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f he didn’t die, did that mean he possessed an immortal soul?</a:t>
            </a:r>
          </a:p>
          <a:p>
            <a:pPr lvl="2"/>
            <a:r>
              <a:rPr lang="en-US" dirty="0" smtClean="0">
                <a:latin typeface="Times New Roman" pitchFamily="18" charset="0"/>
                <a:cs typeface="Times New Roman" pitchFamily="18" charset="0"/>
              </a:rPr>
              <a:t>if he did, then denying that we are born immortal would be difficult (since we are made in his image). A teaching  which the bible denies</a:t>
            </a:r>
          </a:p>
          <a:p>
            <a:pPr lvl="1"/>
            <a:r>
              <a:rPr lang="en-US" dirty="0" smtClean="0">
                <a:latin typeface="Times New Roman" pitchFamily="18" charset="0"/>
                <a:cs typeface="Times New Roman" pitchFamily="18" charset="0"/>
              </a:rPr>
              <a:t>In fact, such a belief, would threaten a whole string of associated beliefs: (death, judgment, resurrection); and perhaps other indirect beliefs that anchor us to the physical realities of this world: (health, marriage, second coming, sanctuary,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abbath, godlike behavior, etc.) nudging the church towards becoming a non-corporal “spiritualized” church </a:t>
            </a:r>
          </a:p>
          <a:p>
            <a:r>
              <a:rPr lang="en-US" dirty="0" smtClean="0">
                <a:latin typeface="Times New Roman" pitchFamily="18" charset="0"/>
                <a:cs typeface="Times New Roman" pitchFamily="18" charset="0"/>
              </a:rPr>
              <a:t>And finally, such a teaching would align us with a particular </a:t>
            </a:r>
            <a:r>
              <a:rPr lang="en-US" dirty="0">
                <a:latin typeface="Times New Roman" pitchFamily="18" charset="0"/>
                <a:cs typeface="Times New Roman" pitchFamily="18" charset="0"/>
              </a:rPr>
              <a:t>early Christian sect which stated that the Father and the Son were a single </a:t>
            </a:r>
            <a:r>
              <a:rPr lang="en-US" dirty="0" smtClean="0">
                <a:latin typeface="Times New Roman" pitchFamily="18" charset="0"/>
                <a:cs typeface="Times New Roman" pitchFamily="18" charset="0"/>
              </a:rPr>
              <a:t>person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2831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b="1" dirty="0" smtClean="0">
                <a:latin typeface="Times New Roman" pitchFamily="18" charset="0"/>
                <a:cs typeface="Times New Roman" pitchFamily="18" charset="0"/>
              </a:rPr>
              <a:t>Slow turn towards Trinity: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410200"/>
          </a:xfrm>
        </p:spPr>
        <p:txBody>
          <a:bodyPr>
            <a:normAutofit fontScale="85000" lnSpcReduction="20000"/>
          </a:bodyPr>
          <a:lstStyle/>
          <a:p>
            <a:r>
              <a:rPr lang="en-US" dirty="0" smtClean="0">
                <a:latin typeface="Times New Roman" pitchFamily="18" charset="0"/>
                <a:cs typeface="Times New Roman" pitchFamily="18" charset="0"/>
              </a:rPr>
              <a:t>In 1892 a </a:t>
            </a:r>
            <a:r>
              <a:rPr lang="en-US" dirty="0">
                <a:latin typeface="Times New Roman" pitchFamily="18" charset="0"/>
                <a:cs typeface="Times New Roman" pitchFamily="18" charset="0"/>
              </a:rPr>
              <a:t>small tract </a:t>
            </a:r>
            <a:r>
              <a:rPr lang="en-US" dirty="0" smtClean="0">
                <a:latin typeface="Times New Roman" pitchFamily="18" charset="0"/>
                <a:cs typeface="Times New Roman" pitchFamily="18" charset="0"/>
              </a:rPr>
              <a:t>was published  </a:t>
            </a:r>
            <a:r>
              <a:rPr lang="en-US" i="1" dirty="0">
                <a:latin typeface="Times New Roman" pitchFamily="18" charset="0"/>
                <a:cs typeface="Times New Roman" pitchFamily="18" charset="0"/>
              </a:rPr>
              <a:t>The Bible Doctrine of the </a:t>
            </a:r>
            <a:r>
              <a:rPr lang="en-US" i="1" dirty="0" smtClean="0">
                <a:latin typeface="Times New Roman" pitchFamily="18" charset="0"/>
                <a:cs typeface="Times New Roman" pitchFamily="18" charset="0"/>
              </a:rPr>
              <a:t>Trinity </a:t>
            </a:r>
            <a:r>
              <a:rPr lang="en-US" dirty="0" smtClean="0">
                <a:latin typeface="Times New Roman" pitchFamily="18" charset="0"/>
                <a:cs typeface="Times New Roman" pitchFamily="18" charset="0"/>
              </a:rPr>
              <a:t>by Samuel T. Spear</a:t>
            </a:r>
          </a:p>
          <a:p>
            <a:pPr lvl="1"/>
            <a:r>
              <a:rPr lang="en-US" dirty="0" smtClean="0">
                <a:latin typeface="Times New Roman" pitchFamily="18" charset="0"/>
                <a:cs typeface="Times New Roman" pitchFamily="18" charset="0"/>
              </a:rPr>
              <a:t>Surprising from two points:  it was written by a non Adventist, and because it favored Trinitarian views</a:t>
            </a:r>
          </a:p>
          <a:p>
            <a:r>
              <a:rPr lang="en-US" dirty="0" smtClean="0">
                <a:latin typeface="Times New Roman" pitchFamily="18" charset="0"/>
                <a:cs typeface="Times New Roman" pitchFamily="18" charset="0"/>
              </a:rPr>
              <a:t>W. W. Prescott (Founding educator, Administrator, and General Conference Office), in the late 1890’s, began to urge the church towards a more Trinitarian position </a:t>
            </a:r>
          </a:p>
          <a:p>
            <a:pPr lvl="1"/>
            <a:r>
              <a:rPr lang="en-US" dirty="0" smtClean="0">
                <a:latin typeface="Times New Roman" pitchFamily="18" charset="0"/>
                <a:cs typeface="Times New Roman" pitchFamily="18" charset="0"/>
              </a:rPr>
              <a:t>Later he was denounced for having introduced this “deadly heresy” into the Seventh-day Adventist Church.</a:t>
            </a:r>
          </a:p>
          <a:p>
            <a:r>
              <a:rPr lang="en-US" dirty="0">
                <a:latin typeface="Times New Roman" pitchFamily="18" charset="0"/>
                <a:cs typeface="Times New Roman" pitchFamily="18" charset="0"/>
              </a:rPr>
              <a:t>The first Trinitarian statements from the pen of Ellen White date from the years 1897 and 1898 </a:t>
            </a:r>
            <a:endParaRPr lang="en-US" dirty="0" smtClean="0">
              <a:latin typeface="Times New Roman" pitchFamily="18" charset="0"/>
              <a:cs typeface="Times New Roman" pitchFamily="18" charset="0"/>
            </a:endParaRPr>
          </a:p>
          <a:p>
            <a:pPr lvl="1"/>
            <a:r>
              <a:rPr lang="en-US" dirty="0">
                <a:latin typeface="Times New Roman" pitchFamily="18" charset="0"/>
                <a:cs typeface="Times New Roman" pitchFamily="18" charset="0"/>
              </a:rPr>
              <a:t>she called the Holy Spirit “the third person of the Godhead</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Special </a:t>
            </a:r>
            <a:r>
              <a:rPr lang="en-US" i="1" dirty="0">
                <a:latin typeface="Times New Roman" pitchFamily="18" charset="0"/>
                <a:cs typeface="Times New Roman" pitchFamily="18" charset="0"/>
              </a:rPr>
              <a:t>Testimonies</a:t>
            </a:r>
            <a:r>
              <a:rPr lang="en-US" dirty="0">
                <a:latin typeface="Times New Roman" pitchFamily="18" charset="0"/>
                <a:cs typeface="Times New Roman" pitchFamily="18" charset="0"/>
              </a:rPr>
              <a:t>, Series A, No. 10 (1897), </a:t>
            </a:r>
            <a:r>
              <a:rPr lang="en-US" dirty="0" smtClean="0">
                <a:latin typeface="Times New Roman" pitchFamily="18" charset="0"/>
                <a:cs typeface="Times New Roman" pitchFamily="18" charset="0"/>
              </a:rPr>
              <a:t>37; later appearing in </a:t>
            </a:r>
            <a:r>
              <a:rPr lang="en-US" i="1" dirty="0" smtClean="0">
                <a:latin typeface="Times New Roman" pitchFamily="18" charset="0"/>
                <a:cs typeface="Times New Roman" pitchFamily="18" charset="0"/>
              </a:rPr>
              <a:t>Desire of Ages</a:t>
            </a:r>
            <a:r>
              <a:rPr lang="en-US" dirty="0" smtClean="0">
                <a:latin typeface="Times New Roman" pitchFamily="18" charset="0"/>
                <a:cs typeface="Times New Roman" pitchFamily="18" charset="0"/>
              </a:rPr>
              <a:t>, pp. 669, 671; see also </a:t>
            </a:r>
            <a:r>
              <a:rPr lang="en-US" i="1" dirty="0" smtClean="0">
                <a:latin typeface="Times New Roman" pitchFamily="18" charset="0"/>
                <a:cs typeface="Times New Roman" pitchFamily="18" charset="0"/>
              </a:rPr>
              <a:t>Evangelism</a:t>
            </a:r>
            <a:r>
              <a:rPr lang="en-US" dirty="0" smtClean="0">
                <a:latin typeface="Times New Roman" pitchFamily="18" charset="0"/>
                <a:cs typeface="Times New Roman" pitchFamily="18" charset="0"/>
              </a:rPr>
              <a:t>, pp. 613-617</a:t>
            </a:r>
          </a:p>
          <a:p>
            <a:pPr lvl="1"/>
            <a:r>
              <a:rPr lang="en-US" dirty="0" smtClean="0">
                <a:latin typeface="Times New Roman" pitchFamily="18" charset="0"/>
                <a:cs typeface="Times New Roman" pitchFamily="18" charset="0"/>
              </a:rPr>
              <a:t>She also stated that “in </a:t>
            </a:r>
            <a:r>
              <a:rPr lang="en-US" dirty="0">
                <a:latin typeface="Times New Roman" pitchFamily="18" charset="0"/>
                <a:cs typeface="Times New Roman" pitchFamily="18" charset="0"/>
              </a:rPr>
              <a:t>Christ is life, original, </a:t>
            </a:r>
            <a:r>
              <a:rPr lang="en-US" dirty="0" err="1">
                <a:latin typeface="Times New Roman" pitchFamily="18" charset="0"/>
                <a:cs typeface="Times New Roman" pitchFamily="18" charset="0"/>
              </a:rPr>
              <a:t>unborrowed</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underived</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(DA 530) </a:t>
            </a:r>
            <a:endParaRPr lang="en-US" dirty="0" smtClean="0">
              <a:latin typeface="Times New Roman" pitchFamily="18" charset="0"/>
              <a:cs typeface="Times New Roman" pitchFamily="18" charset="0"/>
            </a:endParaRPr>
          </a:p>
          <a:p>
            <a:pPr lvl="1"/>
            <a:r>
              <a:rPr lang="en-US" dirty="0">
                <a:latin typeface="Times New Roman" pitchFamily="18" charset="0"/>
                <a:cs typeface="Times New Roman" pitchFamily="18" charset="0"/>
              </a:rPr>
              <a:t>Ellen White’s statements moved the church toward acceptance of </a:t>
            </a:r>
            <a:r>
              <a:rPr lang="en-US" dirty="0" err="1">
                <a:latin typeface="Times New Roman" pitchFamily="18" charset="0"/>
                <a:cs typeface="Times New Roman" pitchFamily="18" charset="0"/>
              </a:rPr>
              <a:t>Trinitarianism</a:t>
            </a:r>
            <a:endParaRPr lang="en-US" dirty="0">
              <a:latin typeface="Times New Roman" pitchFamily="18" charset="0"/>
              <a:cs typeface="Times New Roman" pitchFamily="18" charset="0"/>
            </a:endParaRPr>
          </a:p>
          <a:p>
            <a:pPr lvl="1"/>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2013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762000"/>
          </a:xfrm>
        </p:spPr>
        <p:txBody>
          <a:bodyPr>
            <a:normAutofit fontScale="90000"/>
          </a:bodyPr>
          <a:lstStyle/>
          <a:p>
            <a:r>
              <a:rPr lang="en-US" b="1" dirty="0" smtClean="0">
                <a:latin typeface="Times New Roman" pitchFamily="18" charset="0"/>
                <a:cs typeface="Times New Roman" pitchFamily="18" charset="0"/>
              </a:rPr>
              <a:t>Development of Doctrinal Beliefs: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a:latin typeface="Times New Roman" pitchFamily="18" charset="0"/>
                <a:cs typeface="Times New Roman" pitchFamily="18" charset="0"/>
              </a:rPr>
              <a:t>From 1851 to 1938 SDA’s held only two articles of faith: </a:t>
            </a:r>
          </a:p>
          <a:p>
            <a:pPr lvl="1"/>
            <a:r>
              <a:rPr lang="en-US" dirty="0">
                <a:latin typeface="Times New Roman" pitchFamily="18" charset="0"/>
                <a:cs typeface="Times New Roman" pitchFamily="18" charset="0"/>
              </a:rPr>
              <a:t>the commandments of God </a:t>
            </a:r>
          </a:p>
          <a:p>
            <a:pPr lvl="1"/>
            <a:r>
              <a:rPr lang="en-US" dirty="0">
                <a:latin typeface="Times New Roman" pitchFamily="18" charset="0"/>
                <a:cs typeface="Times New Roman" pitchFamily="18" charset="0"/>
              </a:rPr>
              <a:t>the faith of Jesus </a:t>
            </a:r>
            <a:r>
              <a:rPr lang="en-US" dirty="0" smtClean="0">
                <a:latin typeface="Times New Roman" pitchFamily="18" charset="0"/>
                <a:cs typeface="Times New Roman" pitchFamily="18" charset="0"/>
              </a:rPr>
              <a:t>(which meant a belief in the </a:t>
            </a:r>
            <a:r>
              <a:rPr lang="en-US" dirty="0">
                <a:latin typeface="Times New Roman" pitchFamily="18" charset="0"/>
                <a:cs typeface="Times New Roman" pitchFamily="18" charset="0"/>
              </a:rPr>
              <a:t>NT)</a:t>
            </a:r>
          </a:p>
          <a:p>
            <a:r>
              <a:rPr lang="en-US" dirty="0">
                <a:latin typeface="Times New Roman" pitchFamily="18" charset="0"/>
                <a:cs typeface="Times New Roman" pitchFamily="18" charset="0"/>
              </a:rPr>
              <a:t>After the organization of the church in 1861, people desiring membership into the SDA Church were asked to sign a pledge stipulating that: </a:t>
            </a:r>
          </a:p>
          <a:p>
            <a:pPr lvl="1"/>
            <a:r>
              <a:rPr lang="en-US" dirty="0">
                <a:latin typeface="Times New Roman" pitchFamily="18" charset="0"/>
                <a:cs typeface="Times New Roman" pitchFamily="18" charset="0"/>
              </a:rPr>
              <a:t>“We, the undersigned, hereby associate ourselves together, as a church, taking the name Seventh-day Adventist, covenanting to keep the commandments of God, and the faith of Jesus”</a:t>
            </a: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957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1688"/>
            <a:ext cx="8382000" cy="819912"/>
          </a:xfrm>
        </p:spPr>
        <p:txBody>
          <a:bodyPr>
            <a:normAutofit fontScale="90000"/>
          </a:bodyPr>
          <a:lstStyle/>
          <a:p>
            <a:r>
              <a:rPr lang="en-US" b="1" dirty="0">
                <a:latin typeface="Times New Roman" pitchFamily="18" charset="0"/>
                <a:cs typeface="Times New Roman" pitchFamily="18" charset="0"/>
              </a:rPr>
              <a:t>Development of Doctrinal Beliefs:</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US" dirty="0">
                <a:latin typeface="Times New Roman" pitchFamily="18" charset="0"/>
                <a:cs typeface="Times New Roman" pitchFamily="18" charset="0"/>
              </a:rPr>
              <a:t>In 1872, Uriah Smith, editor of the Review and Herald, wrote and published a list of </a:t>
            </a:r>
            <a:r>
              <a:rPr lang="en-US" dirty="0" smtClean="0">
                <a:latin typeface="Times New Roman" pitchFamily="18" charset="0"/>
                <a:cs typeface="Times New Roman" pitchFamily="18" charset="0"/>
              </a:rPr>
              <a:t>25 </a:t>
            </a:r>
            <a:r>
              <a:rPr lang="en-US" dirty="0">
                <a:latin typeface="Times New Roman" pitchFamily="18" charset="0"/>
                <a:cs typeface="Times New Roman" pitchFamily="18" charset="0"/>
              </a:rPr>
              <a:t>“Fundamental Principles” summarizing the faith of the Seventh-day </a:t>
            </a:r>
            <a:r>
              <a:rPr lang="en-US" dirty="0" smtClean="0">
                <a:latin typeface="Times New Roman" pitchFamily="18" charset="0"/>
                <a:cs typeface="Times New Roman" pitchFamily="18" charset="0"/>
              </a:rPr>
              <a:t>Adventists</a:t>
            </a:r>
          </a:p>
          <a:p>
            <a:pPr lvl="1"/>
            <a:r>
              <a:rPr lang="en-US" dirty="0" smtClean="0">
                <a:latin typeface="Times New Roman" pitchFamily="18" charset="0"/>
                <a:cs typeface="Times New Roman" pitchFamily="18" charset="0"/>
              </a:rPr>
              <a:t>It was the </a:t>
            </a:r>
            <a:r>
              <a:rPr lang="en-US" dirty="0">
                <a:latin typeface="Times New Roman" pitchFamily="18" charset="0"/>
                <a:cs typeface="Times New Roman" pitchFamily="18" charset="0"/>
              </a:rPr>
              <a:t>first detailed presentation of Adventist doctrines published by the church, and </a:t>
            </a:r>
            <a:r>
              <a:rPr lang="en-US" dirty="0" smtClean="0">
                <a:latin typeface="Times New Roman" pitchFamily="18" charset="0"/>
                <a:cs typeface="Times New Roman" pitchFamily="18" charset="0"/>
              </a:rPr>
              <a:t>was </a:t>
            </a:r>
            <a:r>
              <a:rPr lang="en-US" dirty="0">
                <a:latin typeface="Times New Roman" pitchFamily="18" charset="0"/>
                <a:cs typeface="Times New Roman" pitchFamily="18" charset="0"/>
              </a:rPr>
              <a:t>repeatedly revised and reprinted in the ensuing </a:t>
            </a:r>
            <a:r>
              <a:rPr lang="en-US" dirty="0" smtClean="0">
                <a:latin typeface="Times New Roman" pitchFamily="18" charset="0"/>
                <a:cs typeface="Times New Roman" pitchFamily="18" charset="0"/>
              </a:rPr>
              <a:t>years</a:t>
            </a:r>
          </a:p>
          <a:p>
            <a:pPr lvl="1"/>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n </a:t>
            </a:r>
            <a:r>
              <a:rPr lang="en-US" dirty="0">
                <a:latin typeface="Times New Roman" pitchFamily="18" charset="0"/>
                <a:cs typeface="Times New Roman" pitchFamily="18" charset="0"/>
              </a:rPr>
              <a:t>its preamble, the document strongly disclaimed any intention of providing an authoritative or normative expression of Adventist </a:t>
            </a:r>
            <a:r>
              <a:rPr lang="en-US" dirty="0" smtClean="0">
                <a:latin typeface="Times New Roman" pitchFamily="18" charset="0"/>
                <a:cs typeface="Times New Roman" pitchFamily="18" charset="0"/>
              </a:rPr>
              <a:t>doctrines</a:t>
            </a:r>
          </a:p>
          <a:p>
            <a:r>
              <a:rPr lang="en-US" dirty="0">
                <a:latin typeface="Times New Roman" pitchFamily="18" charset="0"/>
                <a:cs typeface="Times New Roman" pitchFamily="18" charset="0"/>
              </a:rPr>
              <a:t>N</a:t>
            </a:r>
            <a:r>
              <a:rPr lang="en-US" dirty="0" smtClean="0">
                <a:latin typeface="Times New Roman" pitchFamily="18" charset="0"/>
                <a:cs typeface="Times New Roman" pitchFamily="18" charset="0"/>
              </a:rPr>
              <a:t>o </a:t>
            </a:r>
            <a:r>
              <a:rPr lang="en-US" dirty="0">
                <a:latin typeface="Times New Roman" pitchFamily="18" charset="0"/>
                <a:cs typeface="Times New Roman" pitchFamily="18" charset="0"/>
              </a:rPr>
              <a:t>synopsis of the Adventist faith appeared in Adventist literature between the years 1914-1931</a:t>
            </a:r>
          </a:p>
        </p:txBody>
      </p:sp>
    </p:spTree>
    <p:extLst>
      <p:ext uri="{BB962C8B-B14F-4D97-AF65-F5344CB8AC3E}">
        <p14:creationId xmlns:p14="http://schemas.microsoft.com/office/powerpoint/2010/main" val="81824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b="1" dirty="0">
                <a:latin typeface="Times New Roman" pitchFamily="18" charset="0"/>
                <a:cs typeface="Times New Roman" pitchFamily="18" charset="0"/>
              </a:rPr>
              <a:t>Solidifying our Beliefs</a:t>
            </a:r>
            <a:endParaRPr lang="en-US" dirty="0"/>
          </a:p>
        </p:txBody>
      </p:sp>
      <p:sp>
        <p:nvSpPr>
          <p:cNvPr id="3" name="Content Placeholder 2"/>
          <p:cNvSpPr>
            <a:spLocks noGrp="1"/>
          </p:cNvSpPr>
          <p:nvPr>
            <p:ph idx="1"/>
          </p:nvPr>
        </p:nvSpPr>
        <p:spPr>
          <a:xfrm>
            <a:off x="457200" y="1828800"/>
            <a:ext cx="8229600" cy="4389120"/>
          </a:xfrm>
        </p:spPr>
        <p:txBody>
          <a:bodyPr>
            <a:normAutofit fontScale="92500" lnSpcReduction="10000"/>
          </a:bodyPr>
          <a:lstStyle/>
          <a:p>
            <a:r>
              <a:rPr lang="en-US" dirty="0" smtClean="0">
                <a:latin typeface="Times New Roman" pitchFamily="18" charset="0"/>
                <a:cs typeface="Times New Roman" pitchFamily="18" charset="0"/>
              </a:rPr>
              <a:t>The 1931 </a:t>
            </a:r>
            <a:r>
              <a:rPr lang="en-US" i="1" dirty="0" smtClean="0">
                <a:latin typeface="Times New Roman" pitchFamily="18" charset="0"/>
                <a:cs typeface="Times New Roman" pitchFamily="18" charset="0"/>
              </a:rPr>
              <a:t>Yearbook</a:t>
            </a:r>
            <a:r>
              <a:rPr lang="en-US" dirty="0" smtClean="0">
                <a:latin typeface="Times New Roman" pitchFamily="18" charset="0"/>
                <a:cs typeface="Times New Roman" pitchFamily="18" charset="0"/>
              </a:rPr>
              <a:t> had a </a:t>
            </a:r>
            <a:r>
              <a:rPr lang="en-US" dirty="0">
                <a:latin typeface="Times New Roman" pitchFamily="18" charset="0"/>
                <a:cs typeface="Times New Roman" pitchFamily="18" charset="0"/>
              </a:rPr>
              <a:t>completely revised synopsis </a:t>
            </a:r>
            <a:r>
              <a:rPr lang="en-US" dirty="0" smtClean="0">
                <a:latin typeface="Times New Roman" pitchFamily="18" charset="0"/>
                <a:cs typeface="Times New Roman" pitchFamily="18" charset="0"/>
              </a:rPr>
              <a:t>of our beliefs</a:t>
            </a:r>
          </a:p>
          <a:p>
            <a:pPr lvl="1"/>
            <a:r>
              <a:rPr lang="en-US" dirty="0" err="1">
                <a:latin typeface="Times New Roman" pitchFamily="18" charset="0"/>
                <a:cs typeface="Times New Roman" pitchFamily="18" charset="0"/>
              </a:rPr>
              <a:t>Trinitarianism</a:t>
            </a:r>
            <a:r>
              <a:rPr lang="en-US" dirty="0">
                <a:latin typeface="Times New Roman" pitchFamily="18" charset="0"/>
                <a:cs typeface="Times New Roman" pitchFamily="18" charset="0"/>
              </a:rPr>
              <a:t> was clearly affirmed in the 1931 Statement of Fundamental Beliefs</a:t>
            </a:r>
          </a:p>
          <a:p>
            <a:pPr lvl="2"/>
            <a:r>
              <a:rPr lang="en-US" dirty="0">
                <a:latin typeface="Times New Roman" pitchFamily="18" charset="0"/>
                <a:cs typeface="Times New Roman" pitchFamily="18" charset="0"/>
              </a:rPr>
              <a:t>But not </a:t>
            </a:r>
            <a:r>
              <a:rPr lang="en-US" dirty="0" smtClean="0">
                <a:latin typeface="Times New Roman" pitchFamily="18" charset="0"/>
                <a:cs typeface="Times New Roman" pitchFamily="18" charset="0"/>
              </a:rPr>
              <a:t>formally </a:t>
            </a:r>
            <a:r>
              <a:rPr lang="en-US" dirty="0">
                <a:latin typeface="Times New Roman" pitchFamily="18" charset="0"/>
                <a:cs typeface="Times New Roman" pitchFamily="18" charset="0"/>
              </a:rPr>
              <a:t>approved by the church as a </a:t>
            </a:r>
            <a:r>
              <a:rPr lang="en-US" dirty="0" smtClean="0">
                <a:latin typeface="Times New Roman" pitchFamily="18" charset="0"/>
                <a:cs typeface="Times New Roman" pitchFamily="18" charset="0"/>
              </a:rPr>
              <a:t>whole</a:t>
            </a:r>
          </a:p>
          <a:p>
            <a:r>
              <a:rPr lang="en-US" dirty="0" smtClean="0">
                <a:latin typeface="Times New Roman" pitchFamily="18" charset="0"/>
                <a:cs typeface="Times New Roman" pitchFamily="18" charset="0"/>
              </a:rPr>
              <a:t>A statement </a:t>
            </a:r>
            <a:r>
              <a:rPr lang="en-US" dirty="0">
                <a:latin typeface="Times New Roman" pitchFamily="18" charset="0"/>
                <a:cs typeface="Times New Roman" pitchFamily="18" charset="0"/>
              </a:rPr>
              <a:t>of our belief’s appeared in the new </a:t>
            </a:r>
            <a:r>
              <a:rPr lang="en-US" i="1" dirty="0">
                <a:latin typeface="Times New Roman" pitchFamily="18" charset="0"/>
                <a:cs typeface="Times New Roman" pitchFamily="18" charset="0"/>
              </a:rPr>
              <a:t>Church </a:t>
            </a:r>
            <a:r>
              <a:rPr lang="en-US" i="1" dirty="0" smtClean="0">
                <a:latin typeface="Times New Roman" pitchFamily="18" charset="0"/>
                <a:cs typeface="Times New Roman" pitchFamily="18" charset="0"/>
              </a:rPr>
              <a:t>Manual </a:t>
            </a:r>
            <a:r>
              <a:rPr lang="en-US" dirty="0" smtClean="0">
                <a:latin typeface="Times New Roman" pitchFamily="18" charset="0"/>
                <a:cs typeface="Times New Roman" pitchFamily="18" charset="0"/>
              </a:rPr>
              <a:t>in 1932 </a:t>
            </a:r>
            <a:r>
              <a:rPr lang="en-US" dirty="0">
                <a:latin typeface="Times New Roman" pitchFamily="18" charset="0"/>
                <a:cs typeface="Times New Roman" pitchFamily="18" charset="0"/>
              </a:rPr>
              <a:t>where it has appeared ever </a:t>
            </a:r>
            <a:r>
              <a:rPr lang="en-US" dirty="0" smtClean="0">
                <a:latin typeface="Times New Roman" pitchFamily="18" charset="0"/>
                <a:cs typeface="Times New Roman" pitchFamily="18" charset="0"/>
              </a:rPr>
              <a:t>since</a:t>
            </a:r>
          </a:p>
          <a:p>
            <a:r>
              <a:rPr lang="en-US" dirty="0" smtClean="0">
                <a:latin typeface="Times New Roman" pitchFamily="18" charset="0"/>
                <a:cs typeface="Times New Roman" pitchFamily="18" charset="0"/>
              </a:rPr>
              <a:t>In 1946 that statement of beliefs became officially adopted by the General </a:t>
            </a:r>
            <a:r>
              <a:rPr lang="en-US" dirty="0">
                <a:latin typeface="Times New Roman" pitchFamily="18" charset="0"/>
                <a:cs typeface="Times New Roman" pitchFamily="18" charset="0"/>
              </a:rPr>
              <a:t>Conference who voted: “That no revision of this Statement of Fundamental Beliefs, as it now appears in the </a:t>
            </a:r>
            <a:r>
              <a:rPr lang="en-US" i="1" dirty="0">
                <a:latin typeface="Times New Roman" pitchFamily="18" charset="0"/>
                <a:cs typeface="Times New Roman" pitchFamily="18" charset="0"/>
              </a:rPr>
              <a:t>Manual</a:t>
            </a:r>
            <a:r>
              <a:rPr lang="en-US" dirty="0">
                <a:latin typeface="Times New Roman" pitchFamily="18" charset="0"/>
                <a:cs typeface="Times New Roman" pitchFamily="18" charset="0"/>
              </a:rPr>
              <a:t>, shall be made at any time except at a General Conference </a:t>
            </a:r>
            <a:r>
              <a:rPr lang="en-US" dirty="0" smtClean="0">
                <a:latin typeface="Times New Roman" pitchFamily="18" charset="0"/>
                <a:cs typeface="Times New Roman" pitchFamily="18" charset="0"/>
              </a:rPr>
              <a:t>Session”</a:t>
            </a:r>
          </a:p>
        </p:txBody>
      </p:sp>
    </p:spTree>
    <p:extLst>
      <p:ext uri="{BB962C8B-B14F-4D97-AF65-F5344CB8AC3E}">
        <p14:creationId xmlns:p14="http://schemas.microsoft.com/office/powerpoint/2010/main" val="209457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b="1" dirty="0" smtClean="0">
                <a:latin typeface="Times New Roman" pitchFamily="18" charset="0"/>
                <a:cs typeface="Times New Roman" pitchFamily="18" charset="0"/>
              </a:rPr>
              <a:t>Solidifying our Beliefs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876800"/>
          </a:xfrm>
        </p:spPr>
        <p:txBody>
          <a:bodyPr>
            <a:normAutofit lnSpcReduction="10000"/>
          </a:bodyPr>
          <a:lstStyle/>
          <a:p>
            <a:r>
              <a:rPr lang="en-US" dirty="0">
                <a:latin typeface="Times New Roman" pitchFamily="18" charset="0"/>
                <a:cs typeface="Times New Roman" pitchFamily="18" charset="0"/>
              </a:rPr>
              <a:t>Prior to the 1980 General Conference major revisions were made to the Fundamental </a:t>
            </a:r>
            <a:r>
              <a:rPr lang="en-US" dirty="0" smtClean="0">
                <a:latin typeface="Times New Roman" pitchFamily="18" charset="0"/>
                <a:cs typeface="Times New Roman" pitchFamily="18" charset="0"/>
              </a:rPr>
              <a:t>Beliefs:</a:t>
            </a:r>
          </a:p>
          <a:p>
            <a:pPr lvl="1"/>
            <a:r>
              <a:rPr lang="en-US" dirty="0" smtClean="0">
                <a:latin typeface="Times New Roman" pitchFamily="18" charset="0"/>
                <a:cs typeface="Times New Roman" pitchFamily="18" charset="0"/>
              </a:rPr>
              <a:t>making them less exclusive, negative, judgmental, and legalistic </a:t>
            </a:r>
          </a:p>
          <a:p>
            <a:pPr lvl="1"/>
            <a:r>
              <a:rPr lang="en-US" dirty="0" smtClean="0">
                <a:latin typeface="Times New Roman" pitchFamily="18" charset="0"/>
                <a:cs typeface="Times New Roman" pitchFamily="18" charset="0"/>
              </a:rPr>
              <a:t>making them more grace and gospel oriented</a:t>
            </a:r>
          </a:p>
          <a:p>
            <a:pPr lvl="2"/>
            <a:r>
              <a:rPr lang="en-US" dirty="0" smtClean="0">
                <a:latin typeface="Times New Roman" pitchFamily="18" charset="0"/>
                <a:cs typeface="Times New Roman" pitchFamily="18" charset="0"/>
              </a:rPr>
              <a:t>The church was redefining itself as being more </a:t>
            </a:r>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ngaged in the world, caring and serving its fellowman, and not here for simply one reason – to escape to heaven </a:t>
            </a:r>
          </a:p>
          <a:p>
            <a:pPr lvl="1"/>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ore </a:t>
            </a:r>
            <a:r>
              <a:rPr lang="en-US" dirty="0">
                <a:latin typeface="Times New Roman" pitchFamily="18" charset="0"/>
                <a:cs typeface="Times New Roman" pitchFamily="18" charset="0"/>
              </a:rPr>
              <a:t>orthodox views on the Trinity, Christology, and </a:t>
            </a:r>
            <a:r>
              <a:rPr lang="en-US" dirty="0" smtClean="0">
                <a:latin typeface="Times New Roman" pitchFamily="18" charset="0"/>
                <a:cs typeface="Times New Roman" pitchFamily="18" charset="0"/>
              </a:rPr>
              <a:t>soteriology were included</a:t>
            </a:r>
          </a:p>
          <a:p>
            <a:r>
              <a:rPr lang="en-US" dirty="0" smtClean="0">
                <a:latin typeface="Times New Roman" pitchFamily="18" charset="0"/>
                <a:cs typeface="Times New Roman" pitchFamily="18" charset="0"/>
              </a:rPr>
              <a:t>The church, that for the first half of its history was very resistant to establishing a creed, now had taken a huge step towards defining what Adventism stood for</a:t>
            </a:r>
          </a:p>
          <a:p>
            <a:endParaRPr lang="en-US" dirty="0"/>
          </a:p>
          <a:p>
            <a:endParaRPr lang="en-US" dirty="0"/>
          </a:p>
        </p:txBody>
      </p:sp>
    </p:spTree>
    <p:extLst>
      <p:ext uri="{BB962C8B-B14F-4D97-AF65-F5344CB8AC3E}">
        <p14:creationId xmlns:p14="http://schemas.microsoft.com/office/powerpoint/2010/main" val="50662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5435</TotalTime>
  <Words>6450</Words>
  <Application>Microsoft Office PowerPoint</Application>
  <PresentationFormat>On-screen Show (4:3)</PresentationFormat>
  <Paragraphs>276</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PowerPoint Presentation</vt:lpstr>
      <vt:lpstr>TRINITY:</vt:lpstr>
      <vt:lpstr>These beliefs didn’t come easy! </vt:lpstr>
      <vt:lpstr>Why the resistance?</vt:lpstr>
      <vt:lpstr>Slow turn towards Trinity:</vt:lpstr>
      <vt:lpstr>Development of Doctrinal Beliefs:</vt:lpstr>
      <vt:lpstr>Development of Doctrinal Beliefs:</vt:lpstr>
      <vt:lpstr>Solidifying our Beliefs</vt:lpstr>
      <vt:lpstr>Solidifying our Beliefs</vt:lpstr>
      <vt:lpstr> Beliefs have consequences:</vt:lpstr>
      <vt:lpstr>What is the Good News about    GOD                       ie.  TRINITY</vt:lpstr>
      <vt:lpstr>A law of the Mind:</vt:lpstr>
      <vt:lpstr>How we see God?</vt:lpstr>
      <vt:lpstr>How we see God?</vt:lpstr>
      <vt:lpstr>How do we see God?</vt:lpstr>
      <vt:lpstr>How do we see God?</vt:lpstr>
      <vt:lpstr>Christian application of OT texts:</vt:lpstr>
      <vt:lpstr>Jesus was God</vt:lpstr>
      <vt:lpstr>Jesus was God</vt:lpstr>
      <vt:lpstr>Jesus was God</vt:lpstr>
      <vt:lpstr>Jesus was God</vt:lpstr>
      <vt:lpstr>Yet God is One:</vt:lpstr>
      <vt:lpstr>Yet God is One (cont.):</vt:lpstr>
      <vt:lpstr>The Essence of Divinity:</vt:lpstr>
      <vt:lpstr>Jesus’ passion - Satan loathes :</vt:lpstr>
      <vt:lpstr>How do we see God?</vt:lpstr>
    </vt:vector>
  </TitlesOfParts>
  <Company>Pacific Union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dc:creator>
  <cp:lastModifiedBy>Stan</cp:lastModifiedBy>
  <cp:revision>268</cp:revision>
  <dcterms:created xsi:type="dcterms:W3CDTF">2012-05-14T05:12:06Z</dcterms:created>
  <dcterms:modified xsi:type="dcterms:W3CDTF">2012-05-26T14:37:46Z</dcterms:modified>
</cp:coreProperties>
</file>