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1"/>
  </p:notesMasterIdLst>
  <p:sldIdLst>
    <p:sldId id="259" r:id="rId4"/>
    <p:sldId id="260" r:id="rId5"/>
    <p:sldId id="261" r:id="rId6"/>
    <p:sldId id="289" r:id="rId7"/>
    <p:sldId id="265" r:id="rId8"/>
    <p:sldId id="266" r:id="rId9"/>
    <p:sldId id="267" r:id="rId10"/>
    <p:sldId id="268" r:id="rId11"/>
    <p:sldId id="269" r:id="rId12"/>
    <p:sldId id="270" r:id="rId13"/>
    <p:sldId id="271" r:id="rId14"/>
    <p:sldId id="273" r:id="rId15"/>
    <p:sldId id="272" r:id="rId16"/>
    <p:sldId id="275" r:id="rId17"/>
    <p:sldId id="276" r:id="rId18"/>
    <p:sldId id="280" r:id="rId19"/>
    <p:sldId id="278" r:id="rId20"/>
    <p:sldId id="279" r:id="rId21"/>
    <p:sldId id="281" r:id="rId22"/>
    <p:sldId id="282" r:id="rId23"/>
    <p:sldId id="283" r:id="rId24"/>
    <p:sldId id="284" r:id="rId25"/>
    <p:sldId id="285" r:id="rId26"/>
    <p:sldId id="286" r:id="rId27"/>
    <p:sldId id="287" r:id="rId28"/>
    <p:sldId id="288"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B335BA-044E-43C6-AE42-98D23D340593}">
          <p14:sldIdLst>
            <p14:sldId id="259"/>
            <p14:sldId id="260"/>
            <p14:sldId id="261"/>
            <p14:sldId id="289"/>
            <p14:sldId id="265"/>
            <p14:sldId id="266"/>
            <p14:sldId id="267"/>
            <p14:sldId id="268"/>
            <p14:sldId id="269"/>
            <p14:sldId id="270"/>
            <p14:sldId id="271"/>
            <p14:sldId id="273"/>
            <p14:sldId id="272"/>
            <p14:sldId id="275"/>
            <p14:sldId id="276"/>
            <p14:sldId id="280"/>
            <p14:sldId id="278"/>
            <p14:sldId id="279"/>
            <p14:sldId id="281"/>
            <p14:sldId id="282"/>
            <p14:sldId id="283"/>
            <p14:sldId id="284"/>
            <p14:sldId id="285"/>
            <p14:sldId id="286"/>
            <p14:sldId id="287"/>
            <p14:sldId id="288"/>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7" d="100"/>
          <a:sy n="67" d="100"/>
        </p:scale>
        <p:origin x="-6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145F-C6F0-452B-9CF7-C100BE1F2A06}" type="datetimeFigureOut">
              <a:rPr lang="en-US" smtClean="0"/>
              <a:t>4/14/2012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E01FD-62BB-4B2C-AFCF-21ACFDA91745}" type="slidenum">
              <a:rPr lang="en-US" smtClean="0"/>
              <a:t>‹#›</a:t>
            </a:fld>
            <a:endParaRPr lang="en-US"/>
          </a:p>
        </p:txBody>
      </p:sp>
    </p:spTree>
    <p:extLst>
      <p:ext uri="{BB962C8B-B14F-4D97-AF65-F5344CB8AC3E}">
        <p14:creationId xmlns:p14="http://schemas.microsoft.com/office/powerpoint/2010/main" val="331445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4/14/2012 8:13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a:r>
              <a:rPr lang="en-US" dirty="0" smtClean="0"/>
              <a:t>The Good News about</a:t>
            </a:r>
            <a:br>
              <a:rPr lang="en-US" dirty="0" smtClean="0"/>
            </a:br>
            <a:r>
              <a:rPr lang="en-US" dirty="0" smtClean="0"/>
              <a:t>       The Remnant</a:t>
            </a:r>
            <a:endParaRPr lang="en-US" dirty="0">
              <a:solidFill>
                <a:schemeClr val="tx2"/>
              </a:solidFill>
            </a:endParaRPr>
          </a:p>
        </p:txBody>
      </p:sp>
      <p:sp>
        <p:nvSpPr>
          <p:cNvPr id="3" name="Text Placeholder 2"/>
          <p:cNvSpPr>
            <a:spLocks noGrp="1"/>
          </p:cNvSpPr>
          <p:nvPr>
            <p:ph type="subTitle" idx="1"/>
          </p:nvPr>
        </p:nvSpPr>
        <p:spPr>
          <a:xfrm>
            <a:off x="990600" y="5715000"/>
            <a:ext cx="7681913" cy="461665"/>
          </a:xfrm>
        </p:spPr>
        <p:txBody>
          <a:bodyPr>
            <a:normAutofit/>
          </a:bodyPr>
          <a:lstStyle/>
          <a:p>
            <a:pPr algn="r"/>
            <a:r>
              <a:rPr lang="en-US" sz="1000" dirty="0" smtClean="0"/>
              <a:t>Willits March 17, 2012</a:t>
            </a:r>
          </a:p>
          <a:p>
            <a:pPr algn="r"/>
            <a:r>
              <a:rPr lang="en-US" sz="1000" dirty="0" smtClean="0"/>
              <a:t>Fort Bragg</a:t>
            </a:r>
            <a:r>
              <a:rPr lang="en-US" sz="1000" smtClean="0"/>
              <a:t>, April 14, 2012</a:t>
            </a:r>
            <a:endParaRPr lang="en-US" sz="10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5638800" cy="664797"/>
          </a:xfrm>
        </p:spPr>
        <p:txBody>
          <a:bodyPr/>
          <a:lstStyle/>
          <a:p>
            <a:pPr algn="ctr"/>
            <a:r>
              <a:rPr lang="en-US" dirty="0" smtClean="0"/>
              <a:t>Patriarchal Remnant…</a:t>
            </a:r>
            <a:endParaRPr lang="en-US" dirty="0"/>
          </a:p>
        </p:txBody>
      </p:sp>
      <p:sp>
        <p:nvSpPr>
          <p:cNvPr id="3" name="Text Placeholder 2"/>
          <p:cNvSpPr>
            <a:spLocks noGrp="1"/>
          </p:cNvSpPr>
          <p:nvPr>
            <p:ph type="body" sz="quarter" idx="10"/>
          </p:nvPr>
        </p:nvSpPr>
        <p:spPr>
          <a:xfrm>
            <a:off x="381000" y="1143001"/>
            <a:ext cx="8382000" cy="5478423"/>
          </a:xfrm>
        </p:spPr>
        <p:txBody>
          <a:bodyPr/>
          <a:lstStyle/>
          <a:p>
            <a:r>
              <a:rPr lang="en-US" dirty="0" smtClean="0"/>
              <a:t>Despite some obvious flaws… </a:t>
            </a:r>
            <a:endParaRPr lang="en-US" dirty="0"/>
          </a:p>
          <a:p>
            <a:pPr lvl="1"/>
            <a:r>
              <a:rPr lang="en-US" dirty="0" smtClean="0"/>
              <a:t>Lying and not </a:t>
            </a:r>
            <a:r>
              <a:rPr lang="en-US" dirty="0"/>
              <a:t>trusting </a:t>
            </a:r>
            <a:r>
              <a:rPr lang="en-US" dirty="0" smtClean="0"/>
              <a:t>God</a:t>
            </a:r>
            <a:endParaRPr lang="en-US" dirty="0"/>
          </a:p>
          <a:p>
            <a:r>
              <a:rPr lang="en-US" dirty="0"/>
              <a:t>Abraham maintained his intimate relationship with God in a world that didn’t.  </a:t>
            </a:r>
            <a:endParaRPr lang="en-US" dirty="0" smtClean="0"/>
          </a:p>
          <a:p>
            <a:pPr lvl="1"/>
            <a:r>
              <a:rPr lang="en-US" i="1" dirty="0" smtClean="0"/>
              <a:t>“By </a:t>
            </a:r>
            <a:r>
              <a:rPr lang="en-US" i="1" dirty="0"/>
              <a:t>faith Abraham, when he was called to go out into a place which he should after receive for an inheritance, </a:t>
            </a:r>
            <a:r>
              <a:rPr lang="en-US" i="1" u="sng" dirty="0"/>
              <a:t>obeyed</a:t>
            </a:r>
            <a:r>
              <a:rPr lang="en-US" i="1" dirty="0"/>
              <a:t>; and he went out, </a:t>
            </a:r>
            <a:r>
              <a:rPr lang="en-US" i="1" u="sng" dirty="0"/>
              <a:t>not knowing </a:t>
            </a:r>
            <a:r>
              <a:rPr lang="en-US" i="1" dirty="0"/>
              <a:t>whither he went</a:t>
            </a:r>
            <a:r>
              <a:rPr lang="en-US" i="1" dirty="0" smtClean="0"/>
              <a:t>. By </a:t>
            </a:r>
            <a:r>
              <a:rPr lang="en-US" i="1" u="sng" dirty="0"/>
              <a:t>faith</a:t>
            </a:r>
            <a:r>
              <a:rPr lang="en-US" i="1" dirty="0"/>
              <a:t> he sojourned in the land of promise, as [in] a strange country, dwelling in tabernacles with Isaac and Jacob, the heirs with him of the same promise</a:t>
            </a:r>
            <a:r>
              <a:rPr lang="en-US" i="1" dirty="0" smtClean="0"/>
              <a:t>: For </a:t>
            </a:r>
            <a:r>
              <a:rPr lang="en-US" i="1" u="sng" dirty="0"/>
              <a:t>he looked for a city which hath foundations, whose builder and maker [is] God</a:t>
            </a:r>
            <a:r>
              <a:rPr lang="en-US" i="1" dirty="0" smtClean="0"/>
              <a:t>.”  </a:t>
            </a:r>
            <a:r>
              <a:rPr lang="en-US" dirty="0" smtClean="0"/>
              <a:t>(Heb. 11:8-10)</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1771" y="2286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017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5715000" cy="664797"/>
          </a:xfrm>
        </p:spPr>
        <p:txBody>
          <a:bodyPr/>
          <a:lstStyle/>
          <a:p>
            <a:pPr algn="ctr"/>
            <a:r>
              <a:rPr lang="en-US" dirty="0" smtClean="0"/>
              <a:t>Patriarchal Remnant…</a:t>
            </a:r>
            <a:endParaRPr lang="en-US" dirty="0"/>
          </a:p>
        </p:txBody>
      </p:sp>
      <p:sp>
        <p:nvSpPr>
          <p:cNvPr id="3" name="Text Placeholder 2"/>
          <p:cNvSpPr>
            <a:spLocks noGrp="1"/>
          </p:cNvSpPr>
          <p:nvPr>
            <p:ph type="body" sz="quarter" idx="10"/>
          </p:nvPr>
        </p:nvSpPr>
        <p:spPr>
          <a:xfrm>
            <a:off x="381000" y="1219200"/>
            <a:ext cx="8305800" cy="4819781"/>
          </a:xfrm>
        </p:spPr>
        <p:txBody>
          <a:bodyPr/>
          <a:lstStyle/>
          <a:p>
            <a:r>
              <a:rPr lang="en-US" dirty="0" smtClean="0"/>
              <a:t>Isaac became the remnant too:</a:t>
            </a:r>
          </a:p>
          <a:p>
            <a:pPr lvl="1"/>
            <a:r>
              <a:rPr lang="en-US" dirty="0" smtClean="0"/>
              <a:t>God </a:t>
            </a:r>
            <a:r>
              <a:rPr lang="en-US" dirty="0"/>
              <a:t>declared </a:t>
            </a:r>
            <a:r>
              <a:rPr lang="en-US" i="1" dirty="0"/>
              <a:t>“My covenant will I </a:t>
            </a:r>
            <a:endParaRPr lang="en-US" i="1" dirty="0" smtClean="0"/>
          </a:p>
          <a:p>
            <a:pPr marL="517525" lvl="1" indent="0">
              <a:buNone/>
            </a:pPr>
            <a:r>
              <a:rPr lang="en-US" i="1" dirty="0" smtClean="0"/>
              <a:t>     establish </a:t>
            </a:r>
            <a:r>
              <a:rPr lang="en-US" i="1" dirty="0"/>
              <a:t>with Isaac, which Sarah shall </a:t>
            </a:r>
            <a:endParaRPr lang="en-US" i="1" dirty="0" smtClean="0"/>
          </a:p>
          <a:p>
            <a:pPr marL="517525" lvl="1" indent="0">
              <a:buNone/>
            </a:pPr>
            <a:r>
              <a:rPr lang="en-US" i="1" dirty="0"/>
              <a:t> </a:t>
            </a:r>
            <a:r>
              <a:rPr lang="en-US" i="1" dirty="0" smtClean="0"/>
              <a:t>    bear </a:t>
            </a:r>
            <a:r>
              <a:rPr lang="en-US" i="1" dirty="0"/>
              <a:t>unto thee at this set time in the next year”</a:t>
            </a:r>
            <a:r>
              <a:rPr lang="en-US" dirty="0"/>
              <a:t> </a:t>
            </a:r>
            <a:endParaRPr lang="en-US" dirty="0" smtClean="0"/>
          </a:p>
          <a:p>
            <a:pPr marL="517525" lvl="1" indent="0">
              <a:buNone/>
            </a:pPr>
            <a:r>
              <a:rPr lang="en-US" dirty="0"/>
              <a:t> </a:t>
            </a:r>
            <a:r>
              <a:rPr lang="en-US" dirty="0" smtClean="0"/>
              <a:t>    (</a:t>
            </a:r>
            <a:r>
              <a:rPr lang="en-US" dirty="0"/>
              <a:t>Gen. 17:21</a:t>
            </a:r>
            <a:r>
              <a:rPr lang="en-US" dirty="0" smtClean="0"/>
              <a:t>) </a:t>
            </a:r>
          </a:p>
          <a:p>
            <a:pPr lvl="1"/>
            <a:r>
              <a:rPr lang="en-US" dirty="0" smtClean="0"/>
              <a:t>Isaac was to live </a:t>
            </a:r>
            <a:r>
              <a:rPr lang="en-US" dirty="0"/>
              <a:t>a life of obedience, godliness, and intimacy with </a:t>
            </a:r>
            <a:r>
              <a:rPr lang="en-US" dirty="0" smtClean="0"/>
              <a:t>God – attitude on Mt. </a:t>
            </a:r>
            <a:r>
              <a:rPr lang="en-US" dirty="0" err="1" smtClean="0"/>
              <a:t>Moriah</a:t>
            </a:r>
            <a:endParaRPr lang="en-US" dirty="0" smtClean="0"/>
          </a:p>
          <a:p>
            <a:pPr lvl="1"/>
            <a:r>
              <a:rPr lang="en-US" dirty="0" smtClean="0"/>
              <a:t>Not </a:t>
            </a:r>
            <a:r>
              <a:rPr lang="en-US" dirty="0"/>
              <a:t>all of Isaac’s children become </a:t>
            </a:r>
            <a:r>
              <a:rPr lang="en-US" dirty="0" smtClean="0"/>
              <a:t>remnant</a:t>
            </a:r>
          </a:p>
          <a:p>
            <a:pPr lvl="2"/>
            <a:r>
              <a:rPr lang="en-US" dirty="0" smtClean="0"/>
              <a:t>Esau </a:t>
            </a:r>
            <a:r>
              <a:rPr lang="en-US" dirty="0"/>
              <a:t>fathered a pagan </a:t>
            </a:r>
            <a:r>
              <a:rPr lang="en-US" dirty="0" smtClean="0"/>
              <a:t>nation</a:t>
            </a:r>
          </a:p>
          <a:p>
            <a:pPr lvl="2"/>
            <a:r>
              <a:rPr lang="en-US" dirty="0" smtClean="0"/>
              <a:t>Ishmael benefited from God’s promises, but the remnant didn’t come through him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114300"/>
            <a:ext cx="1841500" cy="2490319"/>
          </a:xfrm>
          <a:prstGeom prst="rect">
            <a:avLst/>
          </a:prstGeom>
        </p:spPr>
      </p:pic>
    </p:spTree>
    <p:extLst>
      <p:ext uri="{BB962C8B-B14F-4D97-AF65-F5344CB8AC3E}">
        <p14:creationId xmlns:p14="http://schemas.microsoft.com/office/powerpoint/2010/main" val="4124280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5715000" cy="664797"/>
          </a:xfrm>
        </p:spPr>
        <p:txBody>
          <a:bodyPr/>
          <a:lstStyle/>
          <a:p>
            <a:pPr algn="ctr"/>
            <a:r>
              <a:rPr lang="en-US" dirty="0"/>
              <a:t>Patriarchal Remnant…</a:t>
            </a:r>
          </a:p>
        </p:txBody>
      </p:sp>
      <p:sp>
        <p:nvSpPr>
          <p:cNvPr id="3" name="Text Placeholder 2"/>
          <p:cNvSpPr>
            <a:spLocks noGrp="1"/>
          </p:cNvSpPr>
          <p:nvPr>
            <p:ph type="body" sz="quarter" idx="10"/>
          </p:nvPr>
        </p:nvSpPr>
        <p:spPr>
          <a:xfrm>
            <a:off x="381000" y="1331416"/>
            <a:ext cx="8382000" cy="4450449"/>
          </a:xfrm>
        </p:spPr>
        <p:txBody>
          <a:bodyPr/>
          <a:lstStyle/>
          <a:p>
            <a:pPr algn="just"/>
            <a:r>
              <a:rPr lang="en-US" dirty="0" smtClean="0"/>
              <a:t>Esau &amp; Jacob…</a:t>
            </a:r>
          </a:p>
          <a:p>
            <a:pPr lvl="1" algn="just"/>
            <a:r>
              <a:rPr lang="en-US" b="1" dirty="0" smtClean="0"/>
              <a:t>Esau</a:t>
            </a:r>
            <a:r>
              <a:rPr lang="en-US" dirty="0" smtClean="0"/>
              <a:t>, by </a:t>
            </a:r>
            <a:r>
              <a:rPr lang="en-US" dirty="0"/>
              <a:t>birth, </a:t>
            </a:r>
            <a:r>
              <a:rPr lang="en-US" dirty="0" smtClean="0"/>
              <a:t>should </a:t>
            </a:r>
            <a:r>
              <a:rPr lang="en-US" dirty="0"/>
              <a:t>have been </a:t>
            </a:r>
            <a:endParaRPr lang="en-US" dirty="0" smtClean="0"/>
          </a:p>
          <a:p>
            <a:pPr marL="517525" lvl="1" indent="0" algn="just">
              <a:buNone/>
            </a:pPr>
            <a:r>
              <a:rPr lang="en-US" dirty="0" smtClean="0"/>
              <a:t>     the </a:t>
            </a:r>
            <a:r>
              <a:rPr lang="en-US" dirty="0"/>
              <a:t>recipient of the </a:t>
            </a:r>
            <a:r>
              <a:rPr lang="en-US" dirty="0" smtClean="0"/>
              <a:t>remnant/birthright privileges</a:t>
            </a:r>
          </a:p>
          <a:p>
            <a:pPr lvl="2" algn="just"/>
            <a:r>
              <a:rPr lang="en-US" dirty="0" smtClean="0"/>
              <a:t>but his disregard for it allowed him to sell it </a:t>
            </a:r>
            <a:r>
              <a:rPr lang="en-US" dirty="0"/>
              <a:t>for “one morsel of meat” (Heb. 12:13, see also Gen. 36:8</a:t>
            </a:r>
            <a:r>
              <a:rPr lang="en-US" dirty="0" smtClean="0"/>
              <a:t>).</a:t>
            </a:r>
          </a:p>
          <a:p>
            <a:pPr lvl="1" algn="just"/>
            <a:r>
              <a:rPr lang="en-US" b="1" dirty="0" smtClean="0"/>
              <a:t>Jacob</a:t>
            </a:r>
            <a:r>
              <a:rPr lang="en-US" dirty="0"/>
              <a:t>, his </a:t>
            </a:r>
            <a:r>
              <a:rPr lang="en-US" dirty="0" smtClean="0"/>
              <a:t>brother, esteemed the birthright </a:t>
            </a:r>
            <a:r>
              <a:rPr lang="en-US" dirty="0"/>
              <a:t>so highly he </a:t>
            </a:r>
            <a:r>
              <a:rPr lang="en-US" dirty="0" smtClean="0"/>
              <a:t>was willing to obtained it by </a:t>
            </a:r>
            <a:r>
              <a:rPr lang="en-US" dirty="0"/>
              <a:t>fraud (Gen. 27</a:t>
            </a:r>
            <a:r>
              <a:rPr lang="en-US" dirty="0" smtClean="0"/>
              <a:t>) </a:t>
            </a:r>
          </a:p>
          <a:p>
            <a:pPr lvl="2" algn="just"/>
            <a:r>
              <a:rPr lang="en-US" dirty="0" smtClean="0"/>
              <a:t>Later he wrestled </a:t>
            </a:r>
            <a:r>
              <a:rPr lang="en-US" dirty="0"/>
              <a:t>all night with an unknown </a:t>
            </a:r>
            <a:r>
              <a:rPr lang="en-US" dirty="0" smtClean="0"/>
              <a:t>assailant. Realizing his opponent was the Lord, he clung to him for a </a:t>
            </a:r>
            <a:r>
              <a:rPr lang="en-US" dirty="0"/>
              <a:t>blessing (Gen. 32:26)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52400"/>
            <a:ext cx="23812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51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5638800" cy="664797"/>
          </a:xfrm>
        </p:spPr>
        <p:txBody>
          <a:bodyPr/>
          <a:lstStyle/>
          <a:p>
            <a:pPr algn="ctr"/>
            <a:r>
              <a:rPr lang="en-US" dirty="0" smtClean="0"/>
              <a:t>Patriarchal Remnant…</a:t>
            </a:r>
            <a:endParaRPr lang="en-US" dirty="0"/>
          </a:p>
        </p:txBody>
      </p:sp>
      <p:sp>
        <p:nvSpPr>
          <p:cNvPr id="3" name="Text Placeholder 2"/>
          <p:cNvSpPr>
            <a:spLocks noGrp="1"/>
          </p:cNvSpPr>
          <p:nvPr>
            <p:ph type="body" sz="quarter" idx="10"/>
          </p:nvPr>
        </p:nvSpPr>
        <p:spPr>
          <a:xfrm>
            <a:off x="228600" y="1143000"/>
            <a:ext cx="8534400" cy="5416868"/>
          </a:xfrm>
        </p:spPr>
        <p:txBody>
          <a:bodyPr/>
          <a:lstStyle/>
          <a:p>
            <a:r>
              <a:rPr lang="en-US" dirty="0" smtClean="0"/>
              <a:t>Israel wanted the privileges but not the intimacy of the remnant relationship</a:t>
            </a:r>
          </a:p>
          <a:p>
            <a:pPr lvl="1"/>
            <a:r>
              <a:rPr lang="en-US" dirty="0" smtClean="0"/>
              <a:t>At Mt. Sinai-</a:t>
            </a:r>
          </a:p>
          <a:p>
            <a:pPr lvl="2"/>
            <a:r>
              <a:rPr lang="en-US" i="1" dirty="0" smtClean="0"/>
              <a:t>“Now </a:t>
            </a:r>
            <a:r>
              <a:rPr lang="en-US" i="1" dirty="0"/>
              <a:t>therefore, if ye will obey my voice indeed, and keep my covenant, then ye shall be </a:t>
            </a:r>
            <a:r>
              <a:rPr lang="en-US" i="1" u="sng" dirty="0"/>
              <a:t>a peculiar treasure unto me </a:t>
            </a:r>
            <a:r>
              <a:rPr lang="en-US" i="1" dirty="0"/>
              <a:t>above all people: for all the earth is mine: And ye shall be unto me a kingdom of priests, and an holy nation”</a:t>
            </a:r>
            <a:r>
              <a:rPr lang="en-US" dirty="0"/>
              <a:t> (Exodus 19:5, 6</a:t>
            </a:r>
            <a:r>
              <a:rPr lang="en-US" dirty="0" smtClean="0"/>
              <a:t>)</a:t>
            </a:r>
          </a:p>
          <a:p>
            <a:pPr lvl="1"/>
            <a:r>
              <a:rPr lang="en-US" dirty="0" smtClean="0"/>
              <a:t>Throughout it’s history</a:t>
            </a:r>
          </a:p>
          <a:p>
            <a:pPr lvl="2">
              <a:lnSpc>
                <a:spcPct val="100000"/>
              </a:lnSpc>
              <a:spcBef>
                <a:spcPts val="0"/>
              </a:spcBef>
            </a:pPr>
            <a:r>
              <a:rPr lang="en-US" dirty="0"/>
              <a:t>From </a:t>
            </a:r>
            <a:r>
              <a:rPr lang="en-US" dirty="0" smtClean="0"/>
              <a:t>the </a:t>
            </a:r>
            <a:r>
              <a:rPr lang="en-US" dirty="0"/>
              <a:t>golden calf (Ex. 32) to the stoning </a:t>
            </a:r>
            <a:endParaRPr lang="en-US" dirty="0" smtClean="0"/>
          </a:p>
          <a:p>
            <a:pPr marL="914400" lvl="2" indent="0">
              <a:lnSpc>
                <a:spcPct val="100000"/>
              </a:lnSpc>
              <a:spcBef>
                <a:spcPts val="0"/>
              </a:spcBef>
              <a:buNone/>
            </a:pPr>
            <a:r>
              <a:rPr lang="en-US" dirty="0"/>
              <a:t> </a:t>
            </a:r>
            <a:r>
              <a:rPr lang="en-US" dirty="0" smtClean="0"/>
              <a:t>    of </a:t>
            </a:r>
            <a:r>
              <a:rPr lang="en-US" dirty="0"/>
              <a:t>Stephen (Acts 7) fifteen hundred years </a:t>
            </a:r>
            <a:endParaRPr lang="en-US" dirty="0" smtClean="0"/>
          </a:p>
          <a:p>
            <a:pPr marL="914400" lvl="2" indent="0">
              <a:lnSpc>
                <a:spcPct val="100000"/>
              </a:lnSpc>
              <a:spcBef>
                <a:spcPts val="0"/>
              </a:spcBef>
              <a:buNone/>
            </a:pPr>
            <a:r>
              <a:rPr lang="en-US" dirty="0"/>
              <a:t> </a:t>
            </a:r>
            <a:r>
              <a:rPr lang="en-US" dirty="0" smtClean="0"/>
              <a:t>    passed, during  which they </a:t>
            </a:r>
            <a:r>
              <a:rPr lang="en-US" dirty="0"/>
              <a:t>never </a:t>
            </a:r>
            <a:endParaRPr lang="en-US" dirty="0" smtClean="0"/>
          </a:p>
          <a:p>
            <a:pPr marL="914400" lvl="2" indent="0">
              <a:lnSpc>
                <a:spcPct val="100000"/>
              </a:lnSpc>
              <a:spcBef>
                <a:spcPts val="0"/>
              </a:spcBef>
              <a:buNone/>
            </a:pPr>
            <a:r>
              <a:rPr lang="en-US" dirty="0"/>
              <a:t> </a:t>
            </a:r>
            <a:r>
              <a:rPr lang="en-US" dirty="0" smtClean="0"/>
              <a:t>    lived </a:t>
            </a:r>
            <a:r>
              <a:rPr lang="en-US" dirty="0"/>
              <a:t>up to </a:t>
            </a:r>
            <a:r>
              <a:rPr lang="en-US" dirty="0" smtClean="0"/>
              <a:t>their remnant promise </a:t>
            </a:r>
          </a:p>
          <a:p>
            <a:pPr lvl="2">
              <a:lnSpc>
                <a:spcPct val="100000"/>
              </a:lnSpc>
              <a:spcBef>
                <a:spcPts val="0"/>
              </a:spcBef>
            </a:pPr>
            <a:r>
              <a:rPr lang="en-US" dirty="0" smtClean="0"/>
              <a:t>The record of their failure fills the OT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4267200"/>
            <a:ext cx="2082800" cy="2354984"/>
          </a:xfrm>
          <a:prstGeom prst="rect">
            <a:avLst/>
          </a:prstGeom>
        </p:spPr>
      </p:pic>
    </p:spTree>
    <p:extLst>
      <p:ext uri="{BB962C8B-B14F-4D97-AF65-F5344CB8AC3E}">
        <p14:creationId xmlns:p14="http://schemas.microsoft.com/office/powerpoint/2010/main" val="3396272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dirty="0" smtClean="0"/>
              <a:t>The Prophets railed them for their failure</a:t>
            </a:r>
            <a:endParaRPr lang="en-US" sz="4000" dirty="0"/>
          </a:p>
        </p:txBody>
      </p:sp>
      <p:sp>
        <p:nvSpPr>
          <p:cNvPr id="3" name="Text Placeholder 2"/>
          <p:cNvSpPr>
            <a:spLocks noGrp="1"/>
          </p:cNvSpPr>
          <p:nvPr>
            <p:ph type="body" sz="quarter" idx="10"/>
          </p:nvPr>
        </p:nvSpPr>
        <p:spPr>
          <a:xfrm>
            <a:off x="381000" y="1143000"/>
            <a:ext cx="8382000" cy="4647426"/>
          </a:xfrm>
        </p:spPr>
        <p:txBody>
          <a:bodyPr/>
          <a:lstStyle/>
          <a:p>
            <a:r>
              <a:rPr lang="en-US" dirty="0" smtClean="0"/>
              <a:t>Isaiah declared them a total failure: </a:t>
            </a:r>
          </a:p>
          <a:p>
            <a:pPr lvl="1"/>
            <a:r>
              <a:rPr lang="en-US" i="1" dirty="0" smtClean="0"/>
              <a:t>“</a:t>
            </a:r>
            <a:r>
              <a:rPr lang="en-US" i="1" dirty="0"/>
              <a:t>The whole head is sick, and the whole heart faints.  From the sole of the foot even to the head, there is no soundness in it, But wounds and bruises and putrefying sores”</a:t>
            </a:r>
            <a:r>
              <a:rPr lang="en-US" dirty="0"/>
              <a:t> (Isa. 1:5,6 NKJV</a:t>
            </a:r>
            <a:r>
              <a:rPr lang="en-US" dirty="0" smtClean="0"/>
              <a:t>)</a:t>
            </a:r>
          </a:p>
          <a:p>
            <a:r>
              <a:rPr lang="en-US" dirty="0" smtClean="0"/>
              <a:t>Malachi accused them of duplicity:</a:t>
            </a:r>
          </a:p>
          <a:p>
            <a:pPr lvl="1"/>
            <a:r>
              <a:rPr lang="en-US" i="1" dirty="0" smtClean="0"/>
              <a:t>“</a:t>
            </a:r>
            <a:r>
              <a:rPr lang="en-US" i="1" dirty="0"/>
              <a:t>Ye have wearied the Lord with your words.  Yet ye say, Wherein have we wearied him?  When ye say, Every one that doeth evil is good in the sight of the Lord, and he </a:t>
            </a:r>
            <a:r>
              <a:rPr lang="en-US" i="1" dirty="0" err="1"/>
              <a:t>delighteth</a:t>
            </a:r>
            <a:r>
              <a:rPr lang="en-US" i="1" dirty="0"/>
              <a:t> in them; or, Where is the God of judgment?”</a:t>
            </a:r>
            <a:r>
              <a:rPr lang="en-US" dirty="0"/>
              <a:t> (Mal. 2:17). </a:t>
            </a:r>
          </a:p>
        </p:txBody>
      </p:sp>
    </p:spTree>
    <p:extLst>
      <p:ext uri="{BB962C8B-B14F-4D97-AF65-F5344CB8AC3E}">
        <p14:creationId xmlns:p14="http://schemas.microsoft.com/office/powerpoint/2010/main" val="3051846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dirty="0" smtClean="0"/>
              <a:t>God was fed up with their failure</a:t>
            </a:r>
            <a:endParaRPr lang="en-US" dirty="0"/>
          </a:p>
        </p:txBody>
      </p:sp>
      <p:sp>
        <p:nvSpPr>
          <p:cNvPr id="3" name="Text Placeholder 2"/>
          <p:cNvSpPr>
            <a:spLocks noGrp="1"/>
          </p:cNvSpPr>
          <p:nvPr>
            <p:ph type="body" sz="quarter" idx="10"/>
          </p:nvPr>
        </p:nvSpPr>
        <p:spPr>
          <a:xfrm>
            <a:off x="381000" y="1411552"/>
            <a:ext cx="8382000" cy="5121402"/>
          </a:xfrm>
        </p:spPr>
        <p:txBody>
          <a:bodyPr/>
          <a:lstStyle/>
          <a:p>
            <a:r>
              <a:rPr lang="en-US" dirty="0" smtClean="0"/>
              <a:t>Their worship was an abomination to him: </a:t>
            </a:r>
          </a:p>
          <a:p>
            <a:pPr lvl="1"/>
            <a:r>
              <a:rPr lang="en-US" i="1" dirty="0" smtClean="0"/>
              <a:t>“</a:t>
            </a:r>
            <a:r>
              <a:rPr lang="en-US" i="1" dirty="0"/>
              <a:t>I am full of the burnt offerings of rams, and the fat of fed beasts…. And when ye spread forth your hands, I will hide mine eyes from you: yea, when ye make many prayers, I will not hear”</a:t>
            </a:r>
            <a:r>
              <a:rPr lang="en-US" dirty="0"/>
              <a:t> (Isa. 1:11, </a:t>
            </a:r>
            <a:r>
              <a:rPr lang="en-US" dirty="0" smtClean="0"/>
              <a:t>15</a:t>
            </a:r>
          </a:p>
          <a:p>
            <a:pPr marL="517525" lvl="1" indent="0">
              <a:buNone/>
            </a:pPr>
            <a:endParaRPr lang="en-US" dirty="0" smtClean="0"/>
          </a:p>
          <a:p>
            <a:pPr lvl="1"/>
            <a:r>
              <a:rPr lang="en-US" dirty="0" smtClean="0"/>
              <a:t>“</a:t>
            </a:r>
            <a:r>
              <a:rPr lang="en-US" i="1" dirty="0" smtClean="0"/>
              <a:t>Bring </a:t>
            </a:r>
            <a:r>
              <a:rPr lang="en-US" i="1" dirty="0"/>
              <a:t>no more vain oblations; incense is an abomination unto me; the new moons and Sabbaths, the calling of assemblies, I cannot away with; it is iniquity, even the solemn meeting”</a:t>
            </a:r>
            <a:r>
              <a:rPr lang="en-US" dirty="0"/>
              <a:t> (Isa. 1:13). </a:t>
            </a:r>
          </a:p>
          <a:p>
            <a:endParaRPr lang="en-US" dirty="0"/>
          </a:p>
        </p:txBody>
      </p:sp>
    </p:spTree>
    <p:extLst>
      <p:ext uri="{BB962C8B-B14F-4D97-AF65-F5344CB8AC3E}">
        <p14:creationId xmlns:p14="http://schemas.microsoft.com/office/powerpoint/2010/main" val="3051846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dirty="0" smtClean="0"/>
              <a:t>Even Jesus couldn’t fix the problem</a:t>
            </a:r>
            <a:endParaRPr lang="en-US" dirty="0"/>
          </a:p>
        </p:txBody>
      </p:sp>
      <p:sp>
        <p:nvSpPr>
          <p:cNvPr id="3" name="Text Placeholder 2"/>
          <p:cNvSpPr>
            <a:spLocks noGrp="1"/>
          </p:cNvSpPr>
          <p:nvPr>
            <p:ph type="body" sz="quarter" idx="10"/>
          </p:nvPr>
        </p:nvSpPr>
        <p:spPr>
          <a:xfrm>
            <a:off x="381000" y="1411552"/>
            <a:ext cx="8382000" cy="3687163"/>
          </a:xfrm>
        </p:spPr>
        <p:txBody>
          <a:bodyPr/>
          <a:lstStyle/>
          <a:p>
            <a:r>
              <a:rPr lang="en-US" dirty="0"/>
              <a:t>B</a:t>
            </a:r>
            <a:r>
              <a:rPr lang="en-US" dirty="0" smtClean="0"/>
              <a:t>efore </a:t>
            </a:r>
            <a:r>
              <a:rPr lang="en-US" dirty="0"/>
              <a:t>His death, </a:t>
            </a:r>
            <a:r>
              <a:rPr lang="en-US" dirty="0" smtClean="0"/>
              <a:t>on Mt. of Olives, Jesus </a:t>
            </a:r>
            <a:r>
              <a:rPr lang="en-US" dirty="0"/>
              <a:t>looked over </a:t>
            </a:r>
            <a:r>
              <a:rPr lang="en-US" dirty="0" smtClean="0"/>
              <a:t>Jerusalem, with tears crying </a:t>
            </a:r>
            <a:r>
              <a:rPr lang="en-US" dirty="0"/>
              <a:t>out: </a:t>
            </a:r>
            <a:endParaRPr lang="en-US" dirty="0" smtClean="0"/>
          </a:p>
          <a:p>
            <a:pPr lvl="1"/>
            <a:r>
              <a:rPr lang="en-US" i="1" dirty="0" smtClean="0"/>
              <a:t>“</a:t>
            </a:r>
            <a:r>
              <a:rPr lang="en-US" i="1" dirty="0"/>
              <a:t>O Jerusalem, Jerusalem, thou that </a:t>
            </a:r>
            <a:r>
              <a:rPr lang="en-US" i="1" dirty="0" err="1"/>
              <a:t>killest</a:t>
            </a:r>
            <a:r>
              <a:rPr lang="en-US" i="1" dirty="0"/>
              <a:t> the prophets, and </a:t>
            </a:r>
            <a:r>
              <a:rPr lang="en-US" i="1" dirty="0" err="1"/>
              <a:t>stonest</a:t>
            </a:r>
            <a:r>
              <a:rPr lang="en-US" i="1" dirty="0"/>
              <a:t> them which are sent unto thee, </a:t>
            </a:r>
            <a:r>
              <a:rPr lang="en-US" i="1" u="sng" dirty="0"/>
              <a:t>how often would I have gathered thy children together</a:t>
            </a:r>
            <a:r>
              <a:rPr lang="en-US" i="1" dirty="0"/>
              <a:t>, even as a hen </a:t>
            </a:r>
            <a:r>
              <a:rPr lang="en-US" i="1" dirty="0" err="1"/>
              <a:t>gathereth</a:t>
            </a:r>
            <a:r>
              <a:rPr lang="en-US" i="1" dirty="0"/>
              <a:t> her chickens under her wings, </a:t>
            </a:r>
            <a:r>
              <a:rPr lang="en-US" i="1" u="sng" dirty="0"/>
              <a:t>and ye would not</a:t>
            </a:r>
            <a:r>
              <a:rPr lang="en-US" i="1" dirty="0"/>
              <a:t>! </a:t>
            </a:r>
            <a:r>
              <a:rPr lang="en-US" b="1" i="1" dirty="0"/>
              <a:t>Behold your house is left unto you desolate</a:t>
            </a:r>
            <a:r>
              <a:rPr lang="en-US" i="1" dirty="0"/>
              <a:t>.”</a:t>
            </a:r>
            <a:r>
              <a:rPr lang="en-US" dirty="0"/>
              <a:t> (Matthew 23:37,38) </a:t>
            </a:r>
          </a:p>
        </p:txBody>
      </p:sp>
    </p:spTree>
    <p:extLst>
      <p:ext uri="{BB962C8B-B14F-4D97-AF65-F5344CB8AC3E}">
        <p14:creationId xmlns:p14="http://schemas.microsoft.com/office/powerpoint/2010/main" val="381335064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dirty="0" smtClean="0"/>
              <a:t>God lays down an ultimatum</a:t>
            </a:r>
            <a:endParaRPr lang="en-US" dirty="0"/>
          </a:p>
        </p:txBody>
      </p:sp>
      <p:sp>
        <p:nvSpPr>
          <p:cNvPr id="3" name="Text Placeholder 2"/>
          <p:cNvSpPr>
            <a:spLocks noGrp="1"/>
          </p:cNvSpPr>
          <p:nvPr>
            <p:ph type="body" sz="quarter" idx="10"/>
          </p:nvPr>
        </p:nvSpPr>
        <p:spPr>
          <a:xfrm>
            <a:off x="381000" y="1066800"/>
            <a:ext cx="8382000" cy="5262979"/>
          </a:xfrm>
        </p:spPr>
        <p:txBody>
          <a:bodyPr/>
          <a:lstStyle/>
          <a:p>
            <a:r>
              <a:rPr lang="en-US" dirty="0" smtClean="0"/>
              <a:t>After the Babylonian captivity, God’s patience was exhausted, he warned </a:t>
            </a:r>
            <a:r>
              <a:rPr lang="en-US" dirty="0"/>
              <a:t>those who </a:t>
            </a:r>
            <a:r>
              <a:rPr lang="en-US" dirty="0" smtClean="0"/>
              <a:t>returned: </a:t>
            </a:r>
          </a:p>
          <a:p>
            <a:pPr lvl="1"/>
            <a:r>
              <a:rPr lang="en-US" dirty="0" smtClean="0"/>
              <a:t>there </a:t>
            </a:r>
            <a:r>
              <a:rPr lang="en-US" dirty="0"/>
              <a:t>would be “no remnant nor escaping” should they </a:t>
            </a:r>
            <a:r>
              <a:rPr lang="en-US" i="1" dirty="0"/>
              <a:t>again</a:t>
            </a:r>
            <a:r>
              <a:rPr lang="en-US" dirty="0"/>
              <a:t> prove disloyal to Him (Ezra. 9:14; cf. Deut. 19:20</a:t>
            </a:r>
            <a:r>
              <a:rPr lang="en-US" dirty="0" smtClean="0"/>
              <a:t>) </a:t>
            </a:r>
          </a:p>
          <a:p>
            <a:r>
              <a:rPr lang="en-US" dirty="0"/>
              <a:t>W</a:t>
            </a:r>
            <a:r>
              <a:rPr lang="en-US" dirty="0" smtClean="0"/>
              <a:t>hen </a:t>
            </a:r>
            <a:r>
              <a:rPr lang="en-US" dirty="0"/>
              <a:t>the Jews rejected the </a:t>
            </a:r>
            <a:r>
              <a:rPr lang="en-US" dirty="0" smtClean="0"/>
              <a:t>Messiah: </a:t>
            </a:r>
          </a:p>
          <a:p>
            <a:pPr lvl="1"/>
            <a:r>
              <a:rPr lang="en-US" dirty="0" smtClean="0"/>
              <a:t>the </a:t>
            </a:r>
            <a:r>
              <a:rPr lang="en-US" dirty="0"/>
              <a:t>“kingdom of God” </a:t>
            </a:r>
            <a:r>
              <a:rPr lang="en-US" dirty="0" smtClean="0"/>
              <a:t>would </a:t>
            </a:r>
            <a:r>
              <a:rPr lang="en-US" dirty="0"/>
              <a:t>be taken from </a:t>
            </a:r>
            <a:r>
              <a:rPr lang="en-US" dirty="0" smtClean="0"/>
              <a:t>them </a:t>
            </a:r>
            <a:r>
              <a:rPr lang="en-US" dirty="0"/>
              <a:t>and “given to a nation bringing forth the fruits thereof” (Matt. 21:43; cf. 1 Peter 2:9, 10). </a:t>
            </a:r>
            <a:endParaRPr lang="en-US" dirty="0" smtClean="0"/>
          </a:p>
          <a:p>
            <a:pPr lvl="1"/>
            <a:r>
              <a:rPr lang="en-US" dirty="0" smtClean="0"/>
              <a:t>permanently, irrevocably canceling </a:t>
            </a:r>
            <a:r>
              <a:rPr lang="en-US" dirty="0"/>
              <a:t>their special standing before God </a:t>
            </a:r>
            <a:r>
              <a:rPr lang="en-US" i="1" dirty="0"/>
              <a:t>as a nation</a:t>
            </a:r>
            <a:r>
              <a:rPr lang="en-US" dirty="0"/>
              <a:t> </a:t>
            </a:r>
            <a:endParaRPr lang="en-US" dirty="0" smtClean="0"/>
          </a:p>
          <a:p>
            <a:pPr lvl="1"/>
            <a:r>
              <a:rPr lang="en-US" dirty="0" smtClean="0"/>
              <a:t>That would be transferred to </a:t>
            </a:r>
            <a:r>
              <a:rPr lang="en-US" dirty="0"/>
              <a:t>the Christian </a:t>
            </a:r>
            <a:r>
              <a:rPr lang="en-US" dirty="0" smtClean="0"/>
              <a:t>church</a:t>
            </a:r>
            <a:endParaRPr lang="en-US" dirty="0"/>
          </a:p>
        </p:txBody>
      </p:sp>
    </p:spTree>
    <p:extLst>
      <p:ext uri="{BB962C8B-B14F-4D97-AF65-F5344CB8AC3E}">
        <p14:creationId xmlns:p14="http://schemas.microsoft.com/office/powerpoint/2010/main" val="21373624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664797"/>
          </a:xfrm>
        </p:spPr>
        <p:txBody>
          <a:bodyPr/>
          <a:lstStyle/>
          <a:p>
            <a:pPr algn="ctr"/>
            <a:r>
              <a:rPr lang="en-US" dirty="0" smtClean="0"/>
              <a:t>A NEW Remnant…</a:t>
            </a:r>
            <a:endParaRPr lang="en-US" dirty="0"/>
          </a:p>
        </p:txBody>
      </p:sp>
      <p:sp>
        <p:nvSpPr>
          <p:cNvPr id="3" name="Text Placeholder 2"/>
          <p:cNvSpPr>
            <a:spLocks noGrp="1"/>
          </p:cNvSpPr>
          <p:nvPr>
            <p:ph type="body" sz="quarter" idx="10"/>
          </p:nvPr>
        </p:nvSpPr>
        <p:spPr>
          <a:xfrm>
            <a:off x="457200" y="838200"/>
            <a:ext cx="8382000" cy="6518708"/>
          </a:xfrm>
        </p:spPr>
        <p:txBody>
          <a:bodyPr/>
          <a:lstStyle/>
          <a:p>
            <a:r>
              <a:rPr lang="en-US" dirty="0" smtClean="0"/>
              <a:t>Christianity</a:t>
            </a:r>
          </a:p>
          <a:p>
            <a:pPr lvl="1"/>
            <a:r>
              <a:rPr lang="en-US" dirty="0" smtClean="0"/>
              <a:t>Disciples gathered in the Upper Room</a:t>
            </a:r>
          </a:p>
          <a:p>
            <a:pPr lvl="2"/>
            <a:r>
              <a:rPr lang="en-US" dirty="0" smtClean="0"/>
              <a:t>Prayer, the Holy Spirit fell</a:t>
            </a:r>
          </a:p>
          <a:p>
            <a:pPr lvl="2"/>
            <a:r>
              <a:rPr lang="en-US" dirty="0" smtClean="0"/>
              <a:t>The fearful became fearless – building a new church</a:t>
            </a:r>
          </a:p>
          <a:p>
            <a:pPr lvl="3"/>
            <a:r>
              <a:rPr lang="en-US" dirty="0" smtClean="0"/>
              <a:t>new remnant confronting former remnant</a:t>
            </a:r>
          </a:p>
          <a:p>
            <a:pPr lvl="1"/>
            <a:r>
              <a:rPr lang="en-US" dirty="0" smtClean="0"/>
              <a:t>Deacons</a:t>
            </a:r>
          </a:p>
          <a:p>
            <a:pPr lvl="2"/>
            <a:r>
              <a:rPr lang="en-US" dirty="0" smtClean="0"/>
              <a:t>Phillip (a Greek) – was led to open the way for the formerly unacceptable to join the church – the Ethiopian Eunuch</a:t>
            </a:r>
          </a:p>
          <a:p>
            <a:pPr lvl="2"/>
            <a:r>
              <a:rPr lang="en-US" dirty="0"/>
              <a:t>Stephen (a Greek) – brings Saul (a Roman/Jew) under </a:t>
            </a:r>
            <a:r>
              <a:rPr lang="en-US" dirty="0" smtClean="0"/>
              <a:t>conviction</a:t>
            </a:r>
          </a:p>
          <a:p>
            <a:pPr lvl="2"/>
            <a:r>
              <a:rPr lang="en-US" dirty="0" smtClean="0"/>
              <a:t>Saul becomes Paul (persecutor to champion of the new remnant)</a:t>
            </a:r>
          </a:p>
          <a:p>
            <a:pPr lvl="3"/>
            <a:r>
              <a:rPr lang="en-US" dirty="0" smtClean="0"/>
              <a:t>Gospel to the Gentiles</a:t>
            </a:r>
          </a:p>
          <a:p>
            <a:pPr lvl="3"/>
            <a:r>
              <a:rPr lang="en-US" dirty="0" smtClean="0"/>
              <a:t>Reframing the theology of the church </a:t>
            </a:r>
          </a:p>
          <a:p>
            <a:pPr lvl="2"/>
            <a:endParaRPr lang="en-US" dirty="0"/>
          </a:p>
        </p:txBody>
      </p:sp>
    </p:spTree>
    <p:extLst>
      <p:ext uri="{BB962C8B-B14F-4D97-AF65-F5344CB8AC3E}">
        <p14:creationId xmlns:p14="http://schemas.microsoft.com/office/powerpoint/2010/main" val="2386801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Christian Remnant?</a:t>
            </a:r>
            <a:endParaRPr lang="en-US" dirty="0"/>
          </a:p>
        </p:txBody>
      </p:sp>
      <p:sp>
        <p:nvSpPr>
          <p:cNvPr id="3" name="Text Placeholder 2"/>
          <p:cNvSpPr>
            <a:spLocks noGrp="1"/>
          </p:cNvSpPr>
          <p:nvPr>
            <p:ph type="body" sz="quarter" idx="10"/>
          </p:nvPr>
        </p:nvSpPr>
        <p:spPr>
          <a:xfrm>
            <a:off x="381000" y="990600"/>
            <a:ext cx="8610600" cy="5730800"/>
          </a:xfrm>
        </p:spPr>
        <p:txBody>
          <a:bodyPr/>
          <a:lstStyle/>
          <a:p>
            <a:r>
              <a:rPr lang="en-US" dirty="0" smtClean="0"/>
              <a:t>Yet problems persisted</a:t>
            </a:r>
          </a:p>
          <a:p>
            <a:pPr lvl="1"/>
            <a:r>
              <a:rPr lang="en-US" dirty="0" smtClean="0"/>
              <a:t>fornication </a:t>
            </a:r>
            <a:r>
              <a:rPr lang="en-US" dirty="0"/>
              <a:t>– 1 Cor. 5:1</a:t>
            </a:r>
          </a:p>
          <a:p>
            <a:pPr lvl="1"/>
            <a:r>
              <a:rPr lang="en-US" dirty="0"/>
              <a:t>ethnic bigotry – Acts 6:1</a:t>
            </a:r>
          </a:p>
          <a:p>
            <a:pPr lvl="1"/>
            <a:r>
              <a:rPr lang="en-US" dirty="0"/>
              <a:t>backsliders – 2 Peter 2:19-22</a:t>
            </a:r>
          </a:p>
          <a:p>
            <a:pPr lvl="1"/>
            <a:r>
              <a:rPr lang="en-US" dirty="0"/>
              <a:t>false teachers – 2 Peter 2:1; 3:16</a:t>
            </a:r>
          </a:p>
          <a:p>
            <a:pPr lvl="1"/>
            <a:r>
              <a:rPr lang="en-US" dirty="0"/>
              <a:t>busybodies and tattlers – 1 Timothy 5:13</a:t>
            </a:r>
          </a:p>
          <a:p>
            <a:pPr lvl="1"/>
            <a:r>
              <a:rPr lang="en-US" dirty="0"/>
              <a:t>theological disputes – Acts 15:1,2</a:t>
            </a:r>
          </a:p>
          <a:p>
            <a:pPr lvl="1"/>
            <a:r>
              <a:rPr lang="en-US" dirty="0"/>
              <a:t>false theology – Gal. 3:1; 2 Tim. </a:t>
            </a:r>
            <a:r>
              <a:rPr lang="en-US" dirty="0" smtClean="0"/>
              <a:t>2:17</a:t>
            </a:r>
          </a:p>
          <a:p>
            <a:r>
              <a:rPr lang="en-US" dirty="0"/>
              <a:t>Paul </a:t>
            </a:r>
            <a:r>
              <a:rPr lang="en-US" dirty="0" smtClean="0"/>
              <a:t>warned of a </a:t>
            </a:r>
            <a:r>
              <a:rPr lang="en-US" dirty="0"/>
              <a:t>great “falling away” (2 Thess. 2:3</a:t>
            </a:r>
            <a:r>
              <a:rPr lang="en-US" dirty="0" smtClean="0"/>
              <a:t>).</a:t>
            </a:r>
          </a:p>
          <a:p>
            <a:r>
              <a:rPr lang="en-US" dirty="0" smtClean="0"/>
              <a:t>John shown </a:t>
            </a:r>
            <a:r>
              <a:rPr lang="en-US" dirty="0"/>
              <a:t>problems existing in several churches (Rev. 2:20; 3:4) requiring repentance (Rev. 2:16). </a:t>
            </a:r>
          </a:p>
        </p:txBody>
      </p:sp>
    </p:spTree>
    <p:extLst>
      <p:ext uri="{BB962C8B-B14F-4D97-AF65-F5344CB8AC3E}">
        <p14:creationId xmlns:p14="http://schemas.microsoft.com/office/powerpoint/2010/main" val="3287020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919113"/>
            <a:ext cx="8382000" cy="1661993"/>
          </a:xfrm>
        </p:spPr>
        <p:txBody>
          <a:bodyPr/>
          <a:lstStyle/>
          <a:p>
            <a:r>
              <a:rPr lang="en-US" sz="2400" dirty="0" smtClean="0"/>
              <a:t>Ellen White  received her first vision in Dec. 1844.  Her second  came in the spring of the following year.  These two visions became the subject of the first Seventh-day Adventist pamphlet published in 1846 </a:t>
            </a:r>
            <a:r>
              <a:rPr lang="en-US" sz="2400" dirty="0"/>
              <a:t>(approximately 15 years before the church was organized</a:t>
            </a:r>
            <a:r>
              <a:rPr lang="en-US" sz="2400" dirty="0" smtClean="0"/>
              <a:t>) in a broadside entitled “To the Little Remnant Scattered Abroad”.  </a:t>
            </a: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5416" y="2514600"/>
            <a:ext cx="3404082" cy="4328614"/>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19400"/>
            <a:ext cx="2286000" cy="318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81000" y="230188"/>
            <a:ext cx="83820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dirty="0" smtClean="0"/>
              <a:t>Adventism and the Remnant</a:t>
            </a:r>
            <a:endParaRPr lang="en-US" dirty="0"/>
          </a:p>
        </p:txBody>
      </p:sp>
    </p:spTree>
    <p:extLst>
      <p:ext uri="{BB962C8B-B14F-4D97-AF65-F5344CB8AC3E}">
        <p14:creationId xmlns:p14="http://schemas.microsoft.com/office/powerpoint/2010/main" val="188263527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dirty="0" smtClean="0"/>
              <a:t>Forever struggling Remnant</a:t>
            </a:r>
            <a:endParaRPr lang="en-US" dirty="0"/>
          </a:p>
        </p:txBody>
      </p:sp>
      <p:sp>
        <p:nvSpPr>
          <p:cNvPr id="3" name="Text Placeholder 2"/>
          <p:cNvSpPr>
            <a:spLocks noGrp="1"/>
          </p:cNvSpPr>
          <p:nvPr>
            <p:ph type="body" sz="quarter" idx="10"/>
          </p:nvPr>
        </p:nvSpPr>
        <p:spPr>
          <a:xfrm>
            <a:off x="381000" y="990600"/>
            <a:ext cx="8382000" cy="5927777"/>
          </a:xfrm>
        </p:spPr>
        <p:txBody>
          <a:bodyPr/>
          <a:lstStyle/>
          <a:p>
            <a:r>
              <a:rPr lang="en-US" dirty="0" smtClean="0"/>
              <a:t>Catholic/Protestants clashes:</a:t>
            </a:r>
          </a:p>
          <a:p>
            <a:pPr lvl="1"/>
            <a:r>
              <a:rPr lang="en-US" dirty="0" smtClean="0"/>
              <a:t> Persecuted become persecutors</a:t>
            </a:r>
          </a:p>
          <a:p>
            <a:pPr lvl="2"/>
            <a:r>
              <a:rPr lang="en-US" dirty="0" smtClean="0"/>
              <a:t>Calvin burns </a:t>
            </a:r>
            <a:r>
              <a:rPr lang="en-US" dirty="0"/>
              <a:t>his </a:t>
            </a:r>
            <a:r>
              <a:rPr lang="en-US" dirty="0" smtClean="0"/>
              <a:t>heretics </a:t>
            </a:r>
          </a:p>
          <a:p>
            <a:pPr lvl="2"/>
            <a:r>
              <a:rPr lang="en-US" dirty="0" smtClean="0"/>
              <a:t>Zwingli drowns his </a:t>
            </a:r>
          </a:p>
          <a:p>
            <a:pPr lvl="2"/>
            <a:r>
              <a:rPr lang="en-US" dirty="0" smtClean="0"/>
              <a:t>Luther urges </a:t>
            </a:r>
            <a:r>
              <a:rPr lang="en-US" dirty="0"/>
              <a:t>the state to “smite, slay and stab, secretly or openly… as if among </a:t>
            </a:r>
            <a:r>
              <a:rPr lang="en-US" dirty="0" smtClean="0"/>
              <a:t>mad </a:t>
            </a:r>
            <a:r>
              <a:rPr lang="en-US" dirty="0"/>
              <a:t>dogs” peasants who had </a:t>
            </a:r>
            <a:r>
              <a:rPr lang="en-US" dirty="0" smtClean="0"/>
              <a:t>revolted – (Hitler used Luther to justify the holocaust)</a:t>
            </a:r>
          </a:p>
          <a:p>
            <a:r>
              <a:rPr lang="en-US" dirty="0"/>
              <a:t>Protestant churches </a:t>
            </a:r>
            <a:r>
              <a:rPr lang="en-US" dirty="0" smtClean="0"/>
              <a:t>soon subscribed </a:t>
            </a:r>
            <a:r>
              <a:rPr lang="en-US" dirty="0"/>
              <a:t>to such teachings </a:t>
            </a:r>
            <a:r>
              <a:rPr lang="en-US" dirty="0" smtClean="0"/>
              <a:t>as: </a:t>
            </a:r>
          </a:p>
          <a:p>
            <a:pPr lvl="2"/>
            <a:r>
              <a:rPr lang="en-US" dirty="0" smtClean="0"/>
              <a:t>predestination</a:t>
            </a:r>
            <a:r>
              <a:rPr lang="en-US" dirty="0"/>
              <a:t>, once-saved-always-saved, antinomianism (no need of the law), infant baptism, the immortal soul, and an earthly millennium</a:t>
            </a:r>
            <a:r>
              <a:rPr lang="en-US" dirty="0" smtClean="0"/>
              <a:t>. </a:t>
            </a:r>
          </a:p>
          <a:p>
            <a:pPr lvl="2"/>
            <a:r>
              <a:rPr lang="en-US" dirty="0" smtClean="0"/>
              <a:t>Within </a:t>
            </a:r>
            <a:r>
              <a:rPr lang="en-US" dirty="0"/>
              <a:t>a few centuries, rationalism</a:t>
            </a:r>
            <a:r>
              <a:rPr lang="en-US" dirty="0" smtClean="0"/>
              <a:t>, </a:t>
            </a:r>
            <a:r>
              <a:rPr lang="en-US" dirty="0"/>
              <a:t>denial of the supernatural, evolution, the denial of Christ’s deity entered many denominations</a:t>
            </a:r>
            <a:r>
              <a:rPr lang="en-US" dirty="0" smtClean="0"/>
              <a:t> </a:t>
            </a:r>
          </a:p>
        </p:txBody>
      </p:sp>
    </p:spTree>
    <p:extLst>
      <p:ext uri="{BB962C8B-B14F-4D97-AF65-F5344CB8AC3E}">
        <p14:creationId xmlns:p14="http://schemas.microsoft.com/office/powerpoint/2010/main" val="474558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dirty="0" smtClean="0"/>
              <a:t>John’s view </a:t>
            </a:r>
            <a:r>
              <a:rPr lang="en-US" smtClean="0"/>
              <a:t>of the </a:t>
            </a:r>
            <a:r>
              <a:rPr lang="en-US" dirty="0" smtClean="0"/>
              <a:t>Remnant</a:t>
            </a:r>
            <a:endParaRPr lang="en-US" dirty="0"/>
          </a:p>
        </p:txBody>
      </p:sp>
      <p:sp>
        <p:nvSpPr>
          <p:cNvPr id="3" name="Text Placeholder 2"/>
          <p:cNvSpPr>
            <a:spLocks noGrp="1"/>
          </p:cNvSpPr>
          <p:nvPr>
            <p:ph type="body" sz="quarter" idx="10"/>
          </p:nvPr>
        </p:nvSpPr>
        <p:spPr>
          <a:xfrm>
            <a:off x="381000" y="990600"/>
            <a:ext cx="8382000" cy="5109091"/>
          </a:xfrm>
        </p:spPr>
        <p:txBody>
          <a:bodyPr/>
          <a:lstStyle/>
          <a:p>
            <a:r>
              <a:rPr lang="en-US" dirty="0" smtClean="0"/>
              <a:t>Exiled on Patmos</a:t>
            </a:r>
          </a:p>
          <a:p>
            <a:pPr lvl="1"/>
            <a:r>
              <a:rPr lang="en-US" dirty="0" smtClean="0"/>
              <a:t>Questioning: would the remnant ever arrive?</a:t>
            </a:r>
          </a:p>
          <a:p>
            <a:r>
              <a:rPr lang="en-US" dirty="0" smtClean="0"/>
              <a:t>Jesus reassures him: </a:t>
            </a:r>
          </a:p>
          <a:p>
            <a:pPr lvl="1"/>
            <a:r>
              <a:rPr lang="en-US" dirty="0" smtClean="0"/>
              <a:t>by revealing the entire history of good vs. evil</a:t>
            </a:r>
          </a:p>
          <a:p>
            <a:pPr lvl="2"/>
            <a:r>
              <a:rPr lang="en-US" dirty="0" smtClean="0"/>
              <a:t>The Great Controversy between Lucifer and Christ</a:t>
            </a:r>
          </a:p>
          <a:p>
            <a:pPr lvl="3"/>
            <a:r>
              <a:rPr lang="en-US" dirty="0" smtClean="0"/>
              <a:t>Beginning in heaven before creation to its final resolution</a:t>
            </a:r>
          </a:p>
          <a:p>
            <a:pPr lvl="3"/>
            <a:r>
              <a:rPr lang="en-US" dirty="0" smtClean="0"/>
              <a:t>Heaven is already rejoicing</a:t>
            </a:r>
          </a:p>
          <a:p>
            <a:pPr lvl="3"/>
            <a:r>
              <a:rPr lang="en-US" dirty="0" smtClean="0"/>
              <a:t>A faithful remnant is found</a:t>
            </a:r>
          </a:p>
          <a:p>
            <a:pPr lvl="3"/>
            <a:r>
              <a:rPr lang="en-US" dirty="0" smtClean="0"/>
              <a:t>Global judgment will happen</a:t>
            </a:r>
          </a:p>
          <a:p>
            <a:pPr lvl="3"/>
            <a:r>
              <a:rPr lang="en-US" dirty="0"/>
              <a:t>T</a:t>
            </a:r>
            <a:r>
              <a:rPr lang="en-US" dirty="0" smtClean="0"/>
              <a:t>he wicked are destroyed</a:t>
            </a:r>
          </a:p>
          <a:p>
            <a:pPr lvl="3"/>
            <a:r>
              <a:rPr lang="en-US" dirty="0" smtClean="0"/>
              <a:t>God and remnant reunited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191000"/>
            <a:ext cx="3289300" cy="2463800"/>
          </a:xfrm>
          <a:prstGeom prst="rect">
            <a:avLst/>
          </a:prstGeom>
        </p:spPr>
      </p:pic>
    </p:spTree>
    <p:extLst>
      <p:ext uri="{BB962C8B-B14F-4D97-AF65-F5344CB8AC3E}">
        <p14:creationId xmlns:p14="http://schemas.microsoft.com/office/powerpoint/2010/main" val="675715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are the Remnant?</a:t>
            </a:r>
            <a:endParaRPr lang="en-US" dirty="0"/>
          </a:p>
        </p:txBody>
      </p:sp>
      <p:sp>
        <p:nvSpPr>
          <p:cNvPr id="3" name="Text Placeholder 2"/>
          <p:cNvSpPr>
            <a:spLocks noGrp="1"/>
          </p:cNvSpPr>
          <p:nvPr>
            <p:ph type="body" sz="quarter" idx="10"/>
          </p:nvPr>
        </p:nvSpPr>
        <p:spPr>
          <a:xfrm>
            <a:off x="381000" y="1066800"/>
            <a:ext cx="8534400" cy="5613845"/>
          </a:xfrm>
        </p:spPr>
        <p:txBody>
          <a:bodyPr/>
          <a:lstStyle/>
          <a:p>
            <a:pPr marL="0" indent="0" algn="ctr">
              <a:buNone/>
            </a:pPr>
            <a:r>
              <a:rPr lang="en-US" i="1" dirty="0" smtClean="0"/>
              <a:t>“And the dragon was wroth with the woman, and went to make war with the remnant of her seed, which keep the commandments of God, and have the testimony of Jesus Christ.” </a:t>
            </a:r>
            <a:r>
              <a:rPr lang="en-US" dirty="0" smtClean="0"/>
              <a:t>Rev. 12:17</a:t>
            </a:r>
          </a:p>
          <a:p>
            <a:r>
              <a:rPr lang="en-US" dirty="0" smtClean="0"/>
              <a:t>Are SDA’s the Remnant?</a:t>
            </a:r>
            <a:endParaRPr lang="en-US" dirty="0"/>
          </a:p>
          <a:p>
            <a:pPr lvl="1"/>
            <a:r>
              <a:rPr lang="en-US" dirty="0" smtClean="0"/>
              <a:t>We appear on time at the end of the 1260 prophecy</a:t>
            </a:r>
          </a:p>
          <a:p>
            <a:pPr lvl="1"/>
            <a:r>
              <a:rPr lang="en-US" dirty="0" smtClean="0"/>
              <a:t>We keep the commandments of God (incl. Sabbath)</a:t>
            </a:r>
          </a:p>
          <a:p>
            <a:pPr lvl="1"/>
            <a:r>
              <a:rPr lang="en-US" dirty="0" smtClean="0"/>
              <a:t>We have “the testimony of Jesus” = Spirit of prophecy (Rev. 19:10)</a:t>
            </a:r>
          </a:p>
          <a:p>
            <a:pPr lvl="1"/>
            <a:r>
              <a:rPr lang="en-US" dirty="0" smtClean="0"/>
              <a:t>No one but Adventists fulfill these prerequisites!</a:t>
            </a:r>
          </a:p>
          <a:p>
            <a:r>
              <a:rPr lang="en-US" dirty="0" smtClean="0"/>
              <a:t>Is the SDA church </a:t>
            </a:r>
            <a:r>
              <a:rPr lang="en-US" i="1" dirty="0" smtClean="0"/>
              <a:t>the</a:t>
            </a:r>
            <a:r>
              <a:rPr lang="en-US" dirty="0" smtClean="0"/>
              <a:t> remnant? </a:t>
            </a:r>
          </a:p>
          <a:p>
            <a:pPr lvl="1"/>
            <a:r>
              <a:rPr lang="en-US" dirty="0" smtClean="0"/>
              <a:t>Or does it possess the </a:t>
            </a:r>
            <a:r>
              <a:rPr lang="en-US" i="1" dirty="0" smtClean="0"/>
              <a:t>qualifications</a:t>
            </a:r>
            <a:r>
              <a:rPr lang="en-US" dirty="0" smtClean="0"/>
              <a:t> of the remnant?  </a:t>
            </a:r>
            <a:endParaRPr lang="en-US" dirty="0"/>
          </a:p>
        </p:txBody>
      </p:sp>
    </p:spTree>
    <p:extLst>
      <p:ext uri="{BB962C8B-B14F-4D97-AF65-F5344CB8AC3E}">
        <p14:creationId xmlns:p14="http://schemas.microsoft.com/office/powerpoint/2010/main" val="534340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are the Remnant?</a:t>
            </a:r>
            <a:endParaRPr lang="en-US" dirty="0"/>
          </a:p>
        </p:txBody>
      </p:sp>
      <p:sp>
        <p:nvSpPr>
          <p:cNvPr id="3" name="Text Placeholder 2"/>
          <p:cNvSpPr>
            <a:spLocks noGrp="1"/>
          </p:cNvSpPr>
          <p:nvPr>
            <p:ph type="body" sz="quarter" idx="10"/>
          </p:nvPr>
        </p:nvSpPr>
        <p:spPr>
          <a:xfrm>
            <a:off x="381000" y="1066800"/>
            <a:ext cx="8382000" cy="6118598"/>
          </a:xfrm>
        </p:spPr>
        <p:txBody>
          <a:bodyPr/>
          <a:lstStyle/>
          <a:p>
            <a:r>
              <a:rPr lang="en-US" dirty="0" smtClean="0"/>
              <a:t>In God’s view, never has the remnant been the result of:</a:t>
            </a:r>
          </a:p>
          <a:p>
            <a:pPr lvl="1"/>
            <a:r>
              <a:rPr lang="en-US" dirty="0" smtClean="0"/>
              <a:t>Biology (Jewish fallacy)</a:t>
            </a:r>
          </a:p>
          <a:p>
            <a:pPr lvl="1"/>
            <a:r>
              <a:rPr lang="en-US" dirty="0" smtClean="0"/>
              <a:t>Organization (Roman Catholic Church fallacy)</a:t>
            </a:r>
          </a:p>
          <a:p>
            <a:pPr lvl="1"/>
            <a:r>
              <a:rPr lang="en-US" dirty="0" smtClean="0"/>
              <a:t>Creedal statements (Adventist fallacy)</a:t>
            </a:r>
          </a:p>
          <a:p>
            <a:r>
              <a:rPr lang="en-US" dirty="0" smtClean="0"/>
              <a:t>The remnant have always been:</a:t>
            </a:r>
          </a:p>
          <a:p>
            <a:pPr lvl="1"/>
            <a:r>
              <a:rPr lang="en-US" dirty="0" smtClean="0"/>
              <a:t>Those who sincerely keep God’s law (as Jesus defined it in his Sermon on the Mount)</a:t>
            </a:r>
          </a:p>
          <a:p>
            <a:pPr lvl="1"/>
            <a:r>
              <a:rPr lang="en-US" dirty="0" smtClean="0"/>
              <a:t>People who have walked with God (righteous)</a:t>
            </a:r>
          </a:p>
          <a:p>
            <a:pPr lvl="1"/>
            <a:r>
              <a:rPr lang="en-US" dirty="0" smtClean="0"/>
              <a:t>A love relationship between God and mankind</a:t>
            </a:r>
          </a:p>
          <a:p>
            <a:r>
              <a:rPr lang="en-US" dirty="0" smtClean="0"/>
              <a:t>Whenever a remnant failed to live up to its calling it’s mantle was passed to others </a:t>
            </a:r>
          </a:p>
          <a:p>
            <a:pPr lvl="1"/>
            <a:endParaRPr lang="en-US" dirty="0"/>
          </a:p>
        </p:txBody>
      </p:sp>
    </p:spTree>
    <p:extLst>
      <p:ext uri="{BB962C8B-B14F-4D97-AF65-F5344CB8AC3E}">
        <p14:creationId xmlns:p14="http://schemas.microsoft.com/office/powerpoint/2010/main" val="2590990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dirty="0" smtClean="0"/>
              <a:t>God’s role in bringing it about…</a:t>
            </a:r>
            <a:endParaRPr lang="en-US" dirty="0"/>
          </a:p>
        </p:txBody>
      </p:sp>
      <p:sp>
        <p:nvSpPr>
          <p:cNvPr id="3" name="Text Placeholder 2"/>
          <p:cNvSpPr>
            <a:spLocks noGrp="1"/>
          </p:cNvSpPr>
          <p:nvPr>
            <p:ph type="body" sz="quarter" idx="10"/>
          </p:nvPr>
        </p:nvSpPr>
        <p:spPr>
          <a:xfrm>
            <a:off x="381000" y="1219200"/>
            <a:ext cx="8382000" cy="4530471"/>
          </a:xfrm>
        </p:spPr>
        <p:txBody>
          <a:bodyPr/>
          <a:lstStyle/>
          <a:p>
            <a:r>
              <a:rPr lang="en-US" i="1" dirty="0"/>
              <a:t>“In that day the Lord will reach out his hand a second time to reclaim the remnant that is left of his people from Assyria, from Lower Egypt, from Upper Egypt, from Cush, from Elam, from Babylonia, from </a:t>
            </a:r>
            <a:r>
              <a:rPr lang="en-US" i="1" dirty="0" err="1"/>
              <a:t>Hamath</a:t>
            </a:r>
            <a:r>
              <a:rPr lang="en-US" i="1" dirty="0"/>
              <a:t> and from the islands of the sea</a:t>
            </a:r>
            <a:r>
              <a:rPr lang="en-US" i="1" dirty="0" smtClean="0"/>
              <a:t>.” </a:t>
            </a:r>
            <a:r>
              <a:rPr lang="en-US" dirty="0" smtClean="0"/>
              <a:t>(</a:t>
            </a:r>
            <a:r>
              <a:rPr lang="en-US" dirty="0"/>
              <a:t>Isa. 11:11 NIV</a:t>
            </a:r>
            <a:r>
              <a:rPr lang="en-US" dirty="0" smtClean="0"/>
              <a:t>)</a:t>
            </a:r>
          </a:p>
          <a:p>
            <a:r>
              <a:rPr lang="en-US" i="1" dirty="0"/>
              <a:t>“I will bring them, and they shall dwell in the midst of Jerusalem: and they shall be my people, and I will be their God, in truth and in righteousness”</a:t>
            </a:r>
            <a:r>
              <a:rPr lang="en-US" dirty="0"/>
              <a:t> (Zechariah 8:8) </a:t>
            </a:r>
          </a:p>
        </p:txBody>
      </p:sp>
    </p:spTree>
    <p:extLst>
      <p:ext uri="{BB962C8B-B14F-4D97-AF65-F5344CB8AC3E}">
        <p14:creationId xmlns:p14="http://schemas.microsoft.com/office/powerpoint/2010/main" val="1399620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dirty="0"/>
              <a:t>God’s role in bringing it about…</a:t>
            </a:r>
          </a:p>
        </p:txBody>
      </p:sp>
      <p:sp>
        <p:nvSpPr>
          <p:cNvPr id="3" name="Text Placeholder 2"/>
          <p:cNvSpPr>
            <a:spLocks noGrp="1"/>
          </p:cNvSpPr>
          <p:nvPr>
            <p:ph type="body" sz="quarter" idx="10"/>
          </p:nvPr>
        </p:nvSpPr>
        <p:spPr>
          <a:xfrm>
            <a:off x="381000" y="1411552"/>
            <a:ext cx="8382000" cy="4087273"/>
          </a:xfrm>
        </p:spPr>
        <p:txBody>
          <a:bodyPr/>
          <a:lstStyle/>
          <a:p>
            <a:r>
              <a:rPr lang="en-US" i="1" dirty="0"/>
              <a:t>“I myself will gather the remnant of my flock out of all the countries where I have driven them and will bring them back to their pasture, where they will be fruitful and increase in number.</a:t>
            </a:r>
            <a:r>
              <a:rPr lang="en-US" i="1" baseline="30000" dirty="0"/>
              <a:t> </a:t>
            </a:r>
            <a:r>
              <a:rPr lang="en-US" i="1" dirty="0"/>
              <a:t>I will place shepherds over them who will tend them, and they will no longer be afraid or terrified, nor will any be missing,” declares the </a:t>
            </a:r>
            <a:r>
              <a:rPr lang="en-US" i="1" cap="small" dirty="0"/>
              <a:t>Lord</a:t>
            </a:r>
            <a:r>
              <a:rPr lang="en-US" i="1" dirty="0"/>
              <a:t>.”</a:t>
            </a:r>
            <a:r>
              <a:rPr lang="en-US" dirty="0"/>
              <a:t>(Jer. 23:3,4 NIV) </a:t>
            </a:r>
          </a:p>
          <a:p>
            <a:endParaRPr lang="en-US" dirty="0"/>
          </a:p>
        </p:txBody>
      </p:sp>
    </p:spTree>
    <p:extLst>
      <p:ext uri="{BB962C8B-B14F-4D97-AF65-F5344CB8AC3E}">
        <p14:creationId xmlns:p14="http://schemas.microsoft.com/office/powerpoint/2010/main" val="270196227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Good News about the Remnant</a:t>
            </a:r>
            <a:endParaRPr lang="en-US" dirty="0"/>
          </a:p>
        </p:txBody>
      </p:sp>
      <p:sp>
        <p:nvSpPr>
          <p:cNvPr id="3" name="Text Placeholder 2"/>
          <p:cNvSpPr>
            <a:spLocks noGrp="1"/>
          </p:cNvSpPr>
          <p:nvPr>
            <p:ph type="body" sz="quarter" idx="10"/>
          </p:nvPr>
        </p:nvSpPr>
        <p:spPr>
          <a:xfrm>
            <a:off x="381000" y="1219200"/>
            <a:ext cx="8382000" cy="5182957"/>
          </a:xfrm>
        </p:spPr>
        <p:txBody>
          <a:bodyPr/>
          <a:lstStyle/>
          <a:p>
            <a:r>
              <a:rPr lang="en-US" dirty="0" smtClean="0"/>
              <a:t>God is faithful</a:t>
            </a:r>
          </a:p>
          <a:p>
            <a:pPr lvl="1"/>
            <a:r>
              <a:rPr lang="en-US" dirty="0" smtClean="0"/>
              <a:t>Forever keeping his promise</a:t>
            </a:r>
          </a:p>
          <a:p>
            <a:pPr lvl="1"/>
            <a:r>
              <a:rPr lang="en-US" dirty="0" smtClean="0"/>
              <a:t>Extremely patient with us</a:t>
            </a:r>
          </a:p>
          <a:p>
            <a:pPr lvl="1"/>
            <a:r>
              <a:rPr lang="en-US" dirty="0" smtClean="0"/>
              <a:t>He is amazingly forgiving</a:t>
            </a:r>
          </a:p>
          <a:p>
            <a:r>
              <a:rPr lang="en-US" dirty="0" smtClean="0"/>
              <a:t>God will succeed</a:t>
            </a:r>
          </a:p>
          <a:p>
            <a:pPr lvl="1"/>
            <a:r>
              <a:rPr lang="en-US" dirty="0" smtClean="0"/>
              <a:t>Theme in Revelation is:</a:t>
            </a:r>
          </a:p>
          <a:p>
            <a:pPr lvl="2"/>
            <a:r>
              <a:rPr lang="en-US" dirty="0" smtClean="0"/>
              <a:t>Jesus already has gained the victory</a:t>
            </a:r>
          </a:p>
          <a:p>
            <a:pPr lvl="2"/>
            <a:r>
              <a:rPr lang="en-US" dirty="0" smtClean="0"/>
              <a:t>All his promises will come true</a:t>
            </a:r>
            <a:endParaRPr lang="en-US" dirty="0"/>
          </a:p>
          <a:p>
            <a:r>
              <a:rPr lang="en-US" dirty="0" smtClean="0"/>
              <a:t>The Remnant isn’t a closed group</a:t>
            </a:r>
          </a:p>
          <a:p>
            <a:pPr lvl="1"/>
            <a:r>
              <a:rPr lang="en-US" dirty="0" smtClean="0"/>
              <a:t>Open to all</a:t>
            </a:r>
          </a:p>
          <a:p>
            <a:pPr lvl="1"/>
            <a:r>
              <a:rPr lang="en-US" dirty="0" smtClean="0"/>
              <a:t>Not something inherited</a:t>
            </a:r>
            <a:endParaRPr lang="en-US" dirty="0"/>
          </a:p>
        </p:txBody>
      </p:sp>
    </p:spTree>
    <p:extLst>
      <p:ext uri="{BB962C8B-B14F-4D97-AF65-F5344CB8AC3E}">
        <p14:creationId xmlns:p14="http://schemas.microsoft.com/office/powerpoint/2010/main" val="2170957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0188"/>
            <a:ext cx="8458200" cy="664797"/>
          </a:xfrm>
        </p:spPr>
        <p:txBody>
          <a:bodyPr/>
          <a:lstStyle/>
          <a:p>
            <a:pPr algn="ctr"/>
            <a:r>
              <a:rPr lang="en-US" dirty="0" smtClean="0"/>
              <a:t>Are Adventists the Remnant?</a:t>
            </a:r>
            <a:endParaRPr lang="en-US" dirty="0"/>
          </a:p>
        </p:txBody>
      </p:sp>
      <p:sp>
        <p:nvSpPr>
          <p:cNvPr id="3" name="Text Placeholder 2"/>
          <p:cNvSpPr>
            <a:spLocks noGrp="1"/>
          </p:cNvSpPr>
          <p:nvPr>
            <p:ph type="body" sz="quarter" idx="10"/>
          </p:nvPr>
        </p:nvSpPr>
        <p:spPr>
          <a:xfrm>
            <a:off x="304800" y="1143000"/>
            <a:ext cx="8382000" cy="4985980"/>
          </a:xfrm>
        </p:spPr>
        <p:txBody>
          <a:bodyPr/>
          <a:lstStyle/>
          <a:p>
            <a:pPr marL="0" indent="0" algn="ctr">
              <a:buNone/>
            </a:pPr>
            <a:r>
              <a:rPr lang="en-US" sz="3000" i="1" dirty="0" smtClean="0"/>
              <a:t>“And </a:t>
            </a:r>
            <a:r>
              <a:rPr lang="en-US" sz="3000" i="1" dirty="0"/>
              <a:t>the dragon was wroth with </a:t>
            </a:r>
            <a:r>
              <a:rPr lang="en-US" sz="3000" i="1" dirty="0" smtClean="0"/>
              <a:t>the </a:t>
            </a:r>
            <a:r>
              <a:rPr lang="en-US" sz="3000" i="1" dirty="0"/>
              <a:t>woman, and went to make war with the remnant of her seed, which keep the commandments of God, and have the testimony of Jesus Christ</a:t>
            </a:r>
            <a:r>
              <a:rPr lang="en-US" sz="3000" i="1" dirty="0" smtClean="0"/>
              <a:t>.” Rev. 12:17</a:t>
            </a:r>
          </a:p>
          <a:p>
            <a:pPr>
              <a:lnSpc>
                <a:spcPct val="100000"/>
              </a:lnSpc>
            </a:pPr>
            <a:r>
              <a:rPr lang="en-US" sz="3000" dirty="0" smtClean="0"/>
              <a:t>Are we obedient to God?  </a:t>
            </a:r>
          </a:p>
          <a:p>
            <a:pPr>
              <a:lnSpc>
                <a:spcPct val="100000"/>
              </a:lnSpc>
            </a:pPr>
            <a:r>
              <a:rPr lang="en-US" sz="3000" dirty="0" smtClean="0"/>
              <a:t>Do we walk with God? </a:t>
            </a:r>
          </a:p>
          <a:p>
            <a:pPr>
              <a:lnSpc>
                <a:spcPct val="100000"/>
              </a:lnSpc>
            </a:pPr>
            <a:r>
              <a:rPr lang="en-US" sz="3000" dirty="0" smtClean="0"/>
              <a:t>Are we preparing our children to be godly? </a:t>
            </a:r>
          </a:p>
          <a:p>
            <a:pPr>
              <a:lnSpc>
                <a:spcPct val="100000"/>
              </a:lnSpc>
            </a:pPr>
            <a:r>
              <a:rPr lang="en-US" sz="3000" dirty="0" smtClean="0"/>
              <a:t>Are we people of faith? </a:t>
            </a:r>
          </a:p>
          <a:p>
            <a:pPr>
              <a:lnSpc>
                <a:spcPct val="100000"/>
              </a:lnSpc>
            </a:pPr>
            <a:r>
              <a:rPr lang="en-US" sz="3000" dirty="0" smtClean="0"/>
              <a:t>Is our worship empty and repulsive to God?  </a:t>
            </a:r>
          </a:p>
          <a:p>
            <a:pPr>
              <a:lnSpc>
                <a:spcPct val="100000"/>
              </a:lnSpc>
            </a:pPr>
            <a:r>
              <a:rPr lang="en-US" sz="3000" dirty="0" smtClean="0"/>
              <a:t>Are we God’s treasure, a sweet savor?</a:t>
            </a:r>
          </a:p>
        </p:txBody>
      </p:sp>
    </p:spTree>
    <p:extLst>
      <p:ext uri="{BB962C8B-B14F-4D97-AF65-F5344CB8AC3E}">
        <p14:creationId xmlns:p14="http://schemas.microsoft.com/office/powerpoint/2010/main" val="3621160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dirty="0" smtClean="0"/>
              <a:t>Adventism and the Remnant</a:t>
            </a:r>
            <a:endParaRPr lang="en-US" dirty="0"/>
          </a:p>
        </p:txBody>
      </p:sp>
      <p:sp>
        <p:nvSpPr>
          <p:cNvPr id="3" name="Text Placeholder 2"/>
          <p:cNvSpPr>
            <a:spLocks noGrp="1"/>
          </p:cNvSpPr>
          <p:nvPr>
            <p:ph type="body" sz="quarter" idx="10"/>
          </p:nvPr>
        </p:nvSpPr>
        <p:spPr>
          <a:xfrm>
            <a:off x="381000" y="1295400"/>
            <a:ext cx="8382000" cy="5269135"/>
          </a:xfrm>
        </p:spPr>
        <p:txBody>
          <a:bodyPr/>
          <a:lstStyle/>
          <a:p>
            <a:r>
              <a:rPr lang="en-US" dirty="0" smtClean="0"/>
              <a:t>1849 – Joseph Bates – The Advent Movement is  the fulfillment of Rev. 12:17</a:t>
            </a:r>
          </a:p>
          <a:p>
            <a:r>
              <a:rPr lang="en-US" dirty="0" smtClean="0"/>
              <a:t>1853 - </a:t>
            </a:r>
            <a:r>
              <a:rPr lang="en-US" dirty="0"/>
              <a:t>Ellen White referred to Sabbath-keeping Adventists as “the remnant people of God</a:t>
            </a:r>
            <a:r>
              <a:rPr lang="en-US" dirty="0" smtClean="0"/>
              <a:t>.”</a:t>
            </a:r>
          </a:p>
          <a:p>
            <a:r>
              <a:rPr lang="en-US" dirty="0" smtClean="0"/>
              <a:t>1855 - J</a:t>
            </a:r>
            <a:r>
              <a:rPr lang="en-US" dirty="0"/>
              <a:t>. M. Stephenson </a:t>
            </a:r>
            <a:r>
              <a:rPr lang="en-US" dirty="0" smtClean="0"/>
              <a:t>was </a:t>
            </a:r>
            <a:r>
              <a:rPr lang="en-US" dirty="0"/>
              <a:t>urged to reconsider severing himself from “the remnant people of God</a:t>
            </a:r>
            <a:r>
              <a:rPr lang="en-US" dirty="0" smtClean="0"/>
              <a:t>.”</a:t>
            </a:r>
          </a:p>
          <a:p>
            <a:r>
              <a:rPr lang="en-US" dirty="0" smtClean="0"/>
              <a:t>1856 – Uriah Smith explained why Adventists considered themselves the remnant</a:t>
            </a:r>
          </a:p>
          <a:p>
            <a:r>
              <a:rPr lang="en-US" dirty="0" smtClean="0"/>
              <a:t>1857 – James White likewise defended why Adventists considered themselves the remnant</a:t>
            </a:r>
            <a:endParaRPr lang="en-US" dirty="0"/>
          </a:p>
        </p:txBody>
      </p:sp>
    </p:spTree>
    <p:extLst>
      <p:ext uri="{BB962C8B-B14F-4D97-AF65-F5344CB8AC3E}">
        <p14:creationId xmlns:p14="http://schemas.microsoft.com/office/powerpoint/2010/main" val="3619455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dirty="0" smtClean="0"/>
              <a:t>Adventism and the </a:t>
            </a:r>
            <a:r>
              <a:rPr lang="en-US" dirty="0"/>
              <a:t>Remnant</a:t>
            </a:r>
          </a:p>
        </p:txBody>
      </p:sp>
      <p:sp>
        <p:nvSpPr>
          <p:cNvPr id="3" name="Text Placeholder 2"/>
          <p:cNvSpPr>
            <a:spLocks noGrp="1"/>
          </p:cNvSpPr>
          <p:nvPr>
            <p:ph type="body" sz="quarter" idx="10"/>
          </p:nvPr>
        </p:nvSpPr>
        <p:spPr>
          <a:xfrm>
            <a:off x="381000" y="1295400"/>
            <a:ext cx="8382000" cy="4495800"/>
          </a:xfrm>
        </p:spPr>
        <p:txBody>
          <a:bodyPr/>
          <a:lstStyle/>
          <a:p>
            <a:r>
              <a:rPr lang="en-US" dirty="0" smtClean="0"/>
              <a:t>When considering a name for our church “The Remnant” was one of the options</a:t>
            </a:r>
          </a:p>
          <a:p>
            <a:r>
              <a:rPr lang="en-US" dirty="0"/>
              <a:t>For almost 175 years books and periodicals have rolled off Adventist presses calling this movement “the remnant church.” </a:t>
            </a:r>
            <a:endParaRPr lang="en-US" dirty="0" smtClean="0"/>
          </a:p>
          <a:p>
            <a:r>
              <a:rPr lang="en-US" dirty="0" smtClean="0"/>
              <a:t>The </a:t>
            </a:r>
            <a:r>
              <a:rPr lang="en-US" dirty="0"/>
              <a:t>denomination officially established it as doctrine during its 1980 General Conference session in Dallas. </a:t>
            </a:r>
            <a:endParaRPr lang="en-US" dirty="0" smtClean="0"/>
          </a:p>
          <a:p>
            <a:r>
              <a:rPr lang="en-US" dirty="0" smtClean="0"/>
              <a:t>No </a:t>
            </a:r>
            <a:r>
              <a:rPr lang="en-US" dirty="0"/>
              <a:t>other church claims this unique distinction.</a:t>
            </a:r>
          </a:p>
        </p:txBody>
      </p:sp>
    </p:spTree>
    <p:extLst>
      <p:ext uri="{BB962C8B-B14F-4D97-AF65-F5344CB8AC3E}">
        <p14:creationId xmlns:p14="http://schemas.microsoft.com/office/powerpoint/2010/main" val="3248804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Remnant in the Bible</a:t>
            </a:r>
            <a:endParaRPr lang="en-US" dirty="0"/>
          </a:p>
        </p:txBody>
      </p:sp>
      <p:sp>
        <p:nvSpPr>
          <p:cNvPr id="3" name="Text Placeholder 2"/>
          <p:cNvSpPr>
            <a:spLocks noGrp="1"/>
          </p:cNvSpPr>
          <p:nvPr>
            <p:ph type="body" sz="quarter" idx="10"/>
          </p:nvPr>
        </p:nvSpPr>
        <p:spPr>
          <a:xfrm>
            <a:off x="381000" y="1066800"/>
            <a:ext cx="8382000" cy="5823133"/>
          </a:xfrm>
        </p:spPr>
        <p:txBody>
          <a:bodyPr/>
          <a:lstStyle/>
          <a:p>
            <a:r>
              <a:rPr lang="en-US" dirty="0" smtClean="0"/>
              <a:t>Six Hebrew words used to depict remnant:</a:t>
            </a:r>
          </a:p>
          <a:p>
            <a:pPr lvl="1"/>
            <a:r>
              <a:rPr lang="en-US" i="1" u="sng" dirty="0" err="1"/>
              <a:t>peleṭah</a:t>
            </a:r>
            <a:r>
              <a:rPr lang="en-US" dirty="0"/>
              <a:t> (or </a:t>
            </a:r>
            <a:r>
              <a:rPr lang="en-US" i="1" dirty="0" err="1"/>
              <a:t>paleṭ</a:t>
            </a:r>
            <a:r>
              <a:rPr lang="en-US" dirty="0"/>
              <a:t>, </a:t>
            </a:r>
            <a:r>
              <a:rPr lang="en-US" i="1" dirty="0" err="1"/>
              <a:t>paliṭ</a:t>
            </a:r>
            <a:r>
              <a:rPr lang="en-US" dirty="0"/>
              <a:t>), “what escapes</a:t>
            </a:r>
            <a:r>
              <a:rPr lang="en-US" dirty="0" smtClean="0"/>
              <a:t>,” “</a:t>
            </a:r>
            <a:r>
              <a:rPr lang="en-US" dirty="0"/>
              <a:t>those who escape,” from </a:t>
            </a:r>
            <a:r>
              <a:rPr lang="en-US" i="1" dirty="0" err="1"/>
              <a:t>palaṭ</a:t>
            </a:r>
            <a:r>
              <a:rPr lang="en-US" dirty="0"/>
              <a:t>, “to </a:t>
            </a:r>
            <a:r>
              <a:rPr lang="en-US" dirty="0" smtClean="0"/>
              <a:t>escape</a:t>
            </a:r>
            <a:r>
              <a:rPr lang="en-US" dirty="0"/>
              <a:t>,” “to deliver</a:t>
            </a:r>
            <a:r>
              <a:rPr lang="en-US" dirty="0" smtClean="0"/>
              <a:t>” </a:t>
            </a:r>
            <a:endParaRPr lang="en-US" dirty="0"/>
          </a:p>
          <a:p>
            <a:pPr lvl="1"/>
            <a:r>
              <a:rPr lang="en-US" i="1" u="sng" dirty="0" err="1"/>
              <a:t>she’erith</a:t>
            </a:r>
            <a:r>
              <a:rPr lang="en-US" dirty="0"/>
              <a:t> (or </a:t>
            </a:r>
            <a:r>
              <a:rPr lang="en-US" i="1" dirty="0" err="1"/>
              <a:t>she’ar</a:t>
            </a:r>
            <a:r>
              <a:rPr lang="en-US" dirty="0"/>
              <a:t>), “the rest,” “</a:t>
            </a:r>
            <a:r>
              <a:rPr lang="en-US" dirty="0" smtClean="0"/>
              <a:t>what remains</a:t>
            </a:r>
            <a:r>
              <a:rPr lang="en-US" dirty="0"/>
              <a:t>,” “remainder,” “remnant,” and </a:t>
            </a:r>
            <a:r>
              <a:rPr lang="en-US" dirty="0" smtClean="0"/>
              <a:t>its verb </a:t>
            </a:r>
            <a:r>
              <a:rPr lang="en-US" dirty="0"/>
              <a:t>form </a:t>
            </a:r>
            <a:r>
              <a:rPr lang="en-US" i="1" dirty="0" err="1"/>
              <a:t>sha’ar</a:t>
            </a:r>
            <a:r>
              <a:rPr lang="en-US" dirty="0"/>
              <a:t>, “to leave over,” “to be </a:t>
            </a:r>
            <a:r>
              <a:rPr lang="en-US" dirty="0" smtClean="0"/>
              <a:t>left </a:t>
            </a:r>
            <a:r>
              <a:rPr lang="en-US" dirty="0"/>
              <a:t>over,” “to remain</a:t>
            </a:r>
            <a:r>
              <a:rPr lang="en-US" dirty="0" smtClean="0"/>
              <a:t>”</a:t>
            </a:r>
            <a:endParaRPr lang="en-US" dirty="0"/>
          </a:p>
          <a:p>
            <a:pPr lvl="1"/>
            <a:r>
              <a:rPr lang="en-US" i="1" u="sng" dirty="0" err="1"/>
              <a:t>yether</a:t>
            </a:r>
            <a:r>
              <a:rPr lang="en-US" dirty="0"/>
              <a:t>, “what remains,” “remainder,” </a:t>
            </a:r>
            <a:r>
              <a:rPr lang="en-US" dirty="0" smtClean="0"/>
              <a:t> “</a:t>
            </a:r>
            <a:r>
              <a:rPr lang="en-US" dirty="0"/>
              <a:t>remnant,” from </a:t>
            </a:r>
            <a:r>
              <a:rPr lang="en-US" i="1" dirty="0" err="1"/>
              <a:t>yathar</a:t>
            </a:r>
            <a:r>
              <a:rPr lang="en-US" dirty="0"/>
              <a:t>, “to leave over,” </a:t>
            </a:r>
            <a:r>
              <a:rPr lang="en-US" dirty="0" smtClean="0"/>
              <a:t>“</a:t>
            </a:r>
            <a:r>
              <a:rPr lang="en-US" dirty="0"/>
              <a:t>to be left over.”</a:t>
            </a:r>
          </a:p>
          <a:p>
            <a:pPr lvl="1"/>
            <a:r>
              <a:rPr lang="en-US" i="1" u="sng" dirty="0" err="1"/>
              <a:t>malat</a:t>
            </a:r>
            <a:r>
              <a:rPr lang="en-US" dirty="0"/>
              <a:t> (slip”)</a:t>
            </a:r>
          </a:p>
          <a:p>
            <a:pPr lvl="1"/>
            <a:r>
              <a:rPr lang="en-US" i="1" u="sng" dirty="0" err="1"/>
              <a:t>sarad</a:t>
            </a:r>
            <a:r>
              <a:rPr lang="en-US" dirty="0"/>
              <a:t> (“to escape”)</a:t>
            </a:r>
          </a:p>
          <a:p>
            <a:pPr lvl="1"/>
            <a:r>
              <a:rPr lang="en-US" i="1" u="sng" dirty="0"/>
              <a:t>‘</a:t>
            </a:r>
            <a:r>
              <a:rPr lang="en-US" i="1" u="sng" dirty="0" err="1"/>
              <a:t>achar</a:t>
            </a:r>
            <a:r>
              <a:rPr lang="en-US" dirty="0"/>
              <a:t> (“to delay,” </a:t>
            </a:r>
            <a:r>
              <a:rPr lang="en-US" dirty="0" smtClean="0"/>
              <a:t>“</a:t>
            </a:r>
            <a:r>
              <a:rPr lang="en-US" dirty="0"/>
              <a:t>to tarry”)</a:t>
            </a:r>
          </a:p>
          <a:p>
            <a:r>
              <a:rPr lang="en-US" dirty="0" smtClean="0"/>
              <a:t>This concept can be traced throughout the bible even if these words are not used.</a:t>
            </a:r>
            <a:endParaRPr lang="en-US" dirty="0"/>
          </a:p>
        </p:txBody>
      </p:sp>
    </p:spTree>
    <p:extLst>
      <p:ext uri="{BB962C8B-B14F-4D97-AF65-F5344CB8AC3E}">
        <p14:creationId xmlns:p14="http://schemas.microsoft.com/office/powerpoint/2010/main" val="655186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Biblical examples:</a:t>
            </a:r>
            <a:endParaRPr lang="en-US" dirty="0"/>
          </a:p>
        </p:txBody>
      </p:sp>
      <p:sp>
        <p:nvSpPr>
          <p:cNvPr id="3" name="Text Placeholder 2"/>
          <p:cNvSpPr>
            <a:spLocks noGrp="1"/>
          </p:cNvSpPr>
          <p:nvPr>
            <p:ph type="body" sz="quarter" idx="10"/>
          </p:nvPr>
        </p:nvSpPr>
        <p:spPr>
          <a:xfrm>
            <a:off x="381000" y="990600"/>
            <a:ext cx="8382000" cy="4604337"/>
          </a:xfrm>
        </p:spPr>
        <p:txBody>
          <a:bodyPr/>
          <a:lstStyle/>
          <a:p>
            <a:r>
              <a:rPr lang="en-US" dirty="0" smtClean="0"/>
              <a:t>The </a:t>
            </a:r>
            <a:r>
              <a:rPr lang="en-US" dirty="0" err="1" smtClean="0"/>
              <a:t>Antidilluvian</a:t>
            </a:r>
            <a:r>
              <a:rPr lang="en-US" dirty="0" smtClean="0"/>
              <a:t> World: </a:t>
            </a:r>
          </a:p>
          <a:p>
            <a:pPr lvl="1"/>
            <a:r>
              <a:rPr lang="en-US" u="sng" dirty="0" smtClean="0"/>
              <a:t>An evil situation</a:t>
            </a:r>
            <a:r>
              <a:rPr lang="en-US" dirty="0" smtClean="0"/>
              <a:t>:</a:t>
            </a:r>
          </a:p>
          <a:p>
            <a:pPr lvl="2"/>
            <a:r>
              <a:rPr lang="en-US" dirty="0" smtClean="0"/>
              <a:t>“</a:t>
            </a:r>
            <a:r>
              <a:rPr lang="en-US" dirty="0"/>
              <a:t>God saw that the wickedness of man [was] great in the earth, and [that] every imagination of the thoughts of his heart [was] only evil continually. And it repented the LORD that he had made man on the </a:t>
            </a:r>
            <a:r>
              <a:rPr lang="en-US" dirty="0" smtClean="0"/>
              <a:t>e</a:t>
            </a:r>
            <a:r>
              <a:rPr lang="en-US" dirty="0"/>
              <a:t>arth, and it grieved him at his heart.” Gen. 6:5,6 </a:t>
            </a:r>
          </a:p>
          <a:p>
            <a:pPr lvl="2"/>
            <a:r>
              <a:rPr lang="en-US" dirty="0"/>
              <a:t>The rest of mankind </a:t>
            </a:r>
            <a:r>
              <a:rPr lang="en-US" i="1" dirty="0"/>
              <a:t>“corrupted his way upon the earth”</a:t>
            </a:r>
            <a:r>
              <a:rPr lang="en-US" dirty="0"/>
              <a:t> (Gen. 6:12) </a:t>
            </a:r>
          </a:p>
          <a:p>
            <a:pPr lvl="1"/>
            <a:r>
              <a:rPr lang="en-US" u="sng" dirty="0" smtClean="0"/>
              <a:t>God saved a remnant</a:t>
            </a:r>
            <a:r>
              <a:rPr lang="en-US" dirty="0" smtClean="0"/>
              <a:t>:</a:t>
            </a:r>
          </a:p>
          <a:p>
            <a:pPr lvl="2"/>
            <a:r>
              <a:rPr lang="en-US" dirty="0" smtClean="0"/>
              <a:t>After </a:t>
            </a:r>
            <a:r>
              <a:rPr lang="en-US" i="1" dirty="0"/>
              <a:t>“every living substance”</a:t>
            </a:r>
            <a:r>
              <a:rPr lang="en-US" dirty="0"/>
              <a:t> (Gen. 7:4) was blotted out, only Noah and his clan survived. (Gen. 7:23</a:t>
            </a:r>
            <a:r>
              <a:rPr lang="en-US" dirty="0" smtClean="0"/>
              <a:t>)</a:t>
            </a:r>
            <a:endParaRPr lang="en-US" dirty="0"/>
          </a:p>
        </p:txBody>
      </p:sp>
    </p:spTree>
    <p:extLst>
      <p:ext uri="{BB962C8B-B14F-4D97-AF65-F5344CB8AC3E}">
        <p14:creationId xmlns:p14="http://schemas.microsoft.com/office/powerpoint/2010/main" val="211867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Biblical examples:</a:t>
            </a:r>
            <a:endParaRPr lang="en-US" dirty="0"/>
          </a:p>
        </p:txBody>
      </p:sp>
      <p:sp>
        <p:nvSpPr>
          <p:cNvPr id="3" name="Text Placeholder 2"/>
          <p:cNvSpPr>
            <a:spLocks noGrp="1"/>
          </p:cNvSpPr>
          <p:nvPr>
            <p:ph type="body" sz="quarter" idx="10"/>
          </p:nvPr>
        </p:nvSpPr>
        <p:spPr>
          <a:xfrm>
            <a:off x="381000" y="1219200"/>
            <a:ext cx="8382000" cy="3681008"/>
          </a:xfrm>
        </p:spPr>
        <p:txBody>
          <a:bodyPr/>
          <a:lstStyle/>
          <a:p>
            <a:r>
              <a:rPr lang="en-US" dirty="0" smtClean="0"/>
              <a:t>Noah = Remnant: </a:t>
            </a:r>
          </a:p>
          <a:p>
            <a:pPr lvl="1"/>
            <a:r>
              <a:rPr lang="en-US" dirty="0"/>
              <a:t>Why was Noah selected to survive (remnant)?</a:t>
            </a:r>
          </a:p>
          <a:p>
            <a:pPr lvl="2"/>
            <a:r>
              <a:rPr lang="en-US" dirty="0"/>
              <a:t>He was a “</a:t>
            </a:r>
            <a:r>
              <a:rPr lang="en-US" u="sng" dirty="0"/>
              <a:t>just man </a:t>
            </a:r>
            <a:r>
              <a:rPr lang="en-US" dirty="0"/>
              <a:t>and perfect in his generations, and [that] Noah </a:t>
            </a:r>
            <a:r>
              <a:rPr lang="en-US" u="sng" dirty="0"/>
              <a:t>walked with God</a:t>
            </a:r>
            <a:r>
              <a:rPr lang="en-US" dirty="0"/>
              <a:t>” (Gen. 6:9)</a:t>
            </a:r>
          </a:p>
          <a:p>
            <a:pPr lvl="2"/>
            <a:r>
              <a:rPr lang="en-US" dirty="0"/>
              <a:t>The Lord said of him “thee have I seen </a:t>
            </a:r>
            <a:r>
              <a:rPr lang="en-US" u="sng" dirty="0"/>
              <a:t>righteous</a:t>
            </a:r>
            <a:r>
              <a:rPr lang="en-US" dirty="0"/>
              <a:t> before me in this generation” (Gen. 7:1)</a:t>
            </a:r>
          </a:p>
          <a:p>
            <a:pPr lvl="2"/>
            <a:r>
              <a:rPr lang="en-US" dirty="0"/>
              <a:t>And Noah </a:t>
            </a:r>
            <a:r>
              <a:rPr lang="en-US" u="sng" dirty="0"/>
              <a:t>did “all that God commanded him</a:t>
            </a:r>
            <a:r>
              <a:rPr lang="en-US" dirty="0"/>
              <a:t>” (Gen. 6:22)</a:t>
            </a:r>
            <a:endParaRPr lang="en-US" dirty="0" smtClean="0"/>
          </a:p>
          <a:p>
            <a:pPr lvl="1"/>
            <a:r>
              <a:rPr lang="en-US" dirty="0" smtClean="0"/>
              <a:t>On </a:t>
            </a:r>
            <a:r>
              <a:rPr lang="en-US" dirty="0"/>
              <a:t>this basis, </a:t>
            </a:r>
            <a:r>
              <a:rPr lang="en-US" dirty="0" smtClean="0"/>
              <a:t>God said: </a:t>
            </a:r>
          </a:p>
          <a:p>
            <a:pPr lvl="2"/>
            <a:r>
              <a:rPr lang="en-US" i="1" dirty="0" smtClean="0"/>
              <a:t>“</a:t>
            </a:r>
            <a:r>
              <a:rPr lang="en-US" i="1" dirty="0"/>
              <a:t>With thee will I establish my covenant”</a:t>
            </a:r>
            <a:r>
              <a:rPr lang="en-US" dirty="0"/>
              <a:t> (Gen. 6:18</a:t>
            </a:r>
            <a:r>
              <a:rPr lang="en-US" dirty="0" smtClean="0"/>
              <a:t>)</a:t>
            </a:r>
            <a:endParaRPr lang="en-US" dirty="0"/>
          </a:p>
        </p:txBody>
      </p:sp>
    </p:spTree>
    <p:extLst>
      <p:ext uri="{BB962C8B-B14F-4D97-AF65-F5344CB8AC3E}">
        <p14:creationId xmlns:p14="http://schemas.microsoft.com/office/powerpoint/2010/main" val="761526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remnant children?</a:t>
            </a:r>
            <a:endParaRPr lang="en-US" dirty="0"/>
          </a:p>
        </p:txBody>
      </p:sp>
      <p:sp>
        <p:nvSpPr>
          <p:cNvPr id="3" name="Text Placeholder 2"/>
          <p:cNvSpPr>
            <a:spLocks noGrp="1"/>
          </p:cNvSpPr>
          <p:nvPr>
            <p:ph type="body" sz="quarter" idx="10"/>
          </p:nvPr>
        </p:nvSpPr>
        <p:spPr>
          <a:xfrm>
            <a:off x="381000" y="1411552"/>
            <a:ext cx="8382000" cy="4536627"/>
          </a:xfrm>
        </p:spPr>
        <p:txBody>
          <a:bodyPr/>
          <a:lstStyle/>
          <a:p>
            <a:r>
              <a:rPr lang="en-US" dirty="0" smtClean="0"/>
              <a:t>What about Noah’s posterity? </a:t>
            </a:r>
          </a:p>
          <a:p>
            <a:pPr lvl="1"/>
            <a:r>
              <a:rPr lang="en-US" dirty="0" smtClean="0"/>
              <a:t>Noah failed to pass remnant </a:t>
            </a:r>
            <a:r>
              <a:rPr lang="en-US" dirty="0"/>
              <a:t>status to his </a:t>
            </a:r>
            <a:r>
              <a:rPr lang="en-US" dirty="0" smtClean="0"/>
              <a:t>children. </a:t>
            </a:r>
          </a:p>
          <a:p>
            <a:pPr lvl="2"/>
            <a:r>
              <a:rPr lang="en-US" dirty="0" smtClean="0"/>
              <a:t>In </a:t>
            </a:r>
            <a:r>
              <a:rPr lang="en-US" dirty="0"/>
              <a:t>just a few generations after the flood, most of  Noah’s posterity were in full </a:t>
            </a:r>
            <a:r>
              <a:rPr lang="en-US" dirty="0" smtClean="0"/>
              <a:t>blown </a:t>
            </a:r>
            <a:r>
              <a:rPr lang="en-US" dirty="0"/>
              <a:t>rebellion against God </a:t>
            </a:r>
            <a:r>
              <a:rPr lang="en-US" dirty="0" smtClean="0"/>
              <a:t>(i.e. the </a:t>
            </a:r>
            <a:r>
              <a:rPr lang="en-US" dirty="0"/>
              <a:t>tower of Babel</a:t>
            </a:r>
            <a:r>
              <a:rPr lang="en-US" dirty="0" smtClean="0"/>
              <a:t>)</a:t>
            </a:r>
          </a:p>
          <a:p>
            <a:pPr lvl="2"/>
            <a:r>
              <a:rPr lang="en-US" dirty="0" smtClean="0"/>
              <a:t>Later, </a:t>
            </a:r>
            <a:r>
              <a:rPr lang="en-US" dirty="0"/>
              <a:t>a descendant of </a:t>
            </a:r>
            <a:r>
              <a:rPr lang="en-US" dirty="0" smtClean="0"/>
              <a:t>Noah (via his righteous </a:t>
            </a:r>
            <a:r>
              <a:rPr lang="en-US" dirty="0"/>
              <a:t>son </a:t>
            </a:r>
            <a:r>
              <a:rPr lang="en-US" dirty="0" smtClean="0"/>
              <a:t>Shem) named </a:t>
            </a:r>
            <a:r>
              <a:rPr lang="en-US" dirty="0" err="1" smtClean="0"/>
              <a:t>Terah</a:t>
            </a:r>
            <a:r>
              <a:rPr lang="en-US" dirty="0" smtClean="0"/>
              <a:t> was a moon-worshipper (Josh. 24:2; Ur and Haran were centers of moon worship - SDABD)</a:t>
            </a:r>
          </a:p>
          <a:p>
            <a:pPr lvl="3"/>
            <a:r>
              <a:rPr lang="en-US" dirty="0" smtClean="0"/>
              <a:t>Abram, his son, needed </a:t>
            </a:r>
            <a:r>
              <a:rPr lang="en-US" dirty="0"/>
              <a:t>to leave his idolatrous family </a:t>
            </a:r>
            <a:r>
              <a:rPr lang="en-US" dirty="0" smtClean="0"/>
              <a:t>in order to </a:t>
            </a:r>
            <a:r>
              <a:rPr lang="en-US" dirty="0"/>
              <a:t>follow God (Gen. 12:1</a:t>
            </a:r>
            <a:r>
              <a:rPr lang="en-US" dirty="0" smtClean="0"/>
              <a:t>).</a:t>
            </a:r>
          </a:p>
          <a:p>
            <a:pPr lvl="2"/>
            <a:r>
              <a:rPr lang="en-US" dirty="0" smtClean="0"/>
              <a:t> Rachel (Abram’s grandson’s wife) worshipped idols (Gen. 31)</a:t>
            </a:r>
            <a:endParaRPr lang="en-US" dirty="0"/>
          </a:p>
        </p:txBody>
      </p:sp>
    </p:spTree>
    <p:extLst>
      <p:ext uri="{BB962C8B-B14F-4D97-AF65-F5344CB8AC3E}">
        <p14:creationId xmlns:p14="http://schemas.microsoft.com/office/powerpoint/2010/main" val="2024645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5562600" cy="664797"/>
          </a:xfrm>
        </p:spPr>
        <p:txBody>
          <a:bodyPr/>
          <a:lstStyle/>
          <a:p>
            <a:pPr algn="ctr"/>
            <a:r>
              <a:rPr lang="en-US" dirty="0" smtClean="0"/>
              <a:t>Patriarchal Remnant…</a:t>
            </a:r>
            <a:endParaRPr lang="en-US" dirty="0"/>
          </a:p>
        </p:txBody>
      </p:sp>
      <p:sp>
        <p:nvSpPr>
          <p:cNvPr id="3" name="Text Placeholder 2"/>
          <p:cNvSpPr>
            <a:spLocks noGrp="1"/>
          </p:cNvSpPr>
          <p:nvPr>
            <p:ph type="body" sz="quarter" idx="10"/>
          </p:nvPr>
        </p:nvSpPr>
        <p:spPr>
          <a:xfrm>
            <a:off x="152400" y="914400"/>
            <a:ext cx="8382000" cy="6395597"/>
          </a:xfrm>
        </p:spPr>
        <p:txBody>
          <a:bodyPr/>
          <a:lstStyle/>
          <a:p>
            <a:r>
              <a:rPr lang="en-US" dirty="0"/>
              <a:t>Abraham </a:t>
            </a:r>
          </a:p>
          <a:p>
            <a:pPr lvl="1">
              <a:lnSpc>
                <a:spcPct val="100000"/>
              </a:lnSpc>
              <a:spcBef>
                <a:spcPts val="0"/>
              </a:spcBef>
            </a:pPr>
            <a:r>
              <a:rPr lang="en-US" dirty="0" smtClean="0"/>
              <a:t>entered </a:t>
            </a:r>
            <a:r>
              <a:rPr lang="en-US" dirty="0"/>
              <a:t>into a </a:t>
            </a:r>
            <a:r>
              <a:rPr lang="en-US" dirty="0" smtClean="0"/>
              <a:t>covenant/remnant</a:t>
            </a:r>
          </a:p>
          <a:p>
            <a:pPr marL="517525" lvl="1" indent="0">
              <a:lnSpc>
                <a:spcPct val="100000"/>
              </a:lnSpc>
              <a:spcBef>
                <a:spcPts val="0"/>
              </a:spcBef>
              <a:buNone/>
            </a:pPr>
            <a:r>
              <a:rPr lang="en-US" dirty="0"/>
              <a:t>	</a:t>
            </a:r>
            <a:r>
              <a:rPr lang="en-US" dirty="0" smtClean="0"/>
              <a:t>relationship with </a:t>
            </a:r>
            <a:r>
              <a:rPr lang="en-US" dirty="0"/>
              <a:t>God </a:t>
            </a:r>
            <a:endParaRPr lang="en-US" dirty="0" smtClean="0"/>
          </a:p>
          <a:p>
            <a:pPr lvl="2"/>
            <a:r>
              <a:rPr lang="en-US" i="1" dirty="0" smtClean="0"/>
              <a:t>“</a:t>
            </a:r>
            <a:r>
              <a:rPr lang="en-US" i="1" dirty="0"/>
              <a:t>when Abram was ninety years old and nine, the Lord appeared to Abram and said unto him, I am the Almighty God; walk before me, and be thou perfect. And I will make my covenant between me and thee, and will multiply thee exceedingly”</a:t>
            </a:r>
            <a:r>
              <a:rPr lang="en-US" dirty="0"/>
              <a:t> (Gen. 17:1,2). </a:t>
            </a:r>
            <a:endParaRPr lang="en-US" dirty="0" smtClean="0"/>
          </a:p>
          <a:p>
            <a:pPr lvl="2"/>
            <a:r>
              <a:rPr lang="en-US" dirty="0" smtClean="0">
                <a:solidFill>
                  <a:schemeClr val="accent2">
                    <a:lumMod val="20000"/>
                    <a:lumOff val="80000"/>
                  </a:schemeClr>
                </a:solidFill>
              </a:rPr>
              <a:t>Abraham was called the </a:t>
            </a:r>
            <a:r>
              <a:rPr lang="en-US" b="1" i="1" dirty="0" smtClean="0">
                <a:solidFill>
                  <a:schemeClr val="accent2">
                    <a:lumMod val="20000"/>
                    <a:lumOff val="80000"/>
                  </a:schemeClr>
                </a:solidFill>
              </a:rPr>
              <a:t>Friend </a:t>
            </a:r>
            <a:r>
              <a:rPr lang="en-US" b="1" i="1" dirty="0">
                <a:solidFill>
                  <a:schemeClr val="accent2">
                    <a:lumMod val="20000"/>
                    <a:lumOff val="80000"/>
                  </a:schemeClr>
                </a:solidFill>
              </a:rPr>
              <a:t>of God</a:t>
            </a:r>
            <a:r>
              <a:rPr lang="en-US" i="1" dirty="0">
                <a:solidFill>
                  <a:schemeClr val="accent2">
                    <a:lumMod val="20000"/>
                    <a:lumOff val="80000"/>
                  </a:schemeClr>
                </a:solidFill>
              </a:rPr>
              <a:t>.” </a:t>
            </a:r>
            <a:r>
              <a:rPr lang="en-US" dirty="0">
                <a:solidFill>
                  <a:schemeClr val="accent2">
                    <a:lumMod val="20000"/>
                    <a:lumOff val="80000"/>
                  </a:schemeClr>
                </a:solidFill>
              </a:rPr>
              <a:t>Jas. 2:23 [see also Isa. 41:8</a:t>
            </a:r>
            <a:r>
              <a:rPr lang="en-US" dirty="0" smtClean="0">
                <a:solidFill>
                  <a:schemeClr val="accent2">
                    <a:lumMod val="20000"/>
                    <a:lumOff val="80000"/>
                  </a:schemeClr>
                </a:solidFill>
              </a:rPr>
              <a:t>]. Even His friend forever 2 Chron. 20:7</a:t>
            </a:r>
          </a:p>
          <a:p>
            <a:pPr lvl="1"/>
            <a:r>
              <a:rPr lang="en-US" dirty="0" smtClean="0">
                <a:solidFill>
                  <a:schemeClr val="accent2">
                    <a:lumMod val="20000"/>
                    <a:lumOff val="80000"/>
                  </a:schemeClr>
                </a:solidFill>
              </a:rPr>
              <a:t>Why?</a:t>
            </a:r>
          </a:p>
          <a:p>
            <a:pPr lvl="2"/>
            <a:r>
              <a:rPr lang="en-US" i="1" dirty="0" smtClean="0">
                <a:solidFill>
                  <a:schemeClr val="accent2">
                    <a:lumMod val="20000"/>
                    <a:lumOff val="80000"/>
                  </a:schemeClr>
                </a:solidFill>
              </a:rPr>
              <a:t> “I </a:t>
            </a:r>
            <a:r>
              <a:rPr lang="en-US" i="1" dirty="0">
                <a:solidFill>
                  <a:schemeClr val="accent2">
                    <a:lumMod val="20000"/>
                    <a:lumOff val="80000"/>
                  </a:schemeClr>
                </a:solidFill>
              </a:rPr>
              <a:t>know him, that </a:t>
            </a:r>
            <a:r>
              <a:rPr lang="en-US" u="sng" dirty="0">
                <a:solidFill>
                  <a:schemeClr val="accent2">
                    <a:lumMod val="20000"/>
                    <a:lumOff val="80000"/>
                  </a:schemeClr>
                </a:solidFill>
              </a:rPr>
              <a:t>he will command his children and his household after him</a:t>
            </a:r>
            <a:r>
              <a:rPr lang="en-US" i="1" dirty="0">
                <a:solidFill>
                  <a:schemeClr val="accent2">
                    <a:lumMod val="20000"/>
                    <a:lumOff val="80000"/>
                  </a:schemeClr>
                </a:solidFill>
              </a:rPr>
              <a:t>, and </a:t>
            </a:r>
            <a:r>
              <a:rPr lang="en-US" i="1" u="sng" dirty="0">
                <a:solidFill>
                  <a:schemeClr val="accent2">
                    <a:lumMod val="20000"/>
                    <a:lumOff val="80000"/>
                  </a:schemeClr>
                </a:solidFill>
              </a:rPr>
              <a:t>they shall keep the way of the LORD, to do justice and judgment</a:t>
            </a:r>
            <a:r>
              <a:rPr lang="en-US" i="1" dirty="0">
                <a:solidFill>
                  <a:schemeClr val="accent2">
                    <a:lumMod val="20000"/>
                    <a:lumOff val="80000"/>
                  </a:schemeClr>
                </a:solidFill>
              </a:rPr>
              <a:t>; that the LORD may bring upon Abraham that which he hath spoken of him</a:t>
            </a:r>
            <a:r>
              <a:rPr lang="en-US" i="1" dirty="0" smtClean="0">
                <a:solidFill>
                  <a:schemeClr val="accent2">
                    <a:lumMod val="20000"/>
                    <a:lumOff val="80000"/>
                  </a:schemeClr>
                </a:solidFill>
              </a:rPr>
              <a:t>.”</a:t>
            </a:r>
            <a:r>
              <a:rPr lang="en-US" dirty="0" smtClean="0">
                <a:solidFill>
                  <a:schemeClr val="accent2">
                    <a:lumMod val="20000"/>
                    <a:lumOff val="80000"/>
                  </a:schemeClr>
                </a:solidFill>
              </a:rPr>
              <a:t>  Gen. 18:19</a:t>
            </a:r>
            <a:endParaRPr lang="en-US" dirty="0">
              <a:solidFill>
                <a:schemeClr val="accent2">
                  <a:lumMod val="20000"/>
                  <a:lumOff val="80000"/>
                </a:schemeClr>
              </a:solidFill>
            </a:endParaRPr>
          </a:p>
          <a:p>
            <a:pPr lvl="2"/>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1771" y="2286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163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010286706">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05FAED-2C87-424D-9EA0-7C56B5DB84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TS010286706</Template>
  <TotalTime>1061</TotalTime>
  <Words>2576</Words>
  <Application>Microsoft Office PowerPoint</Application>
  <PresentationFormat>On-screen Show (4:3)</PresentationFormat>
  <Paragraphs>199</Paragraphs>
  <Slides>27</Slides>
  <Notes>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TS010286706</vt:lpstr>
      <vt:lpstr>White with Courier font for code slides</vt:lpstr>
      <vt:lpstr>The Good News about        The Remnant</vt:lpstr>
      <vt:lpstr>Ellen White  received her first vision in Dec. 1844.  Her second  came in the spring of the following year.  These two visions became the subject of the first Seventh-day Adventist pamphlet published in 1846 (approximately 15 years before the church was organized) in a broadside entitled “To the Little Remnant Scattered Abroad”.  </vt:lpstr>
      <vt:lpstr>Adventism and the Remnant</vt:lpstr>
      <vt:lpstr>Adventism and the Remnant</vt:lpstr>
      <vt:lpstr>The Remnant in the Bible</vt:lpstr>
      <vt:lpstr>Biblical examples:</vt:lpstr>
      <vt:lpstr>Biblical examples:</vt:lpstr>
      <vt:lpstr>What about remnant children?</vt:lpstr>
      <vt:lpstr>Patriarchal Remnant…</vt:lpstr>
      <vt:lpstr>Patriarchal Remnant…</vt:lpstr>
      <vt:lpstr>Patriarchal Remnant…</vt:lpstr>
      <vt:lpstr>Patriarchal Remnant…</vt:lpstr>
      <vt:lpstr>Patriarchal Remnant…</vt:lpstr>
      <vt:lpstr>The Prophets railed them for their failure</vt:lpstr>
      <vt:lpstr>God was fed up with their failure</vt:lpstr>
      <vt:lpstr>Even Jesus couldn’t fix the problem</vt:lpstr>
      <vt:lpstr>God lays down an ultimatum</vt:lpstr>
      <vt:lpstr>A NEW Remnant…</vt:lpstr>
      <vt:lpstr>The Christian Remnant?</vt:lpstr>
      <vt:lpstr>Forever struggling Remnant</vt:lpstr>
      <vt:lpstr>John’s view of the Remnant</vt:lpstr>
      <vt:lpstr>Who are the Remnant?</vt:lpstr>
      <vt:lpstr>Who are the Remnant?</vt:lpstr>
      <vt:lpstr>God’s role in bringing it about…</vt:lpstr>
      <vt:lpstr>God’s role in bringing it about…</vt:lpstr>
      <vt:lpstr>The Good News about the Remnant</vt:lpstr>
      <vt:lpstr>Are Adventists the Remnant?</vt:lpstr>
    </vt:vector>
  </TitlesOfParts>
  <Company>Pacific Union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News about        The Remnant</dc:title>
  <dc:creator>Stan</dc:creator>
  <cp:lastModifiedBy>Stan</cp:lastModifiedBy>
  <cp:revision>74</cp:revision>
  <dcterms:created xsi:type="dcterms:W3CDTF">2012-03-16T15:03:34Z</dcterms:created>
  <dcterms:modified xsi:type="dcterms:W3CDTF">2012-04-14T15:14:50Z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TC102867069990</vt:lpwstr>
  </property>
</Properties>
</file>